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91" r:id="rId3"/>
    <p:sldId id="258" r:id="rId4"/>
    <p:sldId id="292" r:id="rId5"/>
    <p:sldId id="259" r:id="rId6"/>
    <p:sldId id="260" r:id="rId7"/>
    <p:sldId id="267" r:id="rId8"/>
    <p:sldId id="268" r:id="rId9"/>
    <p:sldId id="269" r:id="rId10"/>
    <p:sldId id="283" r:id="rId11"/>
    <p:sldId id="284" r:id="rId12"/>
    <p:sldId id="285" r:id="rId13"/>
    <p:sldId id="286" r:id="rId14"/>
    <p:sldId id="287" r:id="rId15"/>
    <p:sldId id="288" r:id="rId16"/>
    <p:sldId id="289" r:id="rId17"/>
    <p:sldId id="290" r:id="rId18"/>
    <p:sldId id="294" r:id="rId19"/>
    <p:sldId id="29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1AD095-47CA-4F2D-B4EC-EC2B18AA73AC}">
          <p14:sldIdLst>
            <p14:sldId id="256"/>
            <p14:sldId id="291"/>
            <p14:sldId id="258"/>
            <p14:sldId id="292"/>
            <p14:sldId id="259"/>
            <p14:sldId id="260"/>
            <p14:sldId id="267"/>
            <p14:sldId id="268"/>
            <p14:sldId id="269"/>
            <p14:sldId id="283"/>
            <p14:sldId id="284"/>
            <p14:sldId id="285"/>
            <p14:sldId id="286"/>
            <p14:sldId id="287"/>
            <p14:sldId id="288"/>
            <p14:sldId id="289"/>
            <p14:sldId id="290"/>
            <p14:sldId id="294"/>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7" autoAdjust="0"/>
    <p:restoredTop sz="85145" autoAdjust="0"/>
  </p:normalViewPr>
  <p:slideViewPr>
    <p:cSldViewPr snapToGrid="0">
      <p:cViewPr varScale="1">
        <p:scale>
          <a:sx n="76" d="100"/>
          <a:sy n="76" d="100"/>
        </p:scale>
        <p:origin x="71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F14B7-FC2E-4AC1-AAC4-54D92701CE4C}" type="datetimeFigureOut">
              <a:rPr lang="en-US" smtClean="0"/>
              <a:t>1/25/2020</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CA9B-D8B0-4108-97DE-CD0D76D0D707}" type="slidenum">
              <a:rPr lang="en-US" smtClean="0"/>
              <a:t>‹#›</a:t>
            </a:fld>
            <a:endParaRPr lang="en-US"/>
          </a:p>
        </p:txBody>
      </p:sp>
    </p:spTree>
    <p:extLst>
      <p:ext uri="{BB962C8B-B14F-4D97-AF65-F5344CB8AC3E}">
        <p14:creationId xmlns:p14="http://schemas.microsoft.com/office/powerpoint/2010/main" val="401317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lnSpc>
                <a:spcPct val="90000"/>
              </a:lnSpc>
              <a:buFont typeface="Arial" panose="020B0604020202020204" pitchFamily="34" charset="0"/>
              <a:buChar char="•"/>
            </a:pPr>
            <a:r>
              <a:rPr lang="en-US" sz="1200" dirty="0" smtClean="0"/>
              <a:t>Alternate approach to the structured approach of the SDLC that is intended to facilitate the development of systems that change rapidly in response to dynamic business environments</a:t>
            </a:r>
          </a:p>
          <a:p>
            <a:pPr marL="0" indent="0">
              <a:lnSpc>
                <a:spcPct val="90000"/>
              </a:lnSpc>
              <a:buFont typeface="Arial" panose="020B0604020202020204" pitchFamily="34" charset="0"/>
              <a:buNone/>
            </a:pPr>
            <a:endParaRPr lang="en-US" sz="1200" dirty="0" smtClean="0"/>
          </a:p>
          <a:p>
            <a:pPr marL="171450" indent="-171450">
              <a:lnSpc>
                <a:spcPct val="90000"/>
              </a:lnSpc>
              <a:buFont typeface="Arial" panose="020B0604020202020204" pitchFamily="34" charset="0"/>
              <a:buChar char="•"/>
            </a:pPr>
            <a:r>
              <a:rPr lang="en-US" sz="1200" dirty="0" smtClean="0"/>
              <a:t>Analysis is performed on a small part of the system followed by design and implementation.</a:t>
            </a:r>
          </a:p>
          <a:p>
            <a:pPr marL="171450" indent="-171450">
              <a:lnSpc>
                <a:spcPct val="90000"/>
              </a:lnSpc>
              <a:buFont typeface="Arial" panose="020B0604020202020204" pitchFamily="34" charset="0"/>
              <a:buChar char="•"/>
            </a:pPr>
            <a:endParaRPr lang="en-US" sz="1200" dirty="0" smtClean="0"/>
          </a:p>
          <a:p>
            <a:pPr marL="171450" indent="-171450">
              <a:lnSpc>
                <a:spcPct val="90000"/>
              </a:lnSpc>
              <a:buFont typeface="Arial" panose="020B0604020202020204" pitchFamily="34" charset="0"/>
              <a:buChar char="•"/>
            </a:pPr>
            <a:r>
              <a:rPr lang="en-US" sz="1200" dirty="0" smtClean="0"/>
              <a:t>The cycle repeats with analysis, design, and implementation of the next part and this repeats until the project is complete.</a:t>
            </a:r>
          </a:p>
          <a:p>
            <a:pPr marL="171450" indent="-171450">
              <a:lnSpc>
                <a:spcPct val="90000"/>
              </a:lnSpc>
              <a:buFont typeface="Arial" panose="020B0604020202020204" pitchFamily="34" charset="0"/>
              <a:buChar char="•"/>
            </a:pPr>
            <a:endParaRPr lang="en-US" sz="1200" dirty="0" smtClean="0"/>
          </a:p>
          <a:p>
            <a:pPr marL="171450" indent="-171450">
              <a:lnSpc>
                <a:spcPct val="90000"/>
              </a:lnSpc>
              <a:buFont typeface="Arial" panose="020B0604020202020204" pitchFamily="34" charset="0"/>
              <a:buChar char="•"/>
            </a:pPr>
            <a:r>
              <a:rPr lang="en-US" sz="1200" dirty="0" smtClean="0"/>
              <a:t>Examines the objects of a system.</a:t>
            </a:r>
          </a:p>
          <a:p>
            <a:pPr marL="171450" indent="-171450">
              <a:buFont typeface="Arial" panose="020B0604020202020204" pitchFamily="34" charset="0"/>
              <a:buChar char="•"/>
            </a:pPr>
            <a:endParaRPr lang="en-US" dirty="0"/>
          </a:p>
        </p:txBody>
      </p:sp>
      <p:sp>
        <p:nvSpPr>
          <p:cNvPr id="4" name="عنصر نائب لرقم الشريحة 3"/>
          <p:cNvSpPr>
            <a:spLocks noGrp="1"/>
          </p:cNvSpPr>
          <p:nvPr>
            <p:ph type="sldNum" sz="quarter" idx="10"/>
          </p:nvPr>
        </p:nvSpPr>
        <p:spPr/>
        <p:txBody>
          <a:bodyPr/>
          <a:lstStyle/>
          <a:p>
            <a:fld id="{DAA3CA9B-D8B0-4108-97DE-CD0D76D0D707}" type="slidenum">
              <a:rPr lang="en-US" smtClean="0"/>
              <a:t>9</a:t>
            </a:fld>
            <a:endParaRPr lang="en-US"/>
          </a:p>
        </p:txBody>
      </p:sp>
    </p:spTree>
    <p:extLst>
      <p:ext uri="{BB962C8B-B14F-4D97-AF65-F5344CB8AC3E}">
        <p14:creationId xmlns:p14="http://schemas.microsoft.com/office/powerpoint/2010/main" val="1931767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791E65-A19A-432B-B9DE-C83F144852F8}"/>
              </a:ext>
            </a:extLst>
          </p:cNvPr>
          <p:cNvSpPr>
            <a:spLocks noGrp="1"/>
          </p:cNvSpPr>
          <p:nvPr>
            <p:ph type="ctrTitle"/>
          </p:nvPr>
        </p:nvSpPr>
        <p:spPr/>
        <p:txBody>
          <a:bodyPr/>
          <a:lstStyle/>
          <a:p>
            <a:r>
              <a:rPr lang="en-US" dirty="0" smtClean="0"/>
              <a:t>Business Communication System</a:t>
            </a:r>
            <a:endParaRPr lang="en-US" dirty="0"/>
          </a:p>
        </p:txBody>
      </p:sp>
      <p:sp>
        <p:nvSpPr>
          <p:cNvPr id="3" name="Subtitle 2">
            <a:extLst>
              <a:ext uri="{FF2B5EF4-FFF2-40B4-BE49-F238E27FC236}">
                <a16:creationId xmlns="" xmlns:a16="http://schemas.microsoft.com/office/drawing/2014/main" id="{1B299BB8-1336-44BA-B484-74B521EDDBC0}"/>
              </a:ext>
            </a:extLst>
          </p:cNvPr>
          <p:cNvSpPr>
            <a:spLocks noGrp="1"/>
          </p:cNvSpPr>
          <p:nvPr>
            <p:ph type="subTitle" idx="1"/>
          </p:nvPr>
        </p:nvSpPr>
        <p:spPr/>
        <p:txBody>
          <a:bodyPr/>
          <a:lstStyle/>
          <a:p>
            <a:r>
              <a:rPr lang="en-US" dirty="0"/>
              <a:t>initial discussion</a:t>
            </a:r>
            <a:endParaRPr lang="en-US" dirty="0"/>
          </a:p>
        </p:txBody>
      </p:sp>
    </p:spTree>
    <p:extLst>
      <p:ext uri="{BB962C8B-B14F-4D97-AF65-F5344CB8AC3E}">
        <p14:creationId xmlns:p14="http://schemas.microsoft.com/office/powerpoint/2010/main" val="310452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7B25BF-131A-4479-9136-B5A78147A189}"/>
              </a:ext>
            </a:extLst>
          </p:cNvPr>
          <p:cNvSpPr>
            <a:spLocks noGrp="1"/>
          </p:cNvSpPr>
          <p:nvPr>
            <p:ph type="title"/>
          </p:nvPr>
        </p:nvSpPr>
        <p:spPr/>
        <p:txBody>
          <a:bodyPr/>
          <a:lstStyle/>
          <a:p>
            <a:r>
              <a:rPr lang="en-US" dirty="0"/>
              <a:t>Requirement specifications </a:t>
            </a:r>
            <a:br>
              <a:rPr lang="en-US" dirty="0"/>
            </a:br>
            <a:r>
              <a:rPr lang="en-US" dirty="0"/>
              <a:t>User Requirements </a:t>
            </a:r>
          </a:p>
        </p:txBody>
      </p:sp>
      <p:sp>
        <p:nvSpPr>
          <p:cNvPr id="3" name="Content Placeholder 2">
            <a:extLst>
              <a:ext uri="{FF2B5EF4-FFF2-40B4-BE49-F238E27FC236}">
                <a16:creationId xmlns="" xmlns:a16="http://schemas.microsoft.com/office/drawing/2014/main" id="{A59BF40D-A929-4C55-B145-29871AE27506}"/>
              </a:ext>
            </a:extLst>
          </p:cNvPr>
          <p:cNvSpPr>
            <a:spLocks noGrp="1"/>
          </p:cNvSpPr>
          <p:nvPr>
            <p:ph idx="1"/>
          </p:nvPr>
        </p:nvSpPr>
        <p:spPr/>
        <p:txBody>
          <a:bodyPr/>
          <a:lstStyle/>
          <a:p>
            <a:r>
              <a:rPr lang="en-US" dirty="0" smtClean="0"/>
              <a:t>Ease of use by providing simple user interfaces which make user recognizes them quickly.</a:t>
            </a:r>
          </a:p>
          <a:p>
            <a:r>
              <a:rPr lang="en-US" dirty="0" smtClean="0"/>
              <a:t>High security while data transmitted back and forth.</a:t>
            </a:r>
          </a:p>
          <a:p>
            <a:r>
              <a:rPr lang="en-US" dirty="0" smtClean="0"/>
              <a:t>High performance at processing requests.</a:t>
            </a:r>
          </a:p>
          <a:p>
            <a:endParaRPr lang="en-US" dirty="0"/>
          </a:p>
        </p:txBody>
      </p:sp>
    </p:spTree>
    <p:extLst>
      <p:ext uri="{BB962C8B-B14F-4D97-AF65-F5344CB8AC3E}">
        <p14:creationId xmlns:p14="http://schemas.microsoft.com/office/powerpoint/2010/main" val="308016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296CA-CB97-4A19-B8C0-CA0B7C0FD9C2}"/>
              </a:ext>
            </a:extLst>
          </p:cNvPr>
          <p:cNvSpPr>
            <a:spLocks noGrp="1"/>
          </p:cNvSpPr>
          <p:nvPr>
            <p:ph type="title"/>
          </p:nvPr>
        </p:nvSpPr>
        <p:spPr/>
        <p:txBody>
          <a:bodyPr/>
          <a:lstStyle/>
          <a:p>
            <a:r>
              <a:rPr lang="en-US" dirty="0"/>
              <a:t>Requirement specifications </a:t>
            </a:r>
            <a:br>
              <a:rPr lang="en-US" dirty="0"/>
            </a:br>
            <a:r>
              <a:rPr lang="en-US" dirty="0"/>
              <a:t>Functional Requirements </a:t>
            </a:r>
          </a:p>
        </p:txBody>
      </p:sp>
      <p:sp>
        <p:nvSpPr>
          <p:cNvPr id="3" name="Content Placeholder 2">
            <a:extLst>
              <a:ext uri="{FF2B5EF4-FFF2-40B4-BE49-F238E27FC236}">
                <a16:creationId xmlns="" xmlns:a16="http://schemas.microsoft.com/office/drawing/2014/main" id="{62853E10-5079-4F0C-B7E7-DA3EFB1183FF}"/>
              </a:ext>
            </a:extLst>
          </p:cNvPr>
          <p:cNvSpPr>
            <a:spLocks noGrp="1"/>
          </p:cNvSpPr>
          <p:nvPr>
            <p:ph idx="1"/>
          </p:nvPr>
        </p:nvSpPr>
        <p:spPr/>
        <p:txBody>
          <a:bodyPr/>
          <a:lstStyle/>
          <a:p>
            <a:r>
              <a:rPr lang="en-US" dirty="0"/>
              <a:t>Making Calls</a:t>
            </a:r>
          </a:p>
          <a:p>
            <a:r>
              <a:rPr lang="en-US" dirty="0"/>
              <a:t>File Sharing</a:t>
            </a:r>
          </a:p>
          <a:p>
            <a:r>
              <a:rPr lang="en-US" dirty="0"/>
              <a:t>Instant Messages </a:t>
            </a:r>
          </a:p>
          <a:p>
            <a:endParaRPr lang="en-US" dirty="0"/>
          </a:p>
        </p:txBody>
      </p:sp>
    </p:spTree>
    <p:extLst>
      <p:ext uri="{BB962C8B-B14F-4D97-AF65-F5344CB8AC3E}">
        <p14:creationId xmlns:p14="http://schemas.microsoft.com/office/powerpoint/2010/main" val="3682150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8DD460-CEC4-4393-BFD7-2654882D5553}"/>
              </a:ext>
            </a:extLst>
          </p:cNvPr>
          <p:cNvSpPr>
            <a:spLocks noGrp="1"/>
          </p:cNvSpPr>
          <p:nvPr>
            <p:ph type="title"/>
          </p:nvPr>
        </p:nvSpPr>
        <p:spPr>
          <a:xfrm>
            <a:off x="1154954" y="973668"/>
            <a:ext cx="8761413" cy="706964"/>
          </a:xfrm>
        </p:spPr>
        <p:txBody>
          <a:bodyPr/>
          <a:lstStyle/>
          <a:p>
            <a:r>
              <a:rPr lang="en-US" sz="3200" dirty="0"/>
              <a:t>Requirement specifications </a:t>
            </a:r>
            <a:br>
              <a:rPr lang="en-US" sz="3200" dirty="0"/>
            </a:br>
            <a:r>
              <a:rPr lang="en-US" sz="3200" dirty="0"/>
              <a:t>Non-Functional Requirements / Usability </a:t>
            </a:r>
          </a:p>
        </p:txBody>
      </p:sp>
      <p:sp>
        <p:nvSpPr>
          <p:cNvPr id="3" name="Content Placeholder 2">
            <a:extLst>
              <a:ext uri="{FF2B5EF4-FFF2-40B4-BE49-F238E27FC236}">
                <a16:creationId xmlns="" xmlns:a16="http://schemas.microsoft.com/office/drawing/2014/main" id="{17B5F730-30C2-4AA7-A6D9-9018D0721374}"/>
              </a:ext>
            </a:extLst>
          </p:cNvPr>
          <p:cNvSpPr>
            <a:spLocks noGrp="1"/>
          </p:cNvSpPr>
          <p:nvPr>
            <p:ph idx="1"/>
          </p:nvPr>
        </p:nvSpPr>
        <p:spPr/>
        <p:txBody>
          <a:bodyPr/>
          <a:lstStyle/>
          <a:p>
            <a:r>
              <a:rPr lang="en-US" dirty="0"/>
              <a:t>The Application offers easy and simple graphical interfaces, which means user can understands and uses the application easily which result in obtaining user satisfaction.</a:t>
            </a:r>
          </a:p>
          <a:p>
            <a:endParaRPr lang="en-US" dirty="0"/>
          </a:p>
        </p:txBody>
      </p:sp>
    </p:spTree>
    <p:extLst>
      <p:ext uri="{BB962C8B-B14F-4D97-AF65-F5344CB8AC3E}">
        <p14:creationId xmlns:p14="http://schemas.microsoft.com/office/powerpoint/2010/main" val="213396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8DD460-CEC4-4393-BFD7-2654882D5553}"/>
              </a:ext>
            </a:extLst>
          </p:cNvPr>
          <p:cNvSpPr>
            <a:spLocks noGrp="1"/>
          </p:cNvSpPr>
          <p:nvPr>
            <p:ph type="title"/>
          </p:nvPr>
        </p:nvSpPr>
        <p:spPr>
          <a:xfrm>
            <a:off x="1154954" y="973668"/>
            <a:ext cx="8761413" cy="706964"/>
          </a:xfrm>
        </p:spPr>
        <p:txBody>
          <a:bodyPr/>
          <a:lstStyle/>
          <a:p>
            <a:r>
              <a:rPr lang="en-US" sz="2800" dirty="0"/>
              <a:t>Requirement specifications </a:t>
            </a:r>
            <a:br>
              <a:rPr lang="en-US" sz="2800" dirty="0"/>
            </a:br>
            <a:r>
              <a:rPr lang="en-US" sz="2800" dirty="0"/>
              <a:t>Non-Functional Requirements / </a:t>
            </a:r>
            <a:r>
              <a:rPr lang="en-US" sz="3200" dirty="0"/>
              <a:t>Dependability </a:t>
            </a:r>
            <a:r>
              <a:rPr lang="en-US" sz="2800" dirty="0"/>
              <a:t> </a:t>
            </a:r>
          </a:p>
        </p:txBody>
      </p:sp>
      <p:sp>
        <p:nvSpPr>
          <p:cNvPr id="3" name="Content Placeholder 2">
            <a:extLst>
              <a:ext uri="{FF2B5EF4-FFF2-40B4-BE49-F238E27FC236}">
                <a16:creationId xmlns="" xmlns:a16="http://schemas.microsoft.com/office/drawing/2014/main" id="{17B5F730-30C2-4AA7-A6D9-9018D0721374}"/>
              </a:ext>
            </a:extLst>
          </p:cNvPr>
          <p:cNvSpPr>
            <a:spLocks noGrp="1"/>
          </p:cNvSpPr>
          <p:nvPr>
            <p:ph idx="1"/>
          </p:nvPr>
        </p:nvSpPr>
        <p:spPr/>
        <p:txBody>
          <a:bodyPr>
            <a:normAutofit fontScale="77500" lnSpcReduction="20000"/>
          </a:bodyPr>
          <a:lstStyle/>
          <a:p>
            <a:r>
              <a:rPr lang="en-US" b="1" dirty="0"/>
              <a:t>Dependability </a:t>
            </a:r>
            <a:endParaRPr lang="en-US" dirty="0"/>
          </a:p>
          <a:p>
            <a:pPr marL="0" indent="0">
              <a:buNone/>
            </a:pPr>
            <a:r>
              <a:rPr lang="en-US" dirty="0"/>
              <a:t>The application effectively carries out all tasks that mentioned in the functional requirements so that it performs tasks quickly and accurately.</a:t>
            </a:r>
          </a:p>
          <a:p>
            <a:r>
              <a:rPr lang="en-US" b="1" dirty="0"/>
              <a:t>Robustness </a:t>
            </a:r>
            <a:endParaRPr lang="en-US" dirty="0"/>
          </a:p>
          <a:p>
            <a:pPr marL="0" indent="0">
              <a:buNone/>
            </a:pPr>
            <a:r>
              <a:rPr lang="en-US" dirty="0"/>
              <a:t>The application can handle with errors, which cannot lead to failure. For example, if the user enter invalid datatype of a particular field it shows an error message to inform the user that there is an error and how to fix the error.</a:t>
            </a:r>
          </a:p>
          <a:p>
            <a:r>
              <a:rPr lang="en-US" b="1" dirty="0"/>
              <a:t>Safety  </a:t>
            </a:r>
            <a:endParaRPr lang="en-US" dirty="0"/>
          </a:p>
          <a:p>
            <a:pPr marL="0" indent="0">
              <a:buNone/>
            </a:pPr>
            <a:r>
              <a:rPr lang="en-US" dirty="0"/>
              <a:t>The application does not pose any risks at worst because it is not kind of critical systems, which consider safety as an important factor to keep running. </a:t>
            </a:r>
          </a:p>
          <a:p>
            <a:r>
              <a:rPr lang="en-US" b="1" dirty="0"/>
              <a:t>Security </a:t>
            </a:r>
            <a:endParaRPr lang="en-US" dirty="0"/>
          </a:p>
          <a:p>
            <a:pPr marL="0" indent="0">
              <a:buNone/>
            </a:pPr>
            <a:r>
              <a:rPr lang="en-US" dirty="0"/>
              <a:t>The application is difficult to be tracked by any external entity because connecting to the internet is not required and working only at the organization's local network and the administrator have all privileges to do what is needed if there is any violations or breaches. </a:t>
            </a:r>
          </a:p>
          <a:p>
            <a:endParaRPr lang="en-US" dirty="0"/>
          </a:p>
          <a:p>
            <a:endParaRPr lang="en-US" dirty="0"/>
          </a:p>
          <a:p>
            <a:endParaRPr lang="en-US" dirty="0"/>
          </a:p>
        </p:txBody>
      </p:sp>
    </p:spTree>
    <p:extLst>
      <p:ext uri="{BB962C8B-B14F-4D97-AF65-F5344CB8AC3E}">
        <p14:creationId xmlns:p14="http://schemas.microsoft.com/office/powerpoint/2010/main" val="192689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8DD460-CEC4-4393-BFD7-2654882D5553}"/>
              </a:ext>
            </a:extLst>
          </p:cNvPr>
          <p:cNvSpPr>
            <a:spLocks noGrp="1"/>
          </p:cNvSpPr>
          <p:nvPr>
            <p:ph type="title"/>
          </p:nvPr>
        </p:nvSpPr>
        <p:spPr>
          <a:xfrm>
            <a:off x="1154954" y="973668"/>
            <a:ext cx="8761413" cy="706964"/>
          </a:xfrm>
        </p:spPr>
        <p:txBody>
          <a:bodyPr/>
          <a:lstStyle/>
          <a:p>
            <a:r>
              <a:rPr lang="en-US" sz="2800" dirty="0"/>
              <a:t>Requirement specifications </a:t>
            </a:r>
            <a:br>
              <a:rPr lang="en-US" sz="2800" dirty="0"/>
            </a:br>
            <a:r>
              <a:rPr lang="en-US" sz="2800" dirty="0"/>
              <a:t>Non-Functional Requirements / </a:t>
            </a:r>
            <a:r>
              <a:rPr lang="en-US" dirty="0"/>
              <a:t>Performance </a:t>
            </a:r>
            <a:r>
              <a:rPr lang="en-US" sz="3200" dirty="0"/>
              <a:t> </a:t>
            </a:r>
            <a:r>
              <a:rPr lang="en-US" sz="2800" dirty="0"/>
              <a:t> </a:t>
            </a:r>
          </a:p>
        </p:txBody>
      </p:sp>
      <p:sp>
        <p:nvSpPr>
          <p:cNvPr id="3" name="Content Placeholder 2">
            <a:extLst>
              <a:ext uri="{FF2B5EF4-FFF2-40B4-BE49-F238E27FC236}">
                <a16:creationId xmlns="" xmlns:a16="http://schemas.microsoft.com/office/drawing/2014/main" id="{17B5F730-30C2-4AA7-A6D9-9018D0721374}"/>
              </a:ext>
            </a:extLst>
          </p:cNvPr>
          <p:cNvSpPr>
            <a:spLocks noGrp="1"/>
          </p:cNvSpPr>
          <p:nvPr>
            <p:ph idx="1"/>
          </p:nvPr>
        </p:nvSpPr>
        <p:spPr/>
        <p:txBody>
          <a:bodyPr>
            <a:normAutofit fontScale="85000" lnSpcReduction="10000"/>
          </a:bodyPr>
          <a:lstStyle/>
          <a:p>
            <a:r>
              <a:rPr lang="en-US" b="1" dirty="0"/>
              <a:t>Response Time </a:t>
            </a:r>
            <a:endParaRPr lang="en-US" dirty="0"/>
          </a:p>
          <a:p>
            <a:pPr marL="0" indent="0">
              <a:buNone/>
            </a:pPr>
            <a:r>
              <a:rPr lang="en-US" dirty="0"/>
              <a:t>It has been considered that response time should quickly even if in the peak time, but there are several factors to determine response time such as hardware infrastructure, number of users, geographical space and other factors not mentioned. </a:t>
            </a:r>
          </a:p>
          <a:p>
            <a:r>
              <a:rPr lang="en-US" b="1" dirty="0"/>
              <a:t>Throughput</a:t>
            </a:r>
            <a:endParaRPr lang="en-US" dirty="0"/>
          </a:p>
          <a:p>
            <a:pPr marL="0" indent="0">
              <a:buNone/>
            </a:pPr>
            <a:r>
              <a:rPr lang="en-US" b="1" dirty="0"/>
              <a:t> </a:t>
            </a:r>
            <a:r>
              <a:rPr lang="en-US" dirty="0"/>
              <a:t>It depends on process type that is required to be performed in addition to the network response. </a:t>
            </a:r>
          </a:p>
          <a:p>
            <a:r>
              <a:rPr lang="en-US" b="1" dirty="0"/>
              <a:t>Availability</a:t>
            </a:r>
            <a:endParaRPr lang="en-US" dirty="0"/>
          </a:p>
          <a:p>
            <a:pPr marL="0" indent="0">
              <a:buNone/>
            </a:pPr>
            <a:r>
              <a:rPr lang="en-US" dirty="0"/>
              <a:t>The application must be available when the device is connected to the network.</a:t>
            </a:r>
          </a:p>
          <a:p>
            <a:r>
              <a:rPr lang="en-US" b="1" dirty="0"/>
              <a:t>Accuracy</a:t>
            </a:r>
          </a:p>
          <a:p>
            <a:pPr marL="0" indent="0">
              <a:buNone/>
            </a:pPr>
            <a:r>
              <a:rPr lang="en-US" dirty="0"/>
              <a:t>The application is accurate as it sends only valid data and if there is an error user is informed.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9023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8DD460-CEC4-4393-BFD7-2654882D5553}"/>
              </a:ext>
            </a:extLst>
          </p:cNvPr>
          <p:cNvSpPr>
            <a:spLocks noGrp="1"/>
          </p:cNvSpPr>
          <p:nvPr>
            <p:ph type="title"/>
          </p:nvPr>
        </p:nvSpPr>
        <p:spPr>
          <a:xfrm>
            <a:off x="1154954" y="973668"/>
            <a:ext cx="8761413" cy="706964"/>
          </a:xfrm>
        </p:spPr>
        <p:txBody>
          <a:bodyPr/>
          <a:lstStyle/>
          <a:p>
            <a:r>
              <a:rPr lang="en-US" sz="2800" dirty="0"/>
              <a:t>Requirement specifications </a:t>
            </a:r>
            <a:br>
              <a:rPr lang="en-US" sz="2800" dirty="0"/>
            </a:br>
            <a:r>
              <a:rPr lang="en-US" sz="2800" dirty="0"/>
              <a:t>Non-Functional Requirements / </a:t>
            </a:r>
            <a:r>
              <a:rPr lang="en-US" dirty="0"/>
              <a:t>Supportability  </a:t>
            </a:r>
            <a:r>
              <a:rPr lang="en-US" sz="3200" dirty="0"/>
              <a:t> </a:t>
            </a:r>
            <a:r>
              <a:rPr lang="en-US" sz="2800" dirty="0"/>
              <a:t> </a:t>
            </a:r>
          </a:p>
        </p:txBody>
      </p:sp>
      <p:sp>
        <p:nvSpPr>
          <p:cNvPr id="3" name="Content Placeholder 2">
            <a:extLst>
              <a:ext uri="{FF2B5EF4-FFF2-40B4-BE49-F238E27FC236}">
                <a16:creationId xmlns="" xmlns:a16="http://schemas.microsoft.com/office/drawing/2014/main" id="{17B5F730-30C2-4AA7-A6D9-9018D0721374}"/>
              </a:ext>
            </a:extLst>
          </p:cNvPr>
          <p:cNvSpPr>
            <a:spLocks noGrp="1"/>
          </p:cNvSpPr>
          <p:nvPr>
            <p:ph idx="1"/>
          </p:nvPr>
        </p:nvSpPr>
        <p:spPr/>
        <p:txBody>
          <a:bodyPr>
            <a:normAutofit fontScale="85000" lnSpcReduction="20000"/>
          </a:bodyPr>
          <a:lstStyle/>
          <a:p>
            <a:r>
              <a:rPr lang="en-US" b="1" dirty="0"/>
              <a:t>Adaptability </a:t>
            </a:r>
            <a:endParaRPr lang="en-US" dirty="0"/>
          </a:p>
          <a:p>
            <a:pPr marL="0" indent="0">
              <a:buNone/>
            </a:pPr>
            <a:r>
              <a:rPr lang="en-US" dirty="0"/>
              <a:t>The application is compatible with computers that working on Microsoft Windows or smart phones working on Android.</a:t>
            </a:r>
          </a:p>
          <a:p>
            <a:r>
              <a:rPr lang="en-US" b="1" dirty="0"/>
              <a:t>Maintainability </a:t>
            </a:r>
            <a:endParaRPr lang="en-US" dirty="0"/>
          </a:p>
          <a:p>
            <a:pPr marL="0" indent="0">
              <a:buNone/>
            </a:pPr>
            <a:r>
              <a:rPr lang="en-US" dirty="0"/>
              <a:t>The application is flexible, so it is possible to add, remove, or modify services and updates available by developers of the application and easily solving problems when they occur.</a:t>
            </a:r>
          </a:p>
          <a:p>
            <a:r>
              <a:rPr lang="en-US" b="1" dirty="0"/>
              <a:t>Internationalization </a:t>
            </a:r>
            <a:endParaRPr lang="en-US" dirty="0"/>
          </a:p>
          <a:p>
            <a:pPr marL="0" indent="0">
              <a:buNone/>
            </a:pPr>
            <a:r>
              <a:rPr lang="en-US" dirty="0"/>
              <a:t>The application is universal as it supports Arabic, English language and any other languages ​​if needed.</a:t>
            </a:r>
          </a:p>
          <a:p>
            <a:r>
              <a:rPr lang="en-US" b="1" dirty="0"/>
              <a:t>Portability  </a:t>
            </a:r>
          </a:p>
          <a:p>
            <a:pPr marL="0" indent="0">
              <a:buNone/>
            </a:pPr>
            <a:r>
              <a:rPr lang="en-US" dirty="0"/>
              <a:t>The application can be moved to another environment if one condition is met, in which the previous and new environment infrastructure is the same.</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601199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8DD460-CEC4-4393-BFD7-2654882D5553}"/>
              </a:ext>
            </a:extLst>
          </p:cNvPr>
          <p:cNvSpPr>
            <a:spLocks noGrp="1"/>
          </p:cNvSpPr>
          <p:nvPr>
            <p:ph type="title"/>
          </p:nvPr>
        </p:nvSpPr>
        <p:spPr>
          <a:xfrm>
            <a:off x="1154954" y="973668"/>
            <a:ext cx="8761413" cy="706964"/>
          </a:xfrm>
        </p:spPr>
        <p:txBody>
          <a:bodyPr/>
          <a:lstStyle/>
          <a:p>
            <a:r>
              <a:rPr lang="en-US" sz="2800" dirty="0"/>
              <a:t>Requirement specifications </a:t>
            </a:r>
            <a:br>
              <a:rPr lang="en-US" sz="2800" dirty="0"/>
            </a:br>
            <a:r>
              <a:rPr lang="en-US" sz="2800" dirty="0"/>
              <a:t>Non-Functional Requirements / </a:t>
            </a:r>
            <a:r>
              <a:rPr lang="en-US" dirty="0"/>
              <a:t>Validation  </a:t>
            </a:r>
            <a:r>
              <a:rPr lang="en-US" sz="3200" dirty="0"/>
              <a:t> </a:t>
            </a:r>
            <a:r>
              <a:rPr lang="en-US" sz="2800" dirty="0"/>
              <a:t> </a:t>
            </a:r>
          </a:p>
        </p:txBody>
      </p:sp>
      <p:sp>
        <p:nvSpPr>
          <p:cNvPr id="3" name="Content Placeholder 2">
            <a:extLst>
              <a:ext uri="{FF2B5EF4-FFF2-40B4-BE49-F238E27FC236}">
                <a16:creationId xmlns="" xmlns:a16="http://schemas.microsoft.com/office/drawing/2014/main" id="{17B5F730-30C2-4AA7-A6D9-9018D0721374}"/>
              </a:ext>
            </a:extLst>
          </p:cNvPr>
          <p:cNvSpPr>
            <a:spLocks noGrp="1"/>
          </p:cNvSpPr>
          <p:nvPr>
            <p:ph idx="1"/>
          </p:nvPr>
        </p:nvSpPr>
        <p:spPr/>
        <p:txBody>
          <a:bodyPr>
            <a:normAutofit fontScale="85000" lnSpcReduction="20000"/>
          </a:bodyPr>
          <a:lstStyle/>
          <a:p>
            <a:r>
              <a:rPr lang="en-US" b="1" dirty="0"/>
              <a:t>Completeness  </a:t>
            </a:r>
            <a:endParaRPr lang="en-US" dirty="0"/>
          </a:p>
          <a:p>
            <a:pPr marL="0" indent="0">
              <a:buNone/>
            </a:pPr>
            <a:r>
              <a:rPr lang="en-US" dirty="0"/>
              <a:t>The application is integrated, in terms of user can interact with others within the organization by making voice calls and sending or receiving messages.</a:t>
            </a:r>
          </a:p>
          <a:p>
            <a:r>
              <a:rPr lang="en-US" b="1" dirty="0"/>
              <a:t>Consistent  </a:t>
            </a:r>
            <a:endParaRPr lang="en-US" dirty="0"/>
          </a:p>
          <a:p>
            <a:pPr marL="0" indent="0">
              <a:buNone/>
            </a:pPr>
            <a:r>
              <a:rPr lang="en-US" dirty="0"/>
              <a:t>There is no conflict between elements and other processes because it cannot occur any overlap in executing processes among users, which performed separately and accurate to ensure that processes are not overlapped.</a:t>
            </a:r>
          </a:p>
          <a:p>
            <a:r>
              <a:rPr lang="en-US" b="1" dirty="0"/>
              <a:t>Unambiguous   </a:t>
            </a:r>
            <a:endParaRPr lang="en-US" dirty="0"/>
          </a:p>
          <a:p>
            <a:pPr marL="0" indent="0">
              <a:buNone/>
            </a:pPr>
            <a:r>
              <a:rPr lang="en-US" dirty="0"/>
              <a:t>The application is clear and does not contain ambiguity.</a:t>
            </a:r>
          </a:p>
          <a:p>
            <a:r>
              <a:rPr lang="en-US" b="1" dirty="0"/>
              <a:t>Correctness   </a:t>
            </a:r>
            <a:endParaRPr lang="en-US" dirty="0"/>
          </a:p>
          <a:p>
            <a:pPr marL="0" indent="0">
              <a:buNone/>
            </a:pPr>
            <a:r>
              <a:rPr lang="en-US" dirty="0"/>
              <a:t>The program works according to criteria that ensure work continuation with high accuracy and reliability to avoid problems and errors that may occur.</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52863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8DD460-CEC4-4393-BFD7-2654882D5553}"/>
              </a:ext>
            </a:extLst>
          </p:cNvPr>
          <p:cNvSpPr>
            <a:spLocks noGrp="1"/>
          </p:cNvSpPr>
          <p:nvPr>
            <p:ph type="title"/>
          </p:nvPr>
        </p:nvSpPr>
        <p:spPr>
          <a:xfrm>
            <a:off x="1154954" y="973668"/>
            <a:ext cx="8761413" cy="706964"/>
          </a:xfrm>
        </p:spPr>
        <p:txBody>
          <a:bodyPr/>
          <a:lstStyle/>
          <a:p>
            <a:r>
              <a:rPr lang="en-US" sz="2800" dirty="0"/>
              <a:t>Requirement specifications </a:t>
            </a:r>
            <a:br>
              <a:rPr lang="en-US" sz="2800" dirty="0"/>
            </a:br>
            <a:r>
              <a:rPr lang="en-US" sz="2800" dirty="0"/>
              <a:t>Non-Functional Requirements / </a:t>
            </a:r>
            <a:r>
              <a:rPr lang="en-US" dirty="0"/>
              <a:t>Other   </a:t>
            </a:r>
            <a:r>
              <a:rPr lang="en-US" sz="3200" dirty="0"/>
              <a:t> </a:t>
            </a:r>
            <a:r>
              <a:rPr lang="en-US" sz="2800" dirty="0"/>
              <a:t> </a:t>
            </a:r>
          </a:p>
        </p:txBody>
      </p:sp>
      <p:sp>
        <p:nvSpPr>
          <p:cNvPr id="3" name="Content Placeholder 2">
            <a:extLst>
              <a:ext uri="{FF2B5EF4-FFF2-40B4-BE49-F238E27FC236}">
                <a16:creationId xmlns="" xmlns:a16="http://schemas.microsoft.com/office/drawing/2014/main" id="{17B5F730-30C2-4AA7-A6D9-9018D0721374}"/>
              </a:ext>
            </a:extLst>
          </p:cNvPr>
          <p:cNvSpPr>
            <a:spLocks noGrp="1"/>
          </p:cNvSpPr>
          <p:nvPr>
            <p:ph idx="1"/>
          </p:nvPr>
        </p:nvSpPr>
        <p:spPr/>
        <p:txBody>
          <a:bodyPr>
            <a:normAutofit/>
          </a:bodyPr>
          <a:lstStyle/>
          <a:p>
            <a:r>
              <a:rPr lang="en-US" b="1" dirty="0"/>
              <a:t>Verification   </a:t>
            </a:r>
            <a:endParaRPr lang="en-US" dirty="0"/>
          </a:p>
          <a:p>
            <a:pPr marL="0" indent="0">
              <a:buNone/>
            </a:pPr>
            <a:r>
              <a:rPr lang="en-US"/>
              <a:t>The </a:t>
            </a:r>
            <a:r>
              <a:rPr lang="en-US" dirty="0"/>
              <a:t>application undergoes several rigorous tests to ensure the safety of the application in terms of performance and processing.</a:t>
            </a:r>
          </a:p>
          <a:p>
            <a:r>
              <a:rPr lang="en-US" b="1" dirty="0"/>
              <a:t>Realistic    </a:t>
            </a:r>
            <a:endParaRPr lang="en-US" dirty="0"/>
          </a:p>
          <a:p>
            <a:pPr marL="0" indent="0">
              <a:buNone/>
            </a:pPr>
            <a:r>
              <a:rPr lang="en-US" dirty="0"/>
              <a:t>The application is realistic that it implements requirements under restrictions.</a:t>
            </a:r>
          </a:p>
          <a:p>
            <a:r>
              <a:rPr lang="en-US" b="1" dirty="0"/>
              <a:t>Traceable    </a:t>
            </a:r>
            <a:endParaRPr lang="en-US" dirty="0"/>
          </a:p>
          <a:p>
            <a:pPr marL="0" indent="0">
              <a:buNone/>
            </a:pPr>
            <a:r>
              <a:rPr lang="en-US" dirty="0"/>
              <a:t>The application can be traceable, that all processes are recorded in central database which allows administrator to check records if problems happened.</a:t>
            </a:r>
          </a:p>
          <a:p>
            <a:pPr marL="0" indent="0">
              <a:buNone/>
            </a:pPr>
            <a:r>
              <a:rPr lang="en-US" b="1" dirty="0"/>
              <a:t>   </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783911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BC8DD460-CEC4-4393-BFD7-2654882D5553}"/>
              </a:ext>
            </a:extLst>
          </p:cNvPr>
          <p:cNvSpPr txBox="1">
            <a:spLocks/>
          </p:cNvSpPr>
          <p:nvPr/>
        </p:nvSpPr>
        <p:spPr>
          <a:xfrm>
            <a:off x="1566937" y="2480920"/>
            <a:ext cx="8761413" cy="2261901"/>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3800" dirty="0" smtClean="0">
                <a:solidFill>
                  <a:srgbClr val="7030A0"/>
                </a:solidFill>
                <a:latin typeface="Freestyle Script" panose="030804020302050B0404" pitchFamily="66" charset="0"/>
              </a:rPr>
              <a:t>THE END</a:t>
            </a:r>
            <a:endParaRPr lang="en-US" sz="13800" dirty="0">
              <a:solidFill>
                <a:srgbClr val="7030A0"/>
              </a:solidFill>
              <a:latin typeface="Freestyle Script" panose="030804020302050B0404" pitchFamily="66" charset="0"/>
            </a:endParaRPr>
          </a:p>
        </p:txBody>
      </p:sp>
    </p:spTree>
    <p:extLst>
      <p:ext uri="{BB962C8B-B14F-4D97-AF65-F5344CB8AC3E}">
        <p14:creationId xmlns:p14="http://schemas.microsoft.com/office/powerpoint/2010/main" val="3845054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descr="لقطة الشاشة"/>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86673" y="182161"/>
            <a:ext cx="8571243" cy="6488099"/>
          </a:xfrm>
        </p:spPr>
      </p:pic>
    </p:spTree>
    <p:extLst>
      <p:ext uri="{BB962C8B-B14F-4D97-AF65-F5344CB8AC3E}">
        <p14:creationId xmlns:p14="http://schemas.microsoft.com/office/powerpoint/2010/main" val="229210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Team Members</a:t>
            </a:r>
            <a:endParaRPr lang="en-US" dirty="0"/>
          </a:p>
        </p:txBody>
      </p:sp>
      <p:sp>
        <p:nvSpPr>
          <p:cNvPr id="3" name="عنصر نائب للمحتوى 2"/>
          <p:cNvSpPr>
            <a:spLocks noGrp="1"/>
          </p:cNvSpPr>
          <p:nvPr>
            <p:ph idx="1"/>
          </p:nvPr>
        </p:nvSpPr>
        <p:spPr/>
        <p:txBody>
          <a:bodyPr/>
          <a:lstStyle/>
          <a:p>
            <a:r>
              <a:rPr lang="en-US" dirty="0" err="1" smtClean="0"/>
              <a:t>Aymen</a:t>
            </a:r>
            <a:r>
              <a:rPr lang="en-US" dirty="0" smtClean="0"/>
              <a:t> </a:t>
            </a:r>
            <a:r>
              <a:rPr lang="en-US" dirty="0" err="1" smtClean="0"/>
              <a:t>Alswidi</a:t>
            </a:r>
            <a:endParaRPr lang="en-US" dirty="0" smtClean="0"/>
          </a:p>
          <a:p>
            <a:r>
              <a:rPr lang="en-US" dirty="0" smtClean="0"/>
              <a:t>Rasheed </a:t>
            </a:r>
            <a:r>
              <a:rPr lang="en-US" dirty="0" err="1" smtClean="0"/>
              <a:t>Almekhlafi</a:t>
            </a:r>
            <a:endParaRPr lang="en-US" dirty="0" smtClean="0"/>
          </a:p>
          <a:p>
            <a:r>
              <a:rPr lang="en-US" dirty="0" err="1" smtClean="0"/>
              <a:t>Abdulrahman</a:t>
            </a:r>
            <a:r>
              <a:rPr lang="en-US" dirty="0" smtClean="0"/>
              <a:t> Ali</a:t>
            </a:r>
          </a:p>
          <a:p>
            <a:r>
              <a:rPr lang="en-US" dirty="0" err="1" smtClean="0"/>
              <a:t>Emad</a:t>
            </a:r>
            <a:r>
              <a:rPr lang="en-US" dirty="0" smtClean="0"/>
              <a:t> </a:t>
            </a:r>
            <a:r>
              <a:rPr lang="en-US" dirty="0" err="1" smtClean="0"/>
              <a:t>Alfaqih</a:t>
            </a:r>
            <a:endParaRPr lang="en-US" dirty="0" smtClean="0"/>
          </a:p>
          <a:p>
            <a:r>
              <a:rPr lang="en-US" dirty="0" err="1" smtClean="0"/>
              <a:t>Aymen</a:t>
            </a:r>
            <a:r>
              <a:rPr lang="en-US" dirty="0" smtClean="0"/>
              <a:t> </a:t>
            </a:r>
            <a:r>
              <a:rPr lang="en-US" dirty="0" err="1" smtClean="0"/>
              <a:t>Almuraish</a:t>
            </a:r>
            <a:endParaRPr lang="en-US" dirty="0" smtClean="0"/>
          </a:p>
          <a:p>
            <a:r>
              <a:rPr lang="en-US" dirty="0" err="1" smtClean="0"/>
              <a:t>Odai</a:t>
            </a:r>
            <a:r>
              <a:rPr lang="en-US" dirty="0" smtClean="0"/>
              <a:t> </a:t>
            </a:r>
            <a:r>
              <a:rPr lang="en-US" dirty="0" err="1" smtClean="0"/>
              <a:t>Farhan</a:t>
            </a:r>
            <a:endParaRPr lang="en-US" dirty="0" smtClean="0"/>
          </a:p>
          <a:p>
            <a:r>
              <a:rPr lang="en-US" dirty="0" err="1" smtClean="0"/>
              <a:t>Esmaeel</a:t>
            </a:r>
            <a:r>
              <a:rPr lang="en-US" dirty="0" smtClean="0"/>
              <a:t> </a:t>
            </a:r>
            <a:r>
              <a:rPr lang="en-US" dirty="0" err="1" smtClean="0"/>
              <a:t>Alsaman</a:t>
            </a:r>
            <a:endParaRPr lang="en-US" dirty="0"/>
          </a:p>
        </p:txBody>
      </p:sp>
    </p:spTree>
    <p:extLst>
      <p:ext uri="{BB962C8B-B14F-4D97-AF65-F5344CB8AC3E}">
        <p14:creationId xmlns:p14="http://schemas.microsoft.com/office/powerpoint/2010/main" val="155645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6E64A6-6C86-4F3B-B4FB-51BCAF79CE86}"/>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 xmlns:a16="http://schemas.microsoft.com/office/drawing/2014/main" id="{0ADFFC42-468C-45F1-91CC-A4C7E61262CE}"/>
              </a:ext>
            </a:extLst>
          </p:cNvPr>
          <p:cNvSpPr>
            <a:spLocks noGrp="1"/>
          </p:cNvSpPr>
          <p:nvPr>
            <p:ph idx="1"/>
          </p:nvPr>
        </p:nvSpPr>
        <p:spPr/>
        <p:txBody>
          <a:bodyPr>
            <a:normAutofit lnSpcReduction="10000"/>
          </a:bodyPr>
          <a:lstStyle/>
          <a:p>
            <a:r>
              <a:rPr lang="en-US" dirty="0" smtClean="0"/>
              <a:t>Business communication system is a system </a:t>
            </a:r>
            <a:r>
              <a:rPr lang="en-US" dirty="0"/>
              <a:t>that provides communication services within a local network, works on the </a:t>
            </a:r>
            <a:r>
              <a:rPr lang="en-US" dirty="0" smtClean="0"/>
              <a:t>Microsoft Windows platform , the </a:t>
            </a:r>
            <a:r>
              <a:rPr lang="en-US" dirty="0"/>
              <a:t>application provides three main services which are voice communication, text messaging and file sharing.</a:t>
            </a:r>
          </a:p>
          <a:p>
            <a:r>
              <a:rPr lang="en-US" dirty="0"/>
              <a:t>Voice communication allows the exchange of communications between two </a:t>
            </a:r>
            <a:r>
              <a:rPr lang="en-US" dirty="0" smtClean="0"/>
              <a:t>users </a:t>
            </a:r>
            <a:r>
              <a:rPr lang="en-US" dirty="0"/>
              <a:t>connected to the same LAN network using </a:t>
            </a:r>
            <a:r>
              <a:rPr lang="en-US" dirty="0" smtClean="0"/>
              <a:t>various network protocols. </a:t>
            </a:r>
            <a:endParaRPr lang="en-US" dirty="0"/>
          </a:p>
          <a:p>
            <a:r>
              <a:rPr lang="en-US" dirty="0"/>
              <a:t>Messaging allows the user to exchange messages with any other user linked in the </a:t>
            </a:r>
            <a:r>
              <a:rPr lang="en-US" dirty="0" smtClean="0"/>
              <a:t>same LAN </a:t>
            </a:r>
            <a:r>
              <a:rPr lang="en-US" dirty="0"/>
              <a:t>network.</a:t>
            </a:r>
          </a:p>
          <a:p>
            <a:r>
              <a:rPr lang="en-US" dirty="0"/>
              <a:t>File transfer allows the exchange of files (doc, pdf, video, image) over the </a:t>
            </a:r>
            <a:r>
              <a:rPr lang="en-US" dirty="0" smtClean="0"/>
              <a:t>LAN network</a:t>
            </a:r>
            <a:r>
              <a:rPr lang="en-US" dirty="0"/>
              <a:t>.</a:t>
            </a:r>
          </a:p>
          <a:p>
            <a:endParaRPr lang="en-US" dirty="0"/>
          </a:p>
        </p:txBody>
      </p:sp>
    </p:spTree>
    <p:extLst>
      <p:ext uri="{BB962C8B-B14F-4D97-AF65-F5344CB8AC3E}">
        <p14:creationId xmlns:p14="http://schemas.microsoft.com/office/powerpoint/2010/main" val="40020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Problem Background</a:t>
            </a:r>
            <a:endParaRPr lang="en-US" dirty="0"/>
          </a:p>
        </p:txBody>
      </p:sp>
      <p:sp>
        <p:nvSpPr>
          <p:cNvPr id="3" name="عنصر نائب للمحتوى 2"/>
          <p:cNvSpPr>
            <a:spLocks noGrp="1"/>
          </p:cNvSpPr>
          <p:nvPr>
            <p:ph idx="1"/>
          </p:nvPr>
        </p:nvSpPr>
        <p:spPr/>
        <p:txBody>
          <a:bodyPr/>
          <a:lstStyle/>
          <a:p>
            <a:r>
              <a:rPr lang="en-US" dirty="0"/>
              <a:t>PBX phone systems were created to solve the problem of communication between parties in the organizations, and then chatting applications were created to solve the problem of the great number of post office reporters.</a:t>
            </a:r>
          </a:p>
          <a:p>
            <a:r>
              <a:rPr lang="en-US" dirty="0"/>
              <a:t>Then PBX phone system cause many problems due to the need of frequent maintenance and increased size of organizations lead to complexity of PBX networks which increase time and cost of maintenance.</a:t>
            </a:r>
          </a:p>
          <a:p>
            <a:r>
              <a:rPr lang="en-US" dirty="0"/>
              <a:t>PBX phone systems infrastructure take space and cost to be installed.</a:t>
            </a:r>
          </a:p>
          <a:p>
            <a:r>
              <a:rPr lang="en-US" dirty="0"/>
              <a:t>Large proportion of the resources available in the organizations are untapped</a:t>
            </a:r>
            <a:r>
              <a:rPr lang="en-US" dirty="0" smtClean="0"/>
              <a:t>.</a:t>
            </a:r>
            <a:endParaRPr lang="en-US" dirty="0"/>
          </a:p>
        </p:txBody>
      </p:sp>
    </p:spTree>
    <p:extLst>
      <p:ext uri="{BB962C8B-B14F-4D97-AF65-F5344CB8AC3E}">
        <p14:creationId xmlns:p14="http://schemas.microsoft.com/office/powerpoint/2010/main" val="373083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3F9E93-D4E4-4FAC-BB8B-3295D1CD49AD}"/>
              </a:ext>
            </a:extLst>
          </p:cNvPr>
          <p:cNvSpPr>
            <a:spLocks noGrp="1"/>
          </p:cNvSpPr>
          <p:nvPr>
            <p:ph type="title"/>
          </p:nvPr>
        </p:nvSpPr>
        <p:spPr/>
        <p:txBody>
          <a:bodyPr/>
          <a:lstStyle/>
          <a:p>
            <a:r>
              <a:rPr lang="en-US" dirty="0"/>
              <a:t>Problem Statements </a:t>
            </a:r>
          </a:p>
        </p:txBody>
      </p:sp>
      <p:sp>
        <p:nvSpPr>
          <p:cNvPr id="3" name="Content Placeholder 2">
            <a:extLst>
              <a:ext uri="{FF2B5EF4-FFF2-40B4-BE49-F238E27FC236}">
                <a16:creationId xmlns="" xmlns:a16="http://schemas.microsoft.com/office/drawing/2014/main" id="{327046A8-B32F-439B-80D9-28F3F1F935BC}"/>
              </a:ext>
            </a:extLst>
          </p:cNvPr>
          <p:cNvSpPr>
            <a:spLocks noGrp="1"/>
          </p:cNvSpPr>
          <p:nvPr>
            <p:ph idx="1"/>
          </p:nvPr>
        </p:nvSpPr>
        <p:spPr/>
        <p:txBody>
          <a:bodyPr/>
          <a:lstStyle/>
          <a:p>
            <a:r>
              <a:rPr lang="en-US" dirty="0"/>
              <a:t>The cost of creating </a:t>
            </a:r>
            <a:r>
              <a:rPr lang="en-US" dirty="0"/>
              <a:t>, </a:t>
            </a:r>
            <a:r>
              <a:rPr lang="en-US" dirty="0" smtClean="0"/>
              <a:t>maintaining and expanding of PBX phone system.</a:t>
            </a:r>
            <a:endParaRPr lang="en-US" dirty="0"/>
          </a:p>
          <a:p>
            <a:r>
              <a:rPr lang="en-US" dirty="0" smtClean="0"/>
              <a:t>PBX </a:t>
            </a:r>
            <a:r>
              <a:rPr lang="en-US" dirty="0" smtClean="0"/>
              <a:t>is </a:t>
            </a:r>
            <a:r>
              <a:rPr lang="en-US" dirty="0"/>
              <a:t>limited to providing voice communication only.</a:t>
            </a:r>
          </a:p>
          <a:p>
            <a:r>
              <a:rPr lang="en-US" dirty="0"/>
              <a:t>Large proportion of the resources available in the organizations are untapped.</a:t>
            </a:r>
          </a:p>
          <a:p>
            <a:r>
              <a:rPr lang="en-US" dirty="0" smtClean="0"/>
              <a:t>Need of various services of communication inside organizations</a:t>
            </a:r>
            <a:r>
              <a:rPr lang="en-US" dirty="0"/>
              <a:t>.</a:t>
            </a:r>
            <a:r>
              <a:rPr lang="en-US" dirty="0" smtClean="0"/>
              <a:t> </a:t>
            </a:r>
          </a:p>
          <a:p>
            <a:endParaRPr lang="en-US" dirty="0"/>
          </a:p>
        </p:txBody>
      </p:sp>
    </p:spTree>
    <p:extLst>
      <p:ext uri="{BB962C8B-B14F-4D97-AF65-F5344CB8AC3E}">
        <p14:creationId xmlns:p14="http://schemas.microsoft.com/office/powerpoint/2010/main" val="11725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6E92B0-448E-47A8-906E-CA904B98AC95}"/>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 xmlns:a16="http://schemas.microsoft.com/office/drawing/2014/main" id="{6AD79C00-A5EC-4388-93BA-8E18DFB60302}"/>
              </a:ext>
            </a:extLst>
          </p:cNvPr>
          <p:cNvSpPr>
            <a:spLocks noGrp="1"/>
          </p:cNvSpPr>
          <p:nvPr>
            <p:ph idx="1"/>
          </p:nvPr>
        </p:nvSpPr>
        <p:spPr/>
        <p:txBody>
          <a:bodyPr/>
          <a:lstStyle/>
          <a:p>
            <a:r>
              <a:rPr lang="en-US" dirty="0"/>
              <a:t>Eliminate the electric shunt and wired connections within the organization by adding the voice communication service through </a:t>
            </a:r>
            <a:r>
              <a:rPr lang="en-US" dirty="0" smtClean="0"/>
              <a:t>the system </a:t>
            </a:r>
            <a:r>
              <a:rPr lang="en-US" dirty="0"/>
              <a:t>that </a:t>
            </a:r>
            <a:r>
              <a:rPr lang="en-US" dirty="0" smtClean="0"/>
              <a:t>installed </a:t>
            </a:r>
            <a:r>
              <a:rPr lang="en-US" dirty="0" smtClean="0"/>
              <a:t>on </a:t>
            </a:r>
            <a:r>
              <a:rPr lang="en-US" dirty="0" smtClean="0"/>
              <a:t>computers and works via existing LAN network.</a:t>
            </a:r>
          </a:p>
          <a:p>
            <a:r>
              <a:rPr lang="en-US" dirty="0"/>
              <a:t>Reducing </a:t>
            </a:r>
            <a:r>
              <a:rPr lang="en-US" dirty="0" smtClean="0"/>
              <a:t>cost of implanting new Communication infrastructure.</a:t>
            </a:r>
            <a:endParaRPr lang="en-US" dirty="0"/>
          </a:p>
          <a:p>
            <a:r>
              <a:rPr lang="en-US" dirty="0" smtClean="0"/>
              <a:t>Providing </a:t>
            </a:r>
            <a:r>
              <a:rPr lang="en-US" dirty="0" smtClean="0"/>
              <a:t>several </a:t>
            </a:r>
            <a:r>
              <a:rPr lang="en-US" dirty="0"/>
              <a:t>services for communication.</a:t>
            </a:r>
          </a:p>
          <a:p>
            <a:r>
              <a:rPr lang="en-US" dirty="0"/>
              <a:t>More and better use of the computer systems</a:t>
            </a:r>
            <a:r>
              <a:rPr lang="en-US" dirty="0" smtClean="0"/>
              <a:t>.</a:t>
            </a:r>
          </a:p>
          <a:p>
            <a:endParaRPr lang="en-US" dirty="0"/>
          </a:p>
        </p:txBody>
      </p:sp>
    </p:spTree>
    <p:extLst>
      <p:ext uri="{BB962C8B-B14F-4D97-AF65-F5344CB8AC3E}">
        <p14:creationId xmlns:p14="http://schemas.microsoft.com/office/powerpoint/2010/main" val="349889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EE1284-8DDE-4E53-BC0F-B834776E8941}"/>
              </a:ext>
            </a:extLst>
          </p:cNvPr>
          <p:cNvSpPr>
            <a:spLocks noGrp="1"/>
          </p:cNvSpPr>
          <p:nvPr>
            <p:ph type="title"/>
          </p:nvPr>
        </p:nvSpPr>
        <p:spPr/>
        <p:txBody>
          <a:bodyPr/>
          <a:lstStyle/>
          <a:p>
            <a:r>
              <a:rPr lang="en-US" dirty="0"/>
              <a:t>Assumptions and Dependencies </a:t>
            </a:r>
          </a:p>
        </p:txBody>
      </p:sp>
      <p:sp>
        <p:nvSpPr>
          <p:cNvPr id="3" name="Content Placeholder 2">
            <a:extLst>
              <a:ext uri="{FF2B5EF4-FFF2-40B4-BE49-F238E27FC236}">
                <a16:creationId xmlns="" xmlns:a16="http://schemas.microsoft.com/office/drawing/2014/main" id="{C8B5DFB0-0BCD-4813-8E60-6A1AE8A1B158}"/>
              </a:ext>
            </a:extLst>
          </p:cNvPr>
          <p:cNvSpPr>
            <a:spLocks noGrp="1"/>
          </p:cNvSpPr>
          <p:nvPr>
            <p:ph idx="1"/>
          </p:nvPr>
        </p:nvSpPr>
        <p:spPr/>
        <p:txBody>
          <a:bodyPr/>
          <a:lstStyle/>
          <a:p>
            <a:r>
              <a:rPr lang="en-US" dirty="0"/>
              <a:t>Hiring an expert in programming the network protocols.</a:t>
            </a:r>
          </a:p>
          <a:p>
            <a:r>
              <a:rPr lang="en-US" dirty="0"/>
              <a:t>Dividing business among team members.</a:t>
            </a:r>
          </a:p>
          <a:p>
            <a:r>
              <a:rPr lang="en-US" dirty="0"/>
              <a:t>Insert a mobile internet provider</a:t>
            </a:r>
          </a:p>
          <a:p>
            <a:r>
              <a:rPr lang="en-US" dirty="0"/>
              <a:t>Borrowing devices that meet the required standards</a:t>
            </a:r>
          </a:p>
          <a:p>
            <a:endParaRPr lang="en-US" dirty="0"/>
          </a:p>
        </p:txBody>
      </p:sp>
    </p:spTree>
    <p:extLst>
      <p:ext uri="{BB962C8B-B14F-4D97-AF65-F5344CB8AC3E}">
        <p14:creationId xmlns:p14="http://schemas.microsoft.com/office/powerpoint/2010/main" val="336619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44D923-B7A1-405A-B1D9-1CF85D0AB03A}"/>
              </a:ext>
            </a:extLst>
          </p:cNvPr>
          <p:cNvSpPr>
            <a:spLocks noGrp="1"/>
          </p:cNvSpPr>
          <p:nvPr>
            <p:ph type="title"/>
          </p:nvPr>
        </p:nvSpPr>
        <p:spPr/>
        <p:txBody>
          <a:bodyPr/>
          <a:lstStyle/>
          <a:p>
            <a:r>
              <a:rPr lang="en-US" dirty="0"/>
              <a:t>Scope </a:t>
            </a:r>
          </a:p>
        </p:txBody>
      </p:sp>
      <p:sp>
        <p:nvSpPr>
          <p:cNvPr id="3" name="Content Placeholder 2">
            <a:extLst>
              <a:ext uri="{FF2B5EF4-FFF2-40B4-BE49-F238E27FC236}">
                <a16:creationId xmlns="" xmlns:a16="http://schemas.microsoft.com/office/drawing/2014/main" id="{8F73F205-ED66-4154-9023-8F3F6106DCBF}"/>
              </a:ext>
            </a:extLst>
          </p:cNvPr>
          <p:cNvSpPr>
            <a:spLocks noGrp="1"/>
          </p:cNvSpPr>
          <p:nvPr>
            <p:ph idx="1"/>
          </p:nvPr>
        </p:nvSpPr>
        <p:spPr/>
        <p:txBody>
          <a:bodyPr/>
          <a:lstStyle/>
          <a:p>
            <a:r>
              <a:rPr lang="en-US" dirty="0"/>
              <a:t>Institutions and companies</a:t>
            </a:r>
            <a:r>
              <a:rPr lang="en-US" dirty="0" smtClean="0"/>
              <a:t>.</a:t>
            </a:r>
          </a:p>
          <a:p>
            <a:r>
              <a:rPr lang="en-US" dirty="0"/>
              <a:t>Small or </a:t>
            </a:r>
            <a:r>
              <a:rPr lang="en-US" dirty="0" smtClean="0"/>
              <a:t>Emerging</a:t>
            </a:r>
            <a:r>
              <a:rPr lang="ar-YE" dirty="0" smtClean="0"/>
              <a:t> </a:t>
            </a:r>
            <a:r>
              <a:rPr lang="en-US" dirty="0" smtClean="0"/>
              <a:t> business.</a:t>
            </a:r>
          </a:p>
          <a:p>
            <a:pPr marL="0" indent="0">
              <a:buNone/>
            </a:pPr>
            <a:endParaRPr lang="en-US" dirty="0"/>
          </a:p>
          <a:p>
            <a:endParaRPr lang="en-US" dirty="0"/>
          </a:p>
        </p:txBody>
      </p:sp>
    </p:spTree>
    <p:extLst>
      <p:ext uri="{BB962C8B-B14F-4D97-AF65-F5344CB8AC3E}">
        <p14:creationId xmlns:p14="http://schemas.microsoft.com/office/powerpoint/2010/main" val="2719864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D17B3D-F2CD-4CAE-9B79-FCFD436661B6}"/>
              </a:ext>
            </a:extLst>
          </p:cNvPr>
          <p:cNvSpPr>
            <a:spLocks noGrp="1"/>
          </p:cNvSpPr>
          <p:nvPr>
            <p:ph type="title"/>
          </p:nvPr>
        </p:nvSpPr>
        <p:spPr/>
        <p:txBody>
          <a:bodyPr/>
          <a:lstStyle/>
          <a:p>
            <a:r>
              <a:rPr lang="en-US" dirty="0"/>
              <a:t>Life Cycle Model </a:t>
            </a:r>
          </a:p>
        </p:txBody>
      </p:sp>
      <p:pic>
        <p:nvPicPr>
          <p:cNvPr id="5" name="Picture 4"/>
          <p:cNvPicPr>
            <a:picLocks noChangeAspect="1"/>
          </p:cNvPicPr>
          <p:nvPr/>
        </p:nvPicPr>
        <p:blipFill rotWithShape="1">
          <a:blip r:embed="rId3"/>
          <a:srcRect l="13882" t="6310" r="5854"/>
          <a:stretch/>
        </p:blipFill>
        <p:spPr>
          <a:xfrm>
            <a:off x="5283407" y="2270593"/>
            <a:ext cx="4632960" cy="4372737"/>
          </a:xfrm>
          <a:prstGeom prst="rect">
            <a:avLst/>
          </a:prstGeom>
        </p:spPr>
      </p:pic>
      <p:sp>
        <p:nvSpPr>
          <p:cNvPr id="3" name="مستطيل 2"/>
          <p:cNvSpPr/>
          <p:nvPr/>
        </p:nvSpPr>
        <p:spPr>
          <a:xfrm>
            <a:off x="262071" y="3211629"/>
            <a:ext cx="4882497" cy="1169551"/>
          </a:xfrm>
          <a:prstGeom prst="rect">
            <a:avLst/>
          </a:prstGeom>
        </p:spPr>
        <p:txBody>
          <a:bodyPr wrap="square">
            <a:spAutoFit/>
          </a:bodyPr>
          <a:lstStyle/>
          <a:p>
            <a:pPr marL="285750" indent="-285750">
              <a:buFont typeface="Arial" panose="020B0604020202020204" pitchFamily="34" charset="0"/>
              <a:buChar char="•"/>
            </a:pPr>
            <a:r>
              <a:rPr lang="en-US" sz="1400" dirty="0" smtClean="0"/>
              <a:t>Figure 1.1 Object Oriented life cycle which used to facilitate </a:t>
            </a:r>
            <a:r>
              <a:rPr lang="en-US" sz="1400" dirty="0"/>
              <a:t>the development of systems that change rapidly in response to dynamic business </a:t>
            </a:r>
            <a:r>
              <a:rPr lang="en-US" sz="1400" dirty="0" smtClean="0"/>
              <a:t>environments.</a:t>
            </a:r>
            <a:endParaRPr lang="en-US" sz="1400" dirty="0"/>
          </a:p>
          <a:p>
            <a:r>
              <a:rPr lang="en-US" sz="1400" dirty="0" smtClean="0"/>
              <a:t> </a:t>
            </a:r>
            <a:endParaRPr lang="en-US" sz="1400" dirty="0"/>
          </a:p>
        </p:txBody>
      </p:sp>
    </p:spTree>
    <p:extLst>
      <p:ext uri="{BB962C8B-B14F-4D97-AF65-F5344CB8AC3E}">
        <p14:creationId xmlns:p14="http://schemas.microsoft.com/office/powerpoint/2010/main" val="1528947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614</TotalTime>
  <Words>1042</Words>
  <Application>Microsoft Office PowerPoint</Application>
  <PresentationFormat>ملء الشاشة</PresentationFormat>
  <Paragraphs>109</Paragraphs>
  <Slides>19</Slides>
  <Notes>1</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19</vt:i4>
      </vt:variant>
    </vt:vector>
  </HeadingPairs>
  <TitlesOfParts>
    <vt:vector size="25" baseType="lpstr">
      <vt:lpstr>Arial</vt:lpstr>
      <vt:lpstr>Calibri</vt:lpstr>
      <vt:lpstr>Century Gothic</vt:lpstr>
      <vt:lpstr>Freestyle Script</vt:lpstr>
      <vt:lpstr>Wingdings 3</vt:lpstr>
      <vt:lpstr>Ion Boardroom</vt:lpstr>
      <vt:lpstr>Business Communication System</vt:lpstr>
      <vt:lpstr>Team Members</vt:lpstr>
      <vt:lpstr>Background </vt:lpstr>
      <vt:lpstr>Problem Background</vt:lpstr>
      <vt:lpstr>Problem Statements </vt:lpstr>
      <vt:lpstr>Objectives </vt:lpstr>
      <vt:lpstr>Assumptions and Dependencies </vt:lpstr>
      <vt:lpstr>Scope </vt:lpstr>
      <vt:lpstr>Life Cycle Model </vt:lpstr>
      <vt:lpstr>Requirement specifications  User Requirements </vt:lpstr>
      <vt:lpstr>Requirement specifications  Functional Requirements </vt:lpstr>
      <vt:lpstr>Requirement specifications  Non-Functional Requirements / Usability </vt:lpstr>
      <vt:lpstr>Requirement specifications  Non-Functional Requirements / Dependability  </vt:lpstr>
      <vt:lpstr>Requirement specifications  Non-Functional Requirements / Performance   </vt:lpstr>
      <vt:lpstr>Requirement specifications  Non-Functional Requirements / Supportability    </vt:lpstr>
      <vt:lpstr>Requirement specifications  Non-Functional Requirements / Validation    </vt:lpstr>
      <vt:lpstr>Requirement specifications  Non-Functional Requirements / Other     </vt:lpstr>
      <vt:lpstr>عرض تقديمي في PowerPoint</vt:lpstr>
      <vt:lpstr>عرض تقديمي في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ANALYSYS</dc:title>
  <dc:creator>aiman.almureish@gmail.com</dc:creator>
  <cp:lastModifiedBy>Windows User</cp:lastModifiedBy>
  <cp:revision>19</cp:revision>
  <dcterms:created xsi:type="dcterms:W3CDTF">2020-01-12T08:03:08Z</dcterms:created>
  <dcterms:modified xsi:type="dcterms:W3CDTF">2020-01-25T21:41:40Z</dcterms:modified>
</cp:coreProperties>
</file>