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73" r:id="rId6"/>
    <p:sldId id="278" r:id="rId7"/>
    <p:sldId id="277" r:id="rId8"/>
    <p:sldId id="272" r:id="rId9"/>
    <p:sldId id="274" r:id="rId10"/>
    <p:sldId id="263" r:id="rId11"/>
    <p:sldId id="260" r:id="rId12"/>
    <p:sldId id="261" r:id="rId13"/>
    <p:sldId id="264" r:id="rId14"/>
    <p:sldId id="265" r:id="rId15"/>
    <p:sldId id="268" r:id="rId16"/>
    <p:sldId id="266" r:id="rId17"/>
    <p:sldId id="267" r:id="rId18"/>
    <p:sldId id="269" r:id="rId19"/>
    <p:sldId id="270" r:id="rId20"/>
    <p:sldId id="262" r:id="rId21"/>
    <p:sldId id="271" r:id="rId22"/>
    <p:sldId id="275" r:id="rId2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79242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6972676C-8765-4BA4-B09E-B9A419B65A9E}" type="datetimeFigureOut">
              <a:rPr lang="ar-SA" smtClean="0"/>
              <a:t>10/08/1440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416493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a:t>انقر لتحرير نمط العنوان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632720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a:t>انقر لتحرير نمط العنوان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a:t>تحرير أنماط النص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4015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818796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204556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4924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025877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35113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57335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18712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6972676C-8765-4BA4-B09E-B9A419B65A9E}" type="datetimeFigureOut">
              <a:rPr lang="ar-SA" smtClean="0"/>
              <a:t>10/08/1440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18319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6972676C-8765-4BA4-B09E-B9A419B65A9E}" type="datetimeFigureOut">
              <a:rPr lang="ar-SA" smtClean="0"/>
              <a:t>10/08/1440</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2271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7" name="Date Placeholder 2"/>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3"/>
          <p:cNvSpPr>
            <a:spLocks noGrp="1"/>
          </p:cNvSpPr>
          <p:nvPr>
            <p:ph type="ftr" sz="quarter" idx="11"/>
          </p:nvPr>
        </p:nvSpPr>
        <p:spPr/>
        <p:txBody>
          <a:bodyPr/>
          <a:lstStyle/>
          <a:p>
            <a:endParaRPr lang="ar-SA"/>
          </a:p>
        </p:txBody>
      </p:sp>
      <p:sp>
        <p:nvSpPr>
          <p:cNvPr id="6" name="Slide Number Placeholder 4"/>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94656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2"/>
          <p:cNvSpPr>
            <a:spLocks noGrp="1"/>
          </p:cNvSpPr>
          <p:nvPr>
            <p:ph type="ftr" sz="quarter" idx="11"/>
          </p:nvPr>
        </p:nvSpPr>
        <p:spPr/>
        <p:txBody>
          <a:bodyPr/>
          <a:lstStyle/>
          <a:p>
            <a:endParaRPr lang="ar-SA"/>
          </a:p>
        </p:txBody>
      </p:sp>
      <p:sp>
        <p:nvSpPr>
          <p:cNvPr id="6" name="Slide Number Placeholder 3"/>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426220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7" name="Date Placeholder 4"/>
          <p:cNvSpPr>
            <a:spLocks noGrp="1"/>
          </p:cNvSpPr>
          <p:nvPr>
            <p:ph type="dt" sz="half" idx="10"/>
          </p:nvPr>
        </p:nvSpPr>
        <p:spPr/>
        <p:txBody>
          <a:bodyPr/>
          <a:lstStyle/>
          <a:p>
            <a:fld id="{6972676C-8765-4BA4-B09E-B9A419B65A9E}" type="datetimeFigureOut">
              <a:rPr lang="ar-SA" smtClean="0"/>
              <a:t>10/08/1440</a:t>
            </a:fld>
            <a:endParaRPr lang="ar-SA"/>
          </a:p>
        </p:txBody>
      </p:sp>
      <p:sp>
        <p:nvSpPr>
          <p:cNvPr id="5" name="Footer Placeholder 5"/>
          <p:cNvSpPr>
            <a:spLocks noGrp="1"/>
          </p:cNvSpPr>
          <p:nvPr>
            <p:ph type="ftr" sz="quarter" idx="11"/>
          </p:nvPr>
        </p:nvSpPr>
        <p:spPr/>
        <p:txBody>
          <a:bodyPr/>
          <a:lstStyle/>
          <a:p>
            <a:endParaRPr lang="ar-SA"/>
          </a:p>
        </p:txBody>
      </p:sp>
      <p:sp>
        <p:nvSpPr>
          <p:cNvPr id="6" name="Slide Number Placeholder 6"/>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105516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6972676C-8765-4BA4-B09E-B9A419B65A9E}" type="datetimeFigureOut">
              <a:rPr lang="ar-SA" smtClean="0"/>
              <a:t>10/08/1440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258B4761-5E56-4BDA-BE14-B4DC45F8E6D9}" type="slidenum">
              <a:rPr lang="ar-SA" smtClean="0"/>
              <a:t>‹#›</a:t>
            </a:fld>
            <a:endParaRPr lang="ar-SA"/>
          </a:p>
        </p:txBody>
      </p:sp>
    </p:spTree>
    <p:extLst>
      <p:ext uri="{BB962C8B-B14F-4D97-AF65-F5344CB8AC3E}">
        <p14:creationId xmlns:p14="http://schemas.microsoft.com/office/powerpoint/2010/main" val="86966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72676C-8765-4BA4-B09E-B9A419B65A9E}" type="datetimeFigureOut">
              <a:rPr lang="ar-SA" smtClean="0"/>
              <a:t>10/08/1440</a:t>
            </a:fld>
            <a:endParaRPr lang="ar-S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S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8B4761-5E56-4BDA-BE14-B4DC45F8E6D9}" type="slidenum">
              <a:rPr lang="ar-SA" smtClean="0"/>
              <a:t>‹#›</a:t>
            </a:fld>
            <a:endParaRPr lang="ar-SA"/>
          </a:p>
        </p:txBody>
      </p:sp>
    </p:spTree>
    <p:extLst>
      <p:ext uri="{BB962C8B-B14F-4D97-AF65-F5344CB8AC3E}">
        <p14:creationId xmlns:p14="http://schemas.microsoft.com/office/powerpoint/2010/main" val="1553881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008690" y="1436913"/>
            <a:ext cx="7440110" cy="1627781"/>
          </a:xfrm>
        </p:spPr>
        <p:txBody>
          <a:bodyPr/>
          <a:lstStyle/>
          <a:p>
            <a:r>
              <a:rPr lang="en-US" sz="8800" dirty="0">
                <a:solidFill>
                  <a:schemeClr val="accent3">
                    <a:lumMod val="60000"/>
                    <a:lumOff val="40000"/>
                  </a:schemeClr>
                </a:solidFill>
                <a:latin typeface="Algerian" panose="04020705040A02060702" pitchFamily="82" charset="0"/>
                <a:cs typeface="Aldhabi" panose="01000000000000000000" pitchFamily="2" charset="-78"/>
              </a:rPr>
              <a:t>Governance</a:t>
            </a:r>
            <a:endParaRPr lang="ar-SA" sz="8800" dirty="0">
              <a:solidFill>
                <a:schemeClr val="accent3">
                  <a:lumMod val="60000"/>
                  <a:lumOff val="40000"/>
                </a:schemeClr>
              </a:solidFill>
              <a:latin typeface="Algerian" panose="04020705040A02060702" pitchFamily="82" charset="0"/>
              <a:cs typeface="Aldhabi" panose="01000000000000000000" pitchFamily="2" charset="-78"/>
            </a:endParaRPr>
          </a:p>
        </p:txBody>
      </p:sp>
    </p:spTree>
    <p:extLst>
      <p:ext uri="{BB962C8B-B14F-4D97-AF65-F5344CB8AC3E}">
        <p14:creationId xmlns:p14="http://schemas.microsoft.com/office/powerpoint/2010/main" val="318453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26682" y="2194432"/>
            <a:ext cx="9404723" cy="1400530"/>
          </a:xfrm>
        </p:spPr>
        <p:txBody>
          <a:bodyPr/>
          <a:lstStyle/>
          <a:p>
            <a:pPr algn="ctr"/>
            <a:r>
              <a:rPr lang="en-GB" sz="6600" dirty="0" err="1">
                <a:solidFill>
                  <a:schemeClr val="accent3">
                    <a:lumMod val="60000"/>
                    <a:lumOff val="40000"/>
                  </a:schemeClr>
                </a:solidFill>
                <a:latin typeface="Algerian" panose="04020705040A02060702" pitchFamily="82" charset="0"/>
              </a:rPr>
              <a:t>Insura</a:t>
            </a:r>
            <a:r>
              <a:rPr lang="en-GB" sz="6600" dirty="0">
                <a:solidFill>
                  <a:schemeClr val="accent3">
                    <a:lumMod val="60000"/>
                    <a:lumOff val="40000"/>
                  </a:schemeClr>
                </a:solidFill>
                <a:latin typeface="Algerian" panose="04020705040A02060702" pitchFamily="82" charset="0"/>
              </a:rPr>
              <a:t> Corp</a:t>
            </a:r>
            <a:endParaRPr lang="ar-SA" sz="6600" dirty="0">
              <a:solidFill>
                <a:schemeClr val="accent3">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47807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4800" dirty="0">
                <a:solidFill>
                  <a:schemeClr val="accent3">
                    <a:lumMod val="60000"/>
                    <a:lumOff val="40000"/>
                  </a:schemeClr>
                </a:solidFill>
                <a:latin typeface="Algerian" panose="04020705040A02060702" pitchFamily="82" charset="0"/>
              </a:rPr>
              <a:t>Financial Services Company</a:t>
            </a:r>
            <a:br>
              <a:rPr lang="en-US" sz="4800" dirty="0"/>
            </a:br>
            <a:endParaRPr lang="ar-YE" sz="4800" dirty="0"/>
          </a:p>
        </p:txBody>
      </p:sp>
      <p:sp>
        <p:nvSpPr>
          <p:cNvPr id="3" name="عنصر نائب للمحتوى 2"/>
          <p:cNvSpPr>
            <a:spLocks noGrp="1"/>
          </p:cNvSpPr>
          <p:nvPr>
            <p:ph idx="1"/>
          </p:nvPr>
        </p:nvSpPr>
        <p:spPr/>
        <p:txBody>
          <a:bodyPr/>
          <a:lstStyle/>
          <a:p>
            <a:pPr algn="l"/>
            <a:r>
              <a:rPr lang="en-US" sz="3200" b="1" dirty="0"/>
              <a:t>Individual insurance</a:t>
            </a:r>
          </a:p>
          <a:p>
            <a:pPr algn="l"/>
            <a:r>
              <a:rPr lang="en-US" sz="3200" b="1" dirty="0"/>
              <a:t>Retirement services</a:t>
            </a:r>
          </a:p>
          <a:p>
            <a:pPr algn="l"/>
            <a:r>
              <a:rPr lang="en-US" sz="3200" b="1" dirty="0"/>
              <a:t>Insurance</a:t>
            </a:r>
          </a:p>
          <a:p>
            <a:pPr marL="0" indent="0">
              <a:buNone/>
            </a:pPr>
            <a:endParaRPr lang="en-US" dirty="0"/>
          </a:p>
          <a:p>
            <a:pPr marL="0" indent="0" algn="l">
              <a:buNone/>
            </a:pPr>
            <a:r>
              <a:rPr lang="en-US" sz="5400" b="1" dirty="0"/>
              <a:t>Each section is separate from the other</a:t>
            </a:r>
          </a:p>
          <a:p>
            <a:pPr marL="0" indent="0">
              <a:buNone/>
            </a:pPr>
            <a:endParaRPr lang="ar-YE" dirty="0"/>
          </a:p>
        </p:txBody>
      </p:sp>
    </p:spTree>
    <p:extLst>
      <p:ext uri="{BB962C8B-B14F-4D97-AF65-F5344CB8AC3E}">
        <p14:creationId xmlns:p14="http://schemas.microsoft.com/office/powerpoint/2010/main" val="119656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232229" y="653143"/>
            <a:ext cx="11959771" cy="5558972"/>
          </a:xfrm>
        </p:spPr>
        <p:txBody>
          <a:bodyPr/>
          <a:lstStyle/>
          <a:p>
            <a:pPr marL="0" indent="0" algn="ctr">
              <a:spcBef>
                <a:spcPct val="0"/>
              </a:spcBef>
              <a:buNone/>
            </a:pPr>
            <a:r>
              <a:rPr lang="en-US" sz="5400" dirty="0">
                <a:solidFill>
                  <a:schemeClr val="accent3">
                    <a:lumMod val="60000"/>
                    <a:lumOff val="40000"/>
                  </a:schemeClr>
                </a:solidFill>
                <a:latin typeface="Algerian" panose="04020705040A02060702" pitchFamily="82" charset="0"/>
              </a:rPr>
              <a:t>Each department had </a:t>
            </a:r>
          </a:p>
          <a:p>
            <a:pPr marL="0" indent="0" algn="ctr">
              <a:buNone/>
            </a:pPr>
            <a:endParaRPr lang="en-US" dirty="0"/>
          </a:p>
          <a:p>
            <a:pPr algn="ctr"/>
            <a:r>
              <a:rPr lang="en-US" sz="4000" b="1" dirty="0"/>
              <a:t>IT division </a:t>
            </a:r>
          </a:p>
          <a:p>
            <a:pPr algn="ctr"/>
            <a:r>
              <a:rPr lang="en-US" sz="4000" b="1" dirty="0"/>
              <a:t>IT leader with employees</a:t>
            </a:r>
            <a:endParaRPr lang="ar-SA" sz="4000" b="1" dirty="0"/>
          </a:p>
          <a:p>
            <a:pPr algn="ctr"/>
            <a:r>
              <a:rPr lang="en-US" sz="4000" b="1" dirty="0"/>
              <a:t>infrastructure</a:t>
            </a:r>
          </a:p>
          <a:p>
            <a:pPr marL="0" indent="0" algn="ctr">
              <a:buNone/>
            </a:pPr>
            <a:endParaRPr lang="en-US" dirty="0"/>
          </a:p>
          <a:p>
            <a:pPr marL="0" indent="0" algn="ctr">
              <a:buNone/>
            </a:pPr>
            <a:endParaRPr lang="en-US" sz="1800" dirty="0"/>
          </a:p>
          <a:p>
            <a:pPr marL="0" indent="0" algn="ctr">
              <a:buNone/>
            </a:pPr>
            <a:endParaRPr lang="en-US" dirty="0"/>
          </a:p>
        </p:txBody>
      </p:sp>
    </p:spTree>
    <p:extLst>
      <p:ext uri="{BB962C8B-B14F-4D97-AF65-F5344CB8AC3E}">
        <p14:creationId xmlns:p14="http://schemas.microsoft.com/office/powerpoint/2010/main" val="143099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46111" y="452717"/>
            <a:ext cx="9404723" cy="5890025"/>
          </a:xfrm>
        </p:spPr>
        <p:txBody>
          <a:bodyPr/>
          <a:lstStyle/>
          <a:p>
            <a:pPr marL="0" indent="0" algn="ctr"/>
            <a:br>
              <a:rPr lang="ar-SA" dirty="0"/>
            </a:br>
            <a:br>
              <a:rPr lang="ar-SA" dirty="0"/>
            </a:br>
            <a:br>
              <a:rPr lang="ar-SA" dirty="0"/>
            </a:br>
            <a:r>
              <a:rPr lang="en-US" dirty="0"/>
              <a:t> </a:t>
            </a:r>
            <a:r>
              <a:rPr lang="en-US" sz="5400" b="1" dirty="0"/>
              <a:t>decentralized information technology </a:t>
            </a:r>
            <a:br>
              <a:rPr lang="en-US" dirty="0"/>
            </a:br>
            <a:br>
              <a:rPr lang="en-US" dirty="0"/>
            </a:br>
            <a:endParaRPr lang="ar-SA" dirty="0"/>
          </a:p>
        </p:txBody>
      </p:sp>
    </p:spTree>
    <p:extLst>
      <p:ext uri="{BB962C8B-B14F-4D97-AF65-F5344CB8AC3E}">
        <p14:creationId xmlns:p14="http://schemas.microsoft.com/office/powerpoint/2010/main" val="359688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49828" y="822832"/>
            <a:ext cx="10050834" cy="6035168"/>
          </a:xfrm>
        </p:spPr>
        <p:txBody>
          <a:bodyPr/>
          <a:lstStyle/>
          <a:p>
            <a:r>
              <a:rPr lang="en-US" sz="4000" b="1" dirty="0"/>
              <a:t>Repetition of information technology </a:t>
            </a:r>
            <a:br>
              <a:rPr lang="ar-SA" sz="4000" b="1" dirty="0"/>
            </a:br>
            <a:r>
              <a:rPr lang="en-US" sz="4000" b="1" dirty="0"/>
              <a:t>resources</a:t>
            </a:r>
            <a:br>
              <a:rPr lang="en-US" sz="4000" dirty="0"/>
            </a:br>
            <a:br>
              <a:rPr lang="ar-SA" sz="4000" dirty="0"/>
            </a:br>
            <a:br>
              <a:rPr lang="ar-SA" sz="4000" dirty="0"/>
            </a:br>
            <a:br>
              <a:rPr lang="ar-SA" sz="4000" dirty="0"/>
            </a:br>
            <a:r>
              <a:rPr lang="en-US" sz="4000" b="1" dirty="0"/>
              <a:t>Lack of integration in the company's data</a:t>
            </a:r>
            <a:endParaRPr lang="ar-SA" b="1" dirty="0"/>
          </a:p>
        </p:txBody>
      </p:sp>
    </p:spTree>
    <p:extLst>
      <p:ext uri="{BB962C8B-B14F-4D97-AF65-F5344CB8AC3E}">
        <p14:creationId xmlns:p14="http://schemas.microsoft.com/office/powerpoint/2010/main" val="255773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68624" y="1795289"/>
            <a:ext cx="9404723" cy="5382025"/>
          </a:xfrm>
        </p:spPr>
        <p:txBody>
          <a:bodyPr/>
          <a:lstStyle/>
          <a:p>
            <a:pPr algn="ctr"/>
            <a:r>
              <a:rPr lang="en-US" sz="9600" b="1" dirty="0"/>
              <a:t>centralized</a:t>
            </a:r>
            <a:endParaRPr lang="ar-SA" sz="9600" dirty="0"/>
          </a:p>
        </p:txBody>
      </p:sp>
    </p:spTree>
    <p:extLst>
      <p:ext uri="{BB962C8B-B14F-4D97-AF65-F5344CB8AC3E}">
        <p14:creationId xmlns:p14="http://schemas.microsoft.com/office/powerpoint/2010/main" val="341989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48343" y="1171174"/>
            <a:ext cx="11379200" cy="6165797"/>
          </a:xfrm>
        </p:spPr>
        <p:txBody>
          <a:bodyPr/>
          <a:lstStyle/>
          <a:p>
            <a:pPr marL="0" indent="0" algn="ctr"/>
            <a:r>
              <a:rPr lang="en-US" sz="5400" b="1" dirty="0"/>
              <a:t>In 2006, a new information technology architecture was created to become central</a:t>
            </a:r>
            <a:br>
              <a:rPr lang="ar-YE" dirty="0"/>
            </a:br>
            <a:br>
              <a:rPr lang="ar-YE" dirty="0"/>
            </a:br>
            <a:endParaRPr lang="ar-SA" dirty="0"/>
          </a:p>
        </p:txBody>
      </p:sp>
    </p:spTree>
    <p:extLst>
      <p:ext uri="{BB962C8B-B14F-4D97-AF65-F5344CB8AC3E}">
        <p14:creationId xmlns:p14="http://schemas.microsoft.com/office/powerpoint/2010/main" val="318506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4797" y="1280032"/>
            <a:ext cx="9404723" cy="5577968"/>
          </a:xfrm>
        </p:spPr>
        <p:txBody>
          <a:bodyPr/>
          <a:lstStyle/>
          <a:p>
            <a:pPr algn="ctr"/>
            <a:r>
              <a:rPr lang="en-GB" sz="6000" dirty="0">
                <a:solidFill>
                  <a:schemeClr val="accent3">
                    <a:lumMod val="60000"/>
                    <a:lumOff val="40000"/>
                  </a:schemeClr>
                </a:solidFill>
                <a:latin typeface="Algerian" panose="04020705040A02060702" pitchFamily="82" charset="0"/>
              </a:rPr>
              <a:t>Challenges</a:t>
            </a:r>
            <a:br>
              <a:rPr lang="en-GB" b="1" dirty="0"/>
            </a:br>
            <a:br>
              <a:rPr lang="en-GB" b="1" dirty="0"/>
            </a:br>
            <a:r>
              <a:rPr lang="en-GB" sz="5400" b="1" dirty="0"/>
              <a:t>Data Integration</a:t>
            </a:r>
            <a:endParaRPr lang="ar-SA" sz="5400" dirty="0"/>
          </a:p>
        </p:txBody>
      </p:sp>
    </p:spTree>
    <p:extLst>
      <p:ext uri="{BB962C8B-B14F-4D97-AF65-F5344CB8AC3E}">
        <p14:creationId xmlns:p14="http://schemas.microsoft.com/office/powerpoint/2010/main" val="99766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023483" y="1700946"/>
            <a:ext cx="9404723" cy="4830482"/>
          </a:xfrm>
        </p:spPr>
        <p:txBody>
          <a:bodyPr/>
          <a:lstStyle/>
          <a:p>
            <a:pPr algn="ctr"/>
            <a:r>
              <a:rPr lang="en-GB" sz="6000" b="1" dirty="0"/>
              <a:t>enterprise data</a:t>
            </a:r>
            <a:br>
              <a:rPr lang="en-GB" sz="6000" b="1" dirty="0"/>
            </a:br>
            <a:r>
              <a:rPr lang="ar-YE" sz="6000" b="1" dirty="0"/>
              <a:t> </a:t>
            </a:r>
            <a:r>
              <a:rPr lang="en-GB" sz="6000" b="1" dirty="0"/>
              <a:t>repository (EDR)</a:t>
            </a:r>
            <a:endParaRPr lang="ar-SA" sz="6000" b="1" dirty="0"/>
          </a:p>
        </p:txBody>
      </p:sp>
    </p:spTree>
    <p:extLst>
      <p:ext uri="{BB962C8B-B14F-4D97-AF65-F5344CB8AC3E}">
        <p14:creationId xmlns:p14="http://schemas.microsoft.com/office/powerpoint/2010/main" val="278173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46111" y="452718"/>
            <a:ext cx="11197546" cy="5643282"/>
          </a:xfrm>
        </p:spPr>
        <p:txBody>
          <a:bodyPr/>
          <a:lstStyle/>
          <a:p>
            <a:pPr algn="ctr"/>
            <a:r>
              <a:rPr lang="en-US" sz="6600" b="1" dirty="0"/>
              <a:t>Purpose  of EDR</a:t>
            </a:r>
            <a:br>
              <a:rPr lang="en-US" sz="6600" b="1" dirty="0"/>
            </a:br>
            <a:br>
              <a:rPr lang="en-US" sz="6600" b="1" dirty="0"/>
            </a:br>
            <a:r>
              <a:rPr lang="en-US" sz="4400" b="1" dirty="0"/>
              <a:t>To have single source of data </a:t>
            </a:r>
            <a:r>
              <a:rPr lang="en-US" sz="6600" b="1" dirty="0"/>
              <a:t> </a:t>
            </a:r>
            <a:endParaRPr lang="ar-SA" sz="6600" b="1" dirty="0"/>
          </a:p>
        </p:txBody>
      </p:sp>
    </p:spTree>
    <p:extLst>
      <p:ext uri="{BB962C8B-B14F-4D97-AF65-F5344CB8AC3E}">
        <p14:creationId xmlns:p14="http://schemas.microsoft.com/office/powerpoint/2010/main" val="320777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25197" y="249518"/>
            <a:ext cx="9404723" cy="1013225"/>
          </a:xfrm>
        </p:spPr>
        <p:txBody>
          <a:bodyPr/>
          <a:lstStyle/>
          <a:p>
            <a:r>
              <a:rPr lang="en-US" dirty="0">
                <a:solidFill>
                  <a:schemeClr val="accent3">
                    <a:lumMod val="60000"/>
                    <a:lumOff val="40000"/>
                  </a:schemeClr>
                </a:solidFill>
                <a:latin typeface="Algerian" panose="04020705040A02060702" pitchFamily="82" charset="0"/>
              </a:rPr>
              <a:t>What is </a:t>
            </a:r>
            <a:r>
              <a:rPr lang="en-US" sz="4400" dirty="0">
                <a:solidFill>
                  <a:schemeClr val="accent3">
                    <a:lumMod val="60000"/>
                    <a:lumOff val="40000"/>
                  </a:schemeClr>
                </a:solidFill>
                <a:latin typeface="Algerian" panose="04020705040A02060702" pitchFamily="82" charset="0"/>
                <a:cs typeface="Aldhabi" panose="01000000000000000000" pitchFamily="2" charset="-78"/>
              </a:rPr>
              <a:t>Governance</a:t>
            </a:r>
            <a:r>
              <a:rPr lang="en-US" dirty="0">
                <a:solidFill>
                  <a:schemeClr val="accent3">
                    <a:lumMod val="60000"/>
                    <a:lumOff val="40000"/>
                  </a:schemeClr>
                </a:solidFill>
              </a:rPr>
              <a:t>?</a:t>
            </a:r>
            <a:endParaRPr lang="ar-SA" dirty="0">
              <a:solidFill>
                <a:schemeClr val="accent3">
                  <a:lumMod val="60000"/>
                  <a:lumOff val="40000"/>
                </a:schemeClr>
              </a:solidFill>
            </a:endParaRPr>
          </a:p>
        </p:txBody>
      </p:sp>
      <p:sp>
        <p:nvSpPr>
          <p:cNvPr id="3" name="عنصر نائب للمحتوى 2"/>
          <p:cNvSpPr>
            <a:spLocks noGrp="1"/>
          </p:cNvSpPr>
          <p:nvPr>
            <p:ph idx="1"/>
          </p:nvPr>
        </p:nvSpPr>
        <p:spPr>
          <a:xfrm>
            <a:off x="413883" y="2183547"/>
            <a:ext cx="11357203" cy="3491539"/>
          </a:xfrm>
        </p:spPr>
        <p:txBody>
          <a:bodyPr>
            <a:normAutofit/>
          </a:bodyPr>
          <a:lstStyle/>
          <a:p>
            <a:pPr algn="l"/>
            <a:r>
              <a:rPr lang="en-US" sz="3200" dirty="0">
                <a:latin typeface="Algerian" panose="04020705040A02060702" pitchFamily="82" charset="0"/>
              </a:rPr>
              <a:t>Is a set of laws, systems and decisions aimed at achieving quality and excellence in performance by choosing the appropriate and effective methods to achieve the plans and objectives of the company or institution</a:t>
            </a:r>
            <a:endParaRPr lang="ar-SA" sz="3200" dirty="0">
              <a:latin typeface="Algerian" panose="04020705040A02060702" pitchFamily="82" charset="0"/>
            </a:endParaRPr>
          </a:p>
        </p:txBody>
      </p:sp>
    </p:spTree>
    <p:extLst>
      <p:ext uri="{BB962C8B-B14F-4D97-AF65-F5344CB8AC3E}">
        <p14:creationId xmlns:p14="http://schemas.microsoft.com/office/powerpoint/2010/main" val="2102262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83770" y="1165109"/>
            <a:ext cx="10406743" cy="5232202"/>
          </a:xfrm>
          <a:prstGeom prst="rect">
            <a:avLst/>
          </a:prstGeom>
        </p:spPr>
        <p:txBody>
          <a:bodyPr wrap="square">
            <a:spAutoFit/>
          </a:bodyPr>
          <a:lstStyle/>
          <a:p>
            <a:pPr algn="ctr"/>
            <a:r>
              <a:rPr lang="en-US" sz="5400" b="1" dirty="0"/>
              <a:t>After implementation of the EDR it was not enough </a:t>
            </a:r>
            <a:endParaRPr lang="ar-YE" sz="5400" b="1" dirty="0"/>
          </a:p>
          <a:p>
            <a:pPr algn="ctr"/>
            <a:r>
              <a:rPr lang="en-US" sz="5400" b="1" dirty="0"/>
              <a:t>to solve all </a:t>
            </a:r>
            <a:endParaRPr lang="ar-YE" sz="3200" dirty="0"/>
          </a:p>
          <a:p>
            <a:pPr algn="ctr"/>
            <a:r>
              <a:rPr lang="en-US" sz="5400" b="1" dirty="0"/>
              <a:t>the challenges of data management</a:t>
            </a:r>
          </a:p>
          <a:p>
            <a:pPr algn="l"/>
            <a:endParaRPr lang="en-US" sz="3200" dirty="0"/>
          </a:p>
          <a:p>
            <a:pPr algn="l"/>
            <a:endParaRPr lang="ar-YE" sz="3200" dirty="0"/>
          </a:p>
        </p:txBody>
      </p:sp>
    </p:spTree>
    <p:extLst>
      <p:ext uri="{BB962C8B-B14F-4D97-AF65-F5344CB8AC3E}">
        <p14:creationId xmlns:p14="http://schemas.microsoft.com/office/powerpoint/2010/main" val="286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90287" y="1105860"/>
            <a:ext cx="11219542" cy="5411053"/>
          </a:xfrm>
        </p:spPr>
        <p:txBody>
          <a:bodyPr/>
          <a:lstStyle/>
          <a:p>
            <a:br>
              <a:rPr lang="en-US" sz="4800" b="1" dirty="0"/>
            </a:br>
            <a:r>
              <a:rPr lang="en-US" sz="4800" b="1" dirty="0"/>
              <a:t>How to apply data quality?</a:t>
            </a:r>
            <a:br>
              <a:rPr lang="en-US" sz="4800" b="1" dirty="0"/>
            </a:br>
            <a:br>
              <a:rPr lang="ar-YE" sz="4800" b="1" dirty="0"/>
            </a:br>
            <a:r>
              <a:rPr lang="en-US" sz="4800" b="1" dirty="0"/>
              <a:t>Who is responsible for data quality?</a:t>
            </a:r>
            <a:br>
              <a:rPr lang="ar-YE" sz="4800" b="1" dirty="0"/>
            </a:br>
            <a:br>
              <a:rPr lang="en-US" sz="4800" b="1" dirty="0"/>
            </a:br>
            <a:r>
              <a:rPr lang="en-US" sz="4800" b="1" dirty="0"/>
              <a:t>Who is responsible for giving access </a:t>
            </a:r>
            <a:br>
              <a:rPr lang="en-US" sz="4800" b="1" dirty="0"/>
            </a:br>
            <a:r>
              <a:rPr lang="en-US" sz="4800" b="1" dirty="0"/>
              <a:t>to data?</a:t>
            </a:r>
            <a:endParaRPr lang="ar-SA" sz="4800" b="1" dirty="0"/>
          </a:p>
        </p:txBody>
      </p:sp>
    </p:spTree>
    <p:extLst>
      <p:ext uri="{BB962C8B-B14F-4D97-AF65-F5344CB8AC3E}">
        <p14:creationId xmlns:p14="http://schemas.microsoft.com/office/powerpoint/2010/main" val="114588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54111" y="2455689"/>
            <a:ext cx="9404723" cy="1400530"/>
          </a:xfrm>
        </p:spPr>
        <p:txBody>
          <a:bodyPr/>
          <a:lstStyle/>
          <a:p>
            <a:pPr algn="ctr"/>
            <a:r>
              <a:rPr lang="en-US" sz="8800" dirty="0">
                <a:solidFill>
                  <a:srgbClr val="E6B729">
                    <a:lumMod val="60000"/>
                    <a:lumOff val="40000"/>
                  </a:srgbClr>
                </a:solidFill>
                <a:latin typeface="Algerian" panose="04020705040A02060702" pitchFamily="82" charset="0"/>
                <a:cs typeface="Aldhabi" panose="01000000000000000000" pitchFamily="2" charset="-78"/>
              </a:rPr>
              <a:t>Governance</a:t>
            </a:r>
            <a:endParaRPr lang="ar-SA" sz="9600" dirty="0"/>
          </a:p>
        </p:txBody>
      </p:sp>
    </p:spTree>
    <p:extLst>
      <p:ext uri="{BB962C8B-B14F-4D97-AF65-F5344CB8AC3E}">
        <p14:creationId xmlns:p14="http://schemas.microsoft.com/office/powerpoint/2010/main" val="352953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26796" y="380146"/>
            <a:ext cx="9404723" cy="1114825"/>
          </a:xfrm>
        </p:spPr>
        <p:txBody>
          <a:bodyPr/>
          <a:lstStyle/>
          <a:p>
            <a:r>
              <a:rPr lang="en-US" dirty="0">
                <a:solidFill>
                  <a:schemeClr val="accent3">
                    <a:lumMod val="60000"/>
                    <a:lumOff val="40000"/>
                  </a:schemeClr>
                </a:solidFill>
                <a:latin typeface="Algerian" panose="04020705040A02060702" pitchFamily="82" charset="0"/>
              </a:rPr>
              <a:t>The objective of governance</a:t>
            </a:r>
            <a:endParaRPr lang="ar-SA" dirty="0">
              <a:solidFill>
                <a:schemeClr val="accent3">
                  <a:lumMod val="60000"/>
                  <a:lumOff val="40000"/>
                </a:schemeClr>
              </a:solidFill>
              <a:latin typeface="Algerian" panose="04020705040A02060702" pitchFamily="82" charset="0"/>
            </a:endParaRPr>
          </a:p>
        </p:txBody>
      </p:sp>
      <p:sp>
        <p:nvSpPr>
          <p:cNvPr id="3" name="عنصر نائب للمحتوى 2"/>
          <p:cNvSpPr>
            <a:spLocks noGrp="1"/>
          </p:cNvSpPr>
          <p:nvPr>
            <p:ph idx="1"/>
          </p:nvPr>
        </p:nvSpPr>
        <p:spPr>
          <a:xfrm>
            <a:off x="1117826" y="1878747"/>
            <a:ext cx="8946541" cy="4195481"/>
          </a:xfrm>
        </p:spPr>
        <p:txBody>
          <a:bodyPr>
            <a:normAutofit/>
          </a:bodyPr>
          <a:lstStyle/>
          <a:p>
            <a:pPr algn="l"/>
            <a:endParaRPr lang="en-US" sz="3200" dirty="0">
              <a:latin typeface="Algerian" panose="04020705040A02060702" pitchFamily="82" charset="0"/>
            </a:endParaRPr>
          </a:p>
          <a:p>
            <a:pPr algn="l"/>
            <a:r>
              <a:rPr lang="en-US" sz="3200" dirty="0">
                <a:latin typeface="Algerian" panose="04020705040A02060702" pitchFamily="82" charset="0"/>
              </a:rPr>
              <a:t>Find solutions to problems that may appear</a:t>
            </a:r>
            <a:endParaRPr lang="ar-SA" sz="3200" dirty="0">
              <a:latin typeface="Algerian" panose="04020705040A02060702" pitchFamily="82" charset="0"/>
            </a:endParaRPr>
          </a:p>
          <a:p>
            <a:pPr algn="l"/>
            <a:r>
              <a:rPr lang="en-US" sz="3200" dirty="0">
                <a:latin typeface="Algerian" panose="04020705040A02060702" pitchFamily="82" charset="0"/>
              </a:rPr>
              <a:t>Determining the roles of each of the institutions</a:t>
            </a:r>
          </a:p>
        </p:txBody>
      </p:sp>
    </p:spTree>
    <p:extLst>
      <p:ext uri="{BB962C8B-B14F-4D97-AF65-F5344CB8AC3E}">
        <p14:creationId xmlns:p14="http://schemas.microsoft.com/office/powerpoint/2010/main" val="95935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solidFill>
                  <a:schemeClr val="accent3">
                    <a:lumMod val="60000"/>
                    <a:lumOff val="40000"/>
                  </a:schemeClr>
                </a:solidFill>
                <a:latin typeface="Algerian" panose="04020705040A02060702" pitchFamily="82" charset="0"/>
              </a:rPr>
              <a:t>Example</a:t>
            </a:r>
            <a:endParaRPr lang="ar-SA" dirty="0">
              <a:solidFill>
                <a:schemeClr val="accent3">
                  <a:lumMod val="60000"/>
                  <a:lumOff val="40000"/>
                </a:schemeClr>
              </a:solidFill>
              <a:latin typeface="Algerian" panose="04020705040A02060702" pitchFamily="82" charset="0"/>
            </a:endParaRPr>
          </a:p>
        </p:txBody>
      </p:sp>
      <p:sp>
        <p:nvSpPr>
          <p:cNvPr id="3" name="عنصر نائب للمحتوى 2"/>
          <p:cNvSpPr>
            <a:spLocks noGrp="1"/>
          </p:cNvSpPr>
          <p:nvPr>
            <p:ph idx="1"/>
          </p:nvPr>
        </p:nvSpPr>
        <p:spPr>
          <a:xfrm>
            <a:off x="203426" y="1501375"/>
            <a:ext cx="8946541" cy="4195481"/>
          </a:xfrm>
        </p:spPr>
        <p:txBody>
          <a:bodyPr>
            <a:normAutofit/>
          </a:bodyPr>
          <a:lstStyle/>
          <a:p>
            <a:pPr algn="l"/>
            <a:r>
              <a:rPr lang="en-US" sz="3200" dirty="0">
                <a:latin typeface="Algerian" panose="04020705040A02060702" pitchFamily="82" charset="0"/>
              </a:rPr>
              <a:t>1-Agree to the salary after you are accepted in the job</a:t>
            </a:r>
          </a:p>
          <a:p>
            <a:pPr marL="0" indent="0" algn="l">
              <a:buNone/>
            </a:pPr>
            <a:endParaRPr lang="en-US" sz="3200" dirty="0">
              <a:latin typeface="Algerian" panose="04020705040A02060702" pitchFamily="82" charset="0"/>
            </a:endParaRPr>
          </a:p>
          <a:p>
            <a:pPr algn="l"/>
            <a:r>
              <a:rPr lang="en-US" sz="3200" dirty="0">
                <a:latin typeface="Algerian" panose="04020705040A02060702" pitchFamily="82" charset="0"/>
              </a:rPr>
              <a:t>2-The Constitution of the State is a set of laws governing the affairs of the country</a:t>
            </a:r>
            <a:endParaRPr lang="ar-SA" sz="3200" dirty="0">
              <a:latin typeface="Algerian" panose="04020705040A02060702" pitchFamily="82" charset="0"/>
            </a:endParaRPr>
          </a:p>
        </p:txBody>
      </p:sp>
    </p:spTree>
    <p:extLst>
      <p:ext uri="{BB962C8B-B14F-4D97-AF65-F5344CB8AC3E}">
        <p14:creationId xmlns:p14="http://schemas.microsoft.com/office/powerpoint/2010/main" val="77139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GB" sz="5400" dirty="0">
                <a:solidFill>
                  <a:schemeClr val="accent3">
                    <a:lumMod val="60000"/>
                    <a:lumOff val="40000"/>
                  </a:schemeClr>
                </a:solidFill>
                <a:latin typeface="Algerian" panose="04020705040A02060702" pitchFamily="82" charset="0"/>
              </a:rPr>
              <a:t>The benefits of governance</a:t>
            </a:r>
            <a:endParaRPr lang="ar-SA" sz="5400" dirty="0">
              <a:solidFill>
                <a:schemeClr val="accent3">
                  <a:lumMod val="60000"/>
                  <a:lumOff val="40000"/>
                </a:schemeClr>
              </a:solidFill>
              <a:latin typeface="Algerian" panose="04020705040A02060702" pitchFamily="82" charset="0"/>
            </a:endParaRPr>
          </a:p>
        </p:txBody>
      </p:sp>
      <p:sp>
        <p:nvSpPr>
          <p:cNvPr id="3" name="عنصر نائب للمحتوى 2"/>
          <p:cNvSpPr>
            <a:spLocks noGrp="1"/>
          </p:cNvSpPr>
          <p:nvPr>
            <p:ph idx="1"/>
          </p:nvPr>
        </p:nvSpPr>
        <p:spPr/>
        <p:txBody>
          <a:bodyPr>
            <a:normAutofit/>
          </a:bodyPr>
          <a:lstStyle/>
          <a:p>
            <a:pPr algn="l"/>
            <a:r>
              <a:rPr lang="en-GB" sz="3200" b="1" dirty="0"/>
              <a:t>Transparency</a:t>
            </a:r>
          </a:p>
          <a:p>
            <a:pPr algn="l"/>
            <a:r>
              <a:rPr lang="en-GB" sz="3200" b="1" dirty="0"/>
              <a:t>  equality</a:t>
            </a:r>
          </a:p>
          <a:p>
            <a:pPr algn="l"/>
            <a:r>
              <a:rPr lang="en-US" sz="3200" b="1" dirty="0"/>
              <a:t>Governance encourages institutions to optimize the use of their resources</a:t>
            </a:r>
            <a:endParaRPr lang="ar-SA" sz="3200" b="1" dirty="0"/>
          </a:p>
        </p:txBody>
      </p:sp>
    </p:spTree>
    <p:extLst>
      <p:ext uri="{BB962C8B-B14F-4D97-AF65-F5344CB8AC3E}">
        <p14:creationId xmlns:p14="http://schemas.microsoft.com/office/powerpoint/2010/main" val="10685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GB" sz="5400" dirty="0">
                <a:solidFill>
                  <a:srgbClr val="E6B729">
                    <a:lumMod val="60000"/>
                    <a:lumOff val="40000"/>
                  </a:srgbClr>
                </a:solidFill>
                <a:latin typeface="Algerian" panose="04020705040A02060702" pitchFamily="82" charset="0"/>
              </a:rPr>
              <a:t>Disadvantages of governance</a:t>
            </a:r>
            <a:endParaRPr lang="ar-SA" dirty="0"/>
          </a:p>
        </p:txBody>
      </p:sp>
      <p:sp>
        <p:nvSpPr>
          <p:cNvPr id="3" name="عنصر نائب للمحتوى 2"/>
          <p:cNvSpPr>
            <a:spLocks noGrp="1"/>
          </p:cNvSpPr>
          <p:nvPr>
            <p:ph idx="1"/>
          </p:nvPr>
        </p:nvSpPr>
        <p:spPr/>
        <p:txBody>
          <a:bodyPr/>
          <a:lstStyle/>
          <a:p>
            <a:pPr algn="l">
              <a:buClr>
                <a:srgbClr val="1E5155">
                  <a:lumMod val="40000"/>
                  <a:lumOff val="60000"/>
                </a:srgbClr>
              </a:buClr>
            </a:pPr>
            <a:r>
              <a:rPr lang="en-US" sz="3600" b="1" dirty="0">
                <a:solidFill>
                  <a:prstClr val="white"/>
                </a:solidFill>
              </a:rPr>
              <a:t>The existence of the type of staff constraint that may kill creativity and innovation</a:t>
            </a:r>
          </a:p>
          <a:p>
            <a:pPr algn="l">
              <a:buClr>
                <a:srgbClr val="1E5155">
                  <a:lumMod val="40000"/>
                  <a:lumOff val="60000"/>
                </a:srgbClr>
              </a:buClr>
            </a:pPr>
            <a:r>
              <a:rPr lang="en-GB" sz="3600" b="1" dirty="0">
                <a:solidFill>
                  <a:prstClr val="white"/>
                </a:solidFill>
              </a:rPr>
              <a:t>The cost is great</a:t>
            </a:r>
            <a:endParaRPr lang="ar-SA" sz="3600" b="1" dirty="0">
              <a:solidFill>
                <a:prstClr val="white"/>
              </a:solidFill>
            </a:endParaRPr>
          </a:p>
          <a:p>
            <a:pPr algn="l"/>
            <a:endParaRPr lang="ar-SA" dirty="0"/>
          </a:p>
        </p:txBody>
      </p:sp>
    </p:spTree>
    <p:extLst>
      <p:ext uri="{BB962C8B-B14F-4D97-AF65-F5344CB8AC3E}">
        <p14:creationId xmlns:p14="http://schemas.microsoft.com/office/powerpoint/2010/main" val="156486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GB" sz="5400" dirty="0">
                <a:solidFill>
                  <a:schemeClr val="accent3">
                    <a:lumMod val="60000"/>
                    <a:lumOff val="40000"/>
                  </a:schemeClr>
                </a:solidFill>
                <a:latin typeface="Algerian" panose="04020705040A02060702" pitchFamily="82" charset="0"/>
              </a:rPr>
              <a:t>Management</a:t>
            </a:r>
            <a:r>
              <a:rPr lang="en-GB" dirty="0"/>
              <a:t> </a:t>
            </a:r>
            <a:r>
              <a:rPr lang="en-GB" sz="5400" dirty="0">
                <a:solidFill>
                  <a:schemeClr val="accent3">
                    <a:lumMod val="60000"/>
                    <a:lumOff val="40000"/>
                  </a:schemeClr>
                </a:solidFill>
                <a:latin typeface="Algerian" panose="04020705040A02060702" pitchFamily="82" charset="0"/>
              </a:rPr>
              <a:t>and</a:t>
            </a:r>
            <a:r>
              <a:rPr lang="en-GB" dirty="0"/>
              <a:t> </a:t>
            </a:r>
            <a:r>
              <a:rPr lang="en-GB" sz="5400" dirty="0">
                <a:solidFill>
                  <a:schemeClr val="accent3">
                    <a:lumMod val="60000"/>
                    <a:lumOff val="40000"/>
                  </a:schemeClr>
                </a:solidFill>
                <a:latin typeface="Algerian" panose="04020705040A02060702" pitchFamily="82" charset="0"/>
              </a:rPr>
              <a:t>Governance</a:t>
            </a:r>
            <a:endParaRPr lang="ar-SA" sz="5400" dirty="0">
              <a:solidFill>
                <a:schemeClr val="accent3">
                  <a:lumMod val="60000"/>
                  <a:lumOff val="40000"/>
                </a:schemeClr>
              </a:solidFill>
              <a:latin typeface="Algerian" panose="04020705040A02060702" pitchFamily="82" charset="0"/>
            </a:endParaRPr>
          </a:p>
        </p:txBody>
      </p:sp>
      <p:sp>
        <p:nvSpPr>
          <p:cNvPr id="5" name="Text Placeholder 4"/>
          <p:cNvSpPr>
            <a:spLocks noGrp="1"/>
          </p:cNvSpPr>
          <p:nvPr>
            <p:ph idx="1"/>
          </p:nvPr>
        </p:nvSpPr>
        <p:spPr>
          <a:xfrm>
            <a:off x="7576458" y="2481088"/>
            <a:ext cx="4026423" cy="4195481"/>
          </a:xfrm>
        </p:spPr>
        <p:txBody>
          <a:bodyPr>
            <a:normAutofit/>
          </a:bodyPr>
          <a:lstStyle/>
          <a:p>
            <a:pPr marL="0" indent="0">
              <a:buNone/>
            </a:pPr>
            <a:r>
              <a:rPr lang="en-GB" sz="3600" b="1" dirty="0"/>
              <a:t>Management</a:t>
            </a:r>
            <a:endParaRPr lang="ar-SA" sz="3600" b="1" dirty="0"/>
          </a:p>
          <a:p>
            <a:pPr marL="0" indent="0">
              <a:buNone/>
            </a:pPr>
            <a:r>
              <a:rPr lang="en-GB" sz="3600" dirty="0"/>
              <a:t>Suggest plans</a:t>
            </a:r>
            <a:endParaRPr lang="ar-SA" sz="3600" dirty="0"/>
          </a:p>
          <a:p>
            <a:pPr marL="0" indent="0">
              <a:buNone/>
            </a:pPr>
            <a:r>
              <a:rPr lang="en-GB" sz="3600" dirty="0"/>
              <a:t>Implement plans</a:t>
            </a:r>
            <a:endParaRPr lang="ar-JO" sz="3600" dirty="0"/>
          </a:p>
        </p:txBody>
      </p:sp>
      <p:sp>
        <p:nvSpPr>
          <p:cNvPr id="6" name="Text Placeholder 4"/>
          <p:cNvSpPr txBox="1">
            <a:spLocks/>
          </p:cNvSpPr>
          <p:nvPr/>
        </p:nvSpPr>
        <p:spPr>
          <a:xfrm>
            <a:off x="319314" y="2437546"/>
            <a:ext cx="4352996" cy="419548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sz="3600" b="1" dirty="0"/>
              <a:t>Governance</a:t>
            </a:r>
            <a:endParaRPr lang="ar-SA" sz="3600" b="1" dirty="0"/>
          </a:p>
          <a:p>
            <a:pPr marL="0" indent="0">
              <a:buNone/>
            </a:pPr>
            <a:r>
              <a:rPr lang="en-GB" sz="3600" dirty="0"/>
              <a:t>Approves</a:t>
            </a:r>
            <a:r>
              <a:rPr lang="en-GB" sz="3600" b="1" dirty="0"/>
              <a:t> </a:t>
            </a:r>
            <a:r>
              <a:rPr lang="en-GB" sz="3600" dirty="0"/>
              <a:t>plans</a:t>
            </a:r>
            <a:endParaRPr lang="ar-SA" sz="3600" dirty="0"/>
          </a:p>
          <a:p>
            <a:pPr marL="0" indent="0">
              <a:buNone/>
            </a:pPr>
            <a:r>
              <a:rPr lang="en-GB" sz="3600" dirty="0"/>
              <a:t>Follow</a:t>
            </a:r>
            <a:r>
              <a:rPr lang="en-GB" sz="3600" b="1" dirty="0"/>
              <a:t> </a:t>
            </a:r>
            <a:r>
              <a:rPr lang="en-GB" sz="3600" dirty="0"/>
              <a:t>up</a:t>
            </a:r>
            <a:r>
              <a:rPr lang="en-GB" sz="3600" b="1" dirty="0"/>
              <a:t> </a:t>
            </a:r>
            <a:r>
              <a:rPr lang="en-GB" sz="3600" dirty="0"/>
              <a:t>results</a:t>
            </a:r>
            <a:endParaRPr lang="ar-JO" sz="3600" dirty="0"/>
          </a:p>
        </p:txBody>
      </p:sp>
    </p:spTree>
    <p:extLst>
      <p:ext uri="{BB962C8B-B14F-4D97-AF65-F5344CB8AC3E}">
        <p14:creationId xmlns:p14="http://schemas.microsoft.com/office/powerpoint/2010/main" val="141506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46111" y="452717"/>
            <a:ext cx="9404723" cy="5396539"/>
          </a:xfrm>
        </p:spPr>
        <p:txBody>
          <a:bodyPr/>
          <a:lstStyle/>
          <a:p>
            <a:pPr algn="ctr"/>
            <a:r>
              <a:rPr lang="en-GB" sz="5400" dirty="0">
                <a:solidFill>
                  <a:schemeClr val="accent3">
                    <a:lumMod val="60000"/>
                    <a:lumOff val="40000"/>
                  </a:schemeClr>
                </a:solidFill>
                <a:latin typeface="Algerian" panose="04020705040A02060702" pitchFamily="82" charset="0"/>
              </a:rPr>
              <a:t>Data Governance</a:t>
            </a:r>
            <a:br>
              <a:rPr lang="en-GB" sz="6600" b="1" dirty="0"/>
            </a:br>
            <a:br>
              <a:rPr lang="en-US" sz="6600" b="1" dirty="0"/>
            </a:br>
            <a:r>
              <a:rPr lang="en-US" sz="4800" b="1" dirty="0"/>
              <a:t>Ensure appropriate behavior in the creation, storage, use, evaluation, archiving and deletion of information</a:t>
            </a:r>
            <a:r>
              <a:rPr lang="en-US" sz="6600" b="1" dirty="0"/>
              <a:t>.</a:t>
            </a:r>
            <a:br>
              <a:rPr lang="en-GB" sz="6600" b="1" dirty="0"/>
            </a:br>
            <a:r>
              <a:rPr lang="en-US" sz="6600" dirty="0"/>
              <a:t> </a:t>
            </a:r>
            <a:endParaRPr lang="ar-SA" sz="6600" dirty="0"/>
          </a:p>
        </p:txBody>
      </p:sp>
    </p:spTree>
    <p:extLst>
      <p:ext uri="{BB962C8B-B14F-4D97-AF65-F5344CB8AC3E}">
        <p14:creationId xmlns:p14="http://schemas.microsoft.com/office/powerpoint/2010/main" val="30471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46743" y="452718"/>
            <a:ext cx="10595428" cy="1400530"/>
          </a:xfrm>
        </p:spPr>
        <p:txBody>
          <a:bodyPr/>
          <a:lstStyle/>
          <a:p>
            <a:r>
              <a:rPr lang="en-GB" sz="5400" dirty="0">
                <a:solidFill>
                  <a:schemeClr val="accent3">
                    <a:lumMod val="60000"/>
                    <a:lumOff val="40000"/>
                  </a:schemeClr>
                </a:solidFill>
                <a:latin typeface="Algerian" panose="04020705040A02060702" pitchFamily="82" charset="0"/>
              </a:rPr>
              <a:t>The benefits of </a:t>
            </a:r>
            <a:r>
              <a:rPr lang="en-US" sz="5400" dirty="0">
                <a:solidFill>
                  <a:schemeClr val="accent3">
                    <a:lumMod val="60000"/>
                    <a:lumOff val="40000"/>
                  </a:schemeClr>
                </a:solidFill>
                <a:latin typeface="Algerian" panose="04020705040A02060702" pitchFamily="82" charset="0"/>
              </a:rPr>
              <a:t>Data </a:t>
            </a:r>
            <a:r>
              <a:rPr lang="en-GB" sz="5400" dirty="0">
                <a:solidFill>
                  <a:schemeClr val="accent3">
                    <a:lumMod val="60000"/>
                    <a:lumOff val="40000"/>
                  </a:schemeClr>
                </a:solidFill>
                <a:latin typeface="Algerian" panose="04020705040A02060702" pitchFamily="82" charset="0"/>
              </a:rPr>
              <a:t>governance</a:t>
            </a:r>
            <a:endParaRPr lang="ar-SA" sz="5400" dirty="0">
              <a:solidFill>
                <a:schemeClr val="accent3">
                  <a:lumMod val="60000"/>
                  <a:lumOff val="40000"/>
                </a:schemeClr>
              </a:solidFill>
              <a:latin typeface="Algerian" panose="04020705040A02060702" pitchFamily="82" charset="0"/>
            </a:endParaRPr>
          </a:p>
        </p:txBody>
      </p:sp>
      <p:sp>
        <p:nvSpPr>
          <p:cNvPr id="3" name="عنصر نائب للمحتوى 2"/>
          <p:cNvSpPr>
            <a:spLocks noGrp="1"/>
          </p:cNvSpPr>
          <p:nvPr>
            <p:ph idx="1"/>
          </p:nvPr>
        </p:nvSpPr>
        <p:spPr/>
        <p:txBody>
          <a:bodyPr>
            <a:normAutofit/>
          </a:bodyPr>
          <a:lstStyle/>
          <a:p>
            <a:pPr algn="l"/>
            <a:endParaRPr lang="en-US" sz="2800" b="1" dirty="0"/>
          </a:p>
          <a:p>
            <a:pPr algn="l"/>
            <a:r>
              <a:rPr lang="en-US" sz="2800" b="1" dirty="0"/>
              <a:t>Reduce costs</a:t>
            </a:r>
          </a:p>
          <a:p>
            <a:pPr algn="l"/>
            <a:r>
              <a:rPr lang="en-US" sz="2800" b="1" dirty="0"/>
              <a:t>Less surprises or less frustrating feelings when requesting information or statistics</a:t>
            </a:r>
          </a:p>
          <a:p>
            <a:pPr algn="l"/>
            <a:r>
              <a:rPr lang="en-US" sz="2800" b="1" dirty="0"/>
              <a:t>Improved quality in data</a:t>
            </a:r>
          </a:p>
          <a:p>
            <a:pPr algn="l"/>
            <a:r>
              <a:rPr lang="en-US" sz="2800" b="1" dirty="0"/>
              <a:t>Improved service delivery related to technology.</a:t>
            </a:r>
            <a:endParaRPr lang="ar-SA" sz="2800" b="1" dirty="0"/>
          </a:p>
        </p:txBody>
      </p:sp>
    </p:spTree>
    <p:extLst>
      <p:ext uri="{BB962C8B-B14F-4D97-AF65-F5344CB8AC3E}">
        <p14:creationId xmlns:p14="http://schemas.microsoft.com/office/powerpoint/2010/main" val="736665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377</TotalTime>
  <Words>227</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Algerian</vt:lpstr>
      <vt:lpstr>Arial</vt:lpstr>
      <vt:lpstr>Century Gothic</vt:lpstr>
      <vt:lpstr>Wingdings 3</vt:lpstr>
      <vt:lpstr>أيون</vt:lpstr>
      <vt:lpstr>Governance</vt:lpstr>
      <vt:lpstr>What is Governance?</vt:lpstr>
      <vt:lpstr>The objective of governance</vt:lpstr>
      <vt:lpstr>Example</vt:lpstr>
      <vt:lpstr>The benefits of governance</vt:lpstr>
      <vt:lpstr>Disadvantages of governance</vt:lpstr>
      <vt:lpstr>Management and Governance</vt:lpstr>
      <vt:lpstr>Data Governance  Ensure appropriate behavior in the creation, storage, use, evaluation, archiving and deletion of information.  </vt:lpstr>
      <vt:lpstr>The benefits of Data governance</vt:lpstr>
      <vt:lpstr>Insura Corp</vt:lpstr>
      <vt:lpstr>Financial Services Company </vt:lpstr>
      <vt:lpstr>PowerPoint Presentation</vt:lpstr>
      <vt:lpstr>    decentralized information technology   </vt:lpstr>
      <vt:lpstr>Repetition of information technology  resources    Lack of integration in the company's data</vt:lpstr>
      <vt:lpstr>centralized</vt:lpstr>
      <vt:lpstr>In 2006, a new information technology architecture was created to become central  </vt:lpstr>
      <vt:lpstr>Challenges  Data Integration</vt:lpstr>
      <vt:lpstr>enterprise data  repository (EDR)</vt:lpstr>
      <vt:lpstr>Purpose  of EDR  To have single source of data  </vt:lpstr>
      <vt:lpstr>PowerPoint Presentation</vt:lpstr>
      <vt:lpstr> How to apply data quality?  Who is responsible for data quality?  Who is responsible for giving access  to data?</vt:lpstr>
      <vt:lpstr>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dc:title>
  <dc:creator>Kakar8t_taiz</dc:creator>
  <cp:lastModifiedBy>DEATHROP</cp:lastModifiedBy>
  <cp:revision>36</cp:revision>
  <dcterms:created xsi:type="dcterms:W3CDTF">2019-04-03T15:31:13Z</dcterms:created>
  <dcterms:modified xsi:type="dcterms:W3CDTF">2019-04-15T07:39:14Z</dcterms:modified>
</cp:coreProperties>
</file>