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6"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S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SG"/>
          </a:p>
        </p:txBody>
      </p:sp>
      <p:sp>
        <p:nvSpPr>
          <p:cNvPr id="4" name="Date Placeholder 3"/>
          <p:cNvSpPr>
            <a:spLocks noGrp="1"/>
          </p:cNvSpPr>
          <p:nvPr>
            <p:ph type="dt" sz="half" idx="10"/>
          </p:nvPr>
        </p:nvSpPr>
        <p:spPr/>
        <p:txBody>
          <a:bodyPr/>
          <a:lstStyle/>
          <a:p>
            <a:fld id="{CD45B523-E1AE-4A11-812D-77A14E2EA213}" type="datetimeFigureOut">
              <a:rPr lang="en-SG" smtClean="0"/>
              <a:t>4/10/2018</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10841EA0-B769-4854-B735-92D0D3C3B86D}" type="slidenum">
              <a:rPr lang="en-SG" smtClean="0"/>
              <a:t>‹#›</a:t>
            </a:fld>
            <a:endParaRPr lang="en-SG"/>
          </a:p>
        </p:txBody>
      </p:sp>
    </p:spTree>
    <p:extLst>
      <p:ext uri="{BB962C8B-B14F-4D97-AF65-F5344CB8AC3E}">
        <p14:creationId xmlns:p14="http://schemas.microsoft.com/office/powerpoint/2010/main" val="2970123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CD45B523-E1AE-4A11-812D-77A14E2EA213}" type="datetimeFigureOut">
              <a:rPr lang="en-SG" smtClean="0"/>
              <a:t>4/10/2018</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10841EA0-B769-4854-B735-92D0D3C3B86D}" type="slidenum">
              <a:rPr lang="en-SG" smtClean="0"/>
              <a:t>‹#›</a:t>
            </a:fld>
            <a:endParaRPr lang="en-SG"/>
          </a:p>
        </p:txBody>
      </p:sp>
    </p:spTree>
    <p:extLst>
      <p:ext uri="{BB962C8B-B14F-4D97-AF65-F5344CB8AC3E}">
        <p14:creationId xmlns:p14="http://schemas.microsoft.com/office/powerpoint/2010/main" val="202707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CD45B523-E1AE-4A11-812D-77A14E2EA213}" type="datetimeFigureOut">
              <a:rPr lang="en-SG" smtClean="0"/>
              <a:t>4/10/2018</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10841EA0-B769-4854-B735-92D0D3C3B86D}" type="slidenum">
              <a:rPr lang="en-SG" smtClean="0"/>
              <a:t>‹#›</a:t>
            </a:fld>
            <a:endParaRPr lang="en-SG"/>
          </a:p>
        </p:txBody>
      </p:sp>
    </p:spTree>
    <p:extLst>
      <p:ext uri="{BB962C8B-B14F-4D97-AF65-F5344CB8AC3E}">
        <p14:creationId xmlns:p14="http://schemas.microsoft.com/office/powerpoint/2010/main" val="69173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CD45B523-E1AE-4A11-812D-77A14E2EA213}" type="datetimeFigureOut">
              <a:rPr lang="en-SG" smtClean="0"/>
              <a:t>4/10/2018</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10841EA0-B769-4854-B735-92D0D3C3B86D}" type="slidenum">
              <a:rPr lang="en-SG" smtClean="0"/>
              <a:t>‹#›</a:t>
            </a:fld>
            <a:endParaRPr lang="en-SG"/>
          </a:p>
        </p:txBody>
      </p:sp>
    </p:spTree>
    <p:extLst>
      <p:ext uri="{BB962C8B-B14F-4D97-AF65-F5344CB8AC3E}">
        <p14:creationId xmlns:p14="http://schemas.microsoft.com/office/powerpoint/2010/main" val="2097704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S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45B523-E1AE-4A11-812D-77A14E2EA213}" type="datetimeFigureOut">
              <a:rPr lang="en-SG" smtClean="0"/>
              <a:t>4/10/2018</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10841EA0-B769-4854-B735-92D0D3C3B86D}" type="slidenum">
              <a:rPr lang="en-SG" smtClean="0"/>
              <a:t>‹#›</a:t>
            </a:fld>
            <a:endParaRPr lang="en-SG"/>
          </a:p>
        </p:txBody>
      </p:sp>
    </p:spTree>
    <p:extLst>
      <p:ext uri="{BB962C8B-B14F-4D97-AF65-F5344CB8AC3E}">
        <p14:creationId xmlns:p14="http://schemas.microsoft.com/office/powerpoint/2010/main" val="2151770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4"/>
          <p:cNvSpPr>
            <a:spLocks noGrp="1"/>
          </p:cNvSpPr>
          <p:nvPr>
            <p:ph type="dt" sz="half" idx="10"/>
          </p:nvPr>
        </p:nvSpPr>
        <p:spPr/>
        <p:txBody>
          <a:bodyPr/>
          <a:lstStyle/>
          <a:p>
            <a:fld id="{CD45B523-E1AE-4A11-812D-77A14E2EA213}" type="datetimeFigureOut">
              <a:rPr lang="en-SG" smtClean="0"/>
              <a:t>4/10/2018</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10841EA0-B769-4854-B735-92D0D3C3B86D}" type="slidenum">
              <a:rPr lang="en-SG" smtClean="0"/>
              <a:t>‹#›</a:t>
            </a:fld>
            <a:endParaRPr lang="en-SG"/>
          </a:p>
        </p:txBody>
      </p:sp>
    </p:spTree>
    <p:extLst>
      <p:ext uri="{BB962C8B-B14F-4D97-AF65-F5344CB8AC3E}">
        <p14:creationId xmlns:p14="http://schemas.microsoft.com/office/powerpoint/2010/main" val="3892622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S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Date Placeholder 6"/>
          <p:cNvSpPr>
            <a:spLocks noGrp="1"/>
          </p:cNvSpPr>
          <p:nvPr>
            <p:ph type="dt" sz="half" idx="10"/>
          </p:nvPr>
        </p:nvSpPr>
        <p:spPr/>
        <p:txBody>
          <a:bodyPr/>
          <a:lstStyle/>
          <a:p>
            <a:fld id="{CD45B523-E1AE-4A11-812D-77A14E2EA213}" type="datetimeFigureOut">
              <a:rPr lang="en-SG" smtClean="0"/>
              <a:t>4/10/2018</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10841EA0-B769-4854-B735-92D0D3C3B86D}" type="slidenum">
              <a:rPr lang="en-SG" smtClean="0"/>
              <a:t>‹#›</a:t>
            </a:fld>
            <a:endParaRPr lang="en-SG"/>
          </a:p>
        </p:txBody>
      </p:sp>
    </p:spTree>
    <p:extLst>
      <p:ext uri="{BB962C8B-B14F-4D97-AF65-F5344CB8AC3E}">
        <p14:creationId xmlns:p14="http://schemas.microsoft.com/office/powerpoint/2010/main" val="1930529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Date Placeholder 2"/>
          <p:cNvSpPr>
            <a:spLocks noGrp="1"/>
          </p:cNvSpPr>
          <p:nvPr>
            <p:ph type="dt" sz="half" idx="10"/>
          </p:nvPr>
        </p:nvSpPr>
        <p:spPr/>
        <p:txBody>
          <a:bodyPr/>
          <a:lstStyle/>
          <a:p>
            <a:fld id="{CD45B523-E1AE-4A11-812D-77A14E2EA213}" type="datetimeFigureOut">
              <a:rPr lang="en-SG" smtClean="0"/>
              <a:t>4/10/2018</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10841EA0-B769-4854-B735-92D0D3C3B86D}" type="slidenum">
              <a:rPr lang="en-SG" smtClean="0"/>
              <a:t>‹#›</a:t>
            </a:fld>
            <a:endParaRPr lang="en-SG"/>
          </a:p>
        </p:txBody>
      </p:sp>
    </p:spTree>
    <p:extLst>
      <p:ext uri="{BB962C8B-B14F-4D97-AF65-F5344CB8AC3E}">
        <p14:creationId xmlns:p14="http://schemas.microsoft.com/office/powerpoint/2010/main" val="4234727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45B523-E1AE-4A11-812D-77A14E2EA213}" type="datetimeFigureOut">
              <a:rPr lang="en-SG" smtClean="0"/>
              <a:t>4/10/2018</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10841EA0-B769-4854-B735-92D0D3C3B86D}" type="slidenum">
              <a:rPr lang="en-SG" smtClean="0"/>
              <a:t>‹#›</a:t>
            </a:fld>
            <a:endParaRPr lang="en-SG"/>
          </a:p>
        </p:txBody>
      </p:sp>
    </p:spTree>
    <p:extLst>
      <p:ext uri="{BB962C8B-B14F-4D97-AF65-F5344CB8AC3E}">
        <p14:creationId xmlns:p14="http://schemas.microsoft.com/office/powerpoint/2010/main" val="3974787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S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45B523-E1AE-4A11-812D-77A14E2EA213}" type="datetimeFigureOut">
              <a:rPr lang="en-SG" smtClean="0"/>
              <a:t>4/10/2018</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10841EA0-B769-4854-B735-92D0D3C3B86D}" type="slidenum">
              <a:rPr lang="en-SG" smtClean="0"/>
              <a:t>‹#›</a:t>
            </a:fld>
            <a:endParaRPr lang="en-SG"/>
          </a:p>
        </p:txBody>
      </p:sp>
    </p:spTree>
    <p:extLst>
      <p:ext uri="{BB962C8B-B14F-4D97-AF65-F5344CB8AC3E}">
        <p14:creationId xmlns:p14="http://schemas.microsoft.com/office/powerpoint/2010/main" val="496478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S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45B523-E1AE-4A11-812D-77A14E2EA213}" type="datetimeFigureOut">
              <a:rPr lang="en-SG" smtClean="0"/>
              <a:t>4/10/2018</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10841EA0-B769-4854-B735-92D0D3C3B86D}" type="slidenum">
              <a:rPr lang="en-SG" smtClean="0"/>
              <a:t>‹#›</a:t>
            </a:fld>
            <a:endParaRPr lang="en-SG"/>
          </a:p>
        </p:txBody>
      </p:sp>
    </p:spTree>
    <p:extLst>
      <p:ext uri="{BB962C8B-B14F-4D97-AF65-F5344CB8AC3E}">
        <p14:creationId xmlns:p14="http://schemas.microsoft.com/office/powerpoint/2010/main" val="934251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SG"/>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45B523-E1AE-4A11-812D-77A14E2EA213}" type="datetimeFigureOut">
              <a:rPr lang="en-SG" smtClean="0"/>
              <a:t>4/10/2018</a:t>
            </a:fld>
            <a:endParaRPr lang="en-S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841EA0-B769-4854-B735-92D0D3C3B86D}" type="slidenum">
              <a:rPr lang="en-SG" smtClean="0"/>
              <a:t>‹#›</a:t>
            </a:fld>
            <a:endParaRPr lang="en-SG"/>
          </a:p>
        </p:txBody>
      </p:sp>
    </p:spTree>
    <p:extLst>
      <p:ext uri="{BB962C8B-B14F-4D97-AF65-F5344CB8AC3E}">
        <p14:creationId xmlns:p14="http://schemas.microsoft.com/office/powerpoint/2010/main" val="2420212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73490" y="-80627"/>
            <a:ext cx="2914650" cy="5086350"/>
          </a:xfrm>
          <a:prstGeom prst="rect">
            <a:avLst/>
          </a:prstGeom>
        </p:spPr>
      </p:pic>
      <p:sp>
        <p:nvSpPr>
          <p:cNvPr id="4" name="Rectangle 3"/>
          <p:cNvSpPr/>
          <p:nvPr/>
        </p:nvSpPr>
        <p:spPr>
          <a:xfrm>
            <a:off x="569454" y="5095763"/>
            <a:ext cx="2598751" cy="39037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Sample – using tiles for the main page</a:t>
            </a:r>
            <a:endParaRPr lang="en-SG" sz="1200" b="1" dirty="0">
              <a:solidFill>
                <a:schemeClr val="tx1"/>
              </a:solidFill>
            </a:endParaRPr>
          </a:p>
        </p:txBody>
      </p:sp>
      <p:pic>
        <p:nvPicPr>
          <p:cNvPr id="6" name="Picture 5"/>
          <p:cNvPicPr>
            <a:picLocks noChangeAspect="1"/>
          </p:cNvPicPr>
          <p:nvPr/>
        </p:nvPicPr>
        <p:blipFill>
          <a:blip r:embed="rId3"/>
          <a:stretch>
            <a:fillRect/>
          </a:stretch>
        </p:blipFill>
        <p:spPr>
          <a:xfrm>
            <a:off x="4665841" y="-1"/>
            <a:ext cx="2886075" cy="5005723"/>
          </a:xfrm>
          <a:prstGeom prst="rect">
            <a:avLst/>
          </a:prstGeom>
        </p:spPr>
      </p:pic>
      <p:sp>
        <p:nvSpPr>
          <p:cNvPr id="7" name="Rectangle 6"/>
          <p:cNvSpPr/>
          <p:nvPr/>
        </p:nvSpPr>
        <p:spPr>
          <a:xfrm>
            <a:off x="4809502" y="5095763"/>
            <a:ext cx="2598751" cy="39037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Sample – log in page with FB / Google</a:t>
            </a:r>
            <a:endParaRPr lang="en-SG" sz="1200" b="1" dirty="0">
              <a:solidFill>
                <a:schemeClr val="tx1"/>
              </a:solidFill>
            </a:endParaRPr>
          </a:p>
        </p:txBody>
      </p:sp>
      <p:pic>
        <p:nvPicPr>
          <p:cNvPr id="9" name="Picture 8"/>
          <p:cNvPicPr>
            <a:picLocks noChangeAspect="1"/>
          </p:cNvPicPr>
          <p:nvPr/>
        </p:nvPicPr>
        <p:blipFill>
          <a:blip r:embed="rId4"/>
          <a:stretch>
            <a:fillRect/>
          </a:stretch>
        </p:blipFill>
        <p:spPr>
          <a:xfrm>
            <a:off x="8680755" y="-30790"/>
            <a:ext cx="2886076" cy="5067300"/>
          </a:xfrm>
          <a:prstGeom prst="rect">
            <a:avLst/>
          </a:prstGeom>
        </p:spPr>
      </p:pic>
      <p:sp>
        <p:nvSpPr>
          <p:cNvPr id="10" name="Rectangle 9"/>
          <p:cNvSpPr/>
          <p:nvPr/>
        </p:nvSpPr>
        <p:spPr>
          <a:xfrm>
            <a:off x="8824417" y="5095763"/>
            <a:ext cx="2598751" cy="39037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Sample – part of registration, to capture user’s favorite team</a:t>
            </a:r>
            <a:endParaRPr lang="en-SG" sz="1200" b="1" dirty="0">
              <a:solidFill>
                <a:schemeClr val="tx1"/>
              </a:solidFill>
            </a:endParaRPr>
          </a:p>
        </p:txBody>
      </p:sp>
    </p:spTree>
    <p:extLst>
      <p:ext uri="{BB962C8B-B14F-4D97-AF65-F5344CB8AC3E}">
        <p14:creationId xmlns:p14="http://schemas.microsoft.com/office/powerpoint/2010/main" val="22591276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324975" y="-42527"/>
            <a:ext cx="2867025" cy="5048250"/>
          </a:xfrm>
          <a:prstGeom prst="rect">
            <a:avLst/>
          </a:prstGeom>
        </p:spPr>
      </p:pic>
      <p:sp>
        <p:nvSpPr>
          <p:cNvPr id="3" name="Rectangle 2"/>
          <p:cNvSpPr/>
          <p:nvPr/>
        </p:nvSpPr>
        <p:spPr>
          <a:xfrm>
            <a:off x="9593249" y="5095763"/>
            <a:ext cx="2598751" cy="39037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Sample – live score page / function</a:t>
            </a:r>
            <a:endParaRPr lang="en-SG" sz="1200" b="1" dirty="0">
              <a:solidFill>
                <a:schemeClr val="tx1"/>
              </a:solidFill>
            </a:endParaRPr>
          </a:p>
        </p:txBody>
      </p:sp>
      <p:pic>
        <p:nvPicPr>
          <p:cNvPr id="4" name="Picture 3"/>
          <p:cNvPicPr>
            <a:picLocks noChangeAspect="1"/>
          </p:cNvPicPr>
          <p:nvPr/>
        </p:nvPicPr>
        <p:blipFill>
          <a:blip r:embed="rId3"/>
          <a:stretch>
            <a:fillRect/>
          </a:stretch>
        </p:blipFill>
        <p:spPr>
          <a:xfrm>
            <a:off x="3052393" y="3478569"/>
            <a:ext cx="2819400" cy="1895475"/>
          </a:xfrm>
          <a:prstGeom prst="rect">
            <a:avLst/>
          </a:prstGeom>
        </p:spPr>
      </p:pic>
      <p:pic>
        <p:nvPicPr>
          <p:cNvPr id="5" name="Picture 4"/>
          <p:cNvPicPr>
            <a:picLocks noChangeAspect="1"/>
          </p:cNvPicPr>
          <p:nvPr/>
        </p:nvPicPr>
        <p:blipFill>
          <a:blip r:embed="rId4"/>
          <a:stretch>
            <a:fillRect/>
          </a:stretch>
        </p:blipFill>
        <p:spPr>
          <a:xfrm>
            <a:off x="2928568" y="657292"/>
            <a:ext cx="2943225" cy="933450"/>
          </a:xfrm>
          <a:prstGeom prst="rect">
            <a:avLst/>
          </a:prstGeom>
        </p:spPr>
      </p:pic>
      <p:pic>
        <p:nvPicPr>
          <p:cNvPr id="6" name="Picture 5"/>
          <p:cNvPicPr>
            <a:picLocks noChangeAspect="1"/>
          </p:cNvPicPr>
          <p:nvPr/>
        </p:nvPicPr>
        <p:blipFill>
          <a:blip r:embed="rId5"/>
          <a:stretch>
            <a:fillRect/>
          </a:stretch>
        </p:blipFill>
        <p:spPr>
          <a:xfrm>
            <a:off x="0" y="0"/>
            <a:ext cx="2752725" cy="4905375"/>
          </a:xfrm>
          <a:prstGeom prst="rect">
            <a:avLst/>
          </a:prstGeom>
        </p:spPr>
      </p:pic>
      <p:pic>
        <p:nvPicPr>
          <p:cNvPr id="7" name="Picture 6"/>
          <p:cNvPicPr>
            <a:picLocks noChangeAspect="1"/>
          </p:cNvPicPr>
          <p:nvPr/>
        </p:nvPicPr>
        <p:blipFill>
          <a:blip r:embed="rId6"/>
          <a:stretch>
            <a:fillRect/>
          </a:stretch>
        </p:blipFill>
        <p:spPr>
          <a:xfrm>
            <a:off x="6219872" y="129258"/>
            <a:ext cx="2867025" cy="1676400"/>
          </a:xfrm>
          <a:prstGeom prst="rect">
            <a:avLst/>
          </a:prstGeom>
        </p:spPr>
      </p:pic>
      <p:sp>
        <p:nvSpPr>
          <p:cNvPr id="8" name="Rectangle 7"/>
          <p:cNvSpPr/>
          <p:nvPr/>
        </p:nvSpPr>
        <p:spPr>
          <a:xfrm>
            <a:off x="6354008" y="1879585"/>
            <a:ext cx="2598751" cy="39037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Sample -  points earned after a </a:t>
            </a:r>
            <a:r>
              <a:rPr lang="en-US" sz="1200" b="1" dirty="0" err="1" smtClean="0">
                <a:solidFill>
                  <a:schemeClr val="tx1"/>
                </a:solidFill>
              </a:rPr>
              <a:t>gameweek</a:t>
            </a:r>
            <a:endParaRPr lang="en-SG" sz="1200" b="1" dirty="0">
              <a:solidFill>
                <a:schemeClr val="tx1"/>
              </a:solidFill>
            </a:endParaRPr>
          </a:p>
        </p:txBody>
      </p:sp>
      <p:sp>
        <p:nvSpPr>
          <p:cNvPr id="9" name="Rectangle 8"/>
          <p:cNvSpPr/>
          <p:nvPr/>
        </p:nvSpPr>
        <p:spPr>
          <a:xfrm>
            <a:off x="3162717" y="5524582"/>
            <a:ext cx="2598751" cy="39037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Sample – Results page after actual matches are completed</a:t>
            </a:r>
            <a:endParaRPr lang="en-SG" sz="1200" b="1" dirty="0">
              <a:solidFill>
                <a:schemeClr val="tx1"/>
              </a:solidFill>
            </a:endParaRPr>
          </a:p>
        </p:txBody>
      </p:sp>
      <p:sp>
        <p:nvSpPr>
          <p:cNvPr id="10" name="Rectangle 9"/>
          <p:cNvSpPr/>
          <p:nvPr/>
        </p:nvSpPr>
        <p:spPr>
          <a:xfrm>
            <a:off x="3100804" y="1671519"/>
            <a:ext cx="2598751" cy="39037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Sample – countdown timer to the next game week. </a:t>
            </a:r>
            <a:endParaRPr lang="en-SG" sz="1200" b="1" dirty="0">
              <a:solidFill>
                <a:schemeClr val="tx1"/>
              </a:solidFill>
            </a:endParaRPr>
          </a:p>
        </p:txBody>
      </p:sp>
      <p:sp>
        <p:nvSpPr>
          <p:cNvPr id="11" name="Rectangle 10"/>
          <p:cNvSpPr/>
          <p:nvPr/>
        </p:nvSpPr>
        <p:spPr>
          <a:xfrm>
            <a:off x="76986" y="4857788"/>
            <a:ext cx="2598751" cy="39037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Sample – Upcoming </a:t>
            </a:r>
            <a:r>
              <a:rPr lang="en-US" sz="1200" b="1" dirty="0" err="1" smtClean="0">
                <a:solidFill>
                  <a:schemeClr val="tx1"/>
                </a:solidFill>
              </a:rPr>
              <a:t>gameweek</a:t>
            </a:r>
            <a:r>
              <a:rPr lang="en-US" sz="1200" b="1" dirty="0" smtClean="0">
                <a:solidFill>
                  <a:schemeClr val="tx1"/>
                </a:solidFill>
              </a:rPr>
              <a:t> / matches</a:t>
            </a:r>
            <a:endParaRPr lang="en-SG" sz="1200" b="1" dirty="0">
              <a:solidFill>
                <a:schemeClr val="tx1"/>
              </a:solidFill>
            </a:endParaRPr>
          </a:p>
        </p:txBody>
      </p:sp>
    </p:spTree>
    <p:extLst>
      <p:ext uri="{BB962C8B-B14F-4D97-AF65-F5344CB8AC3E}">
        <p14:creationId xmlns:p14="http://schemas.microsoft.com/office/powerpoint/2010/main" val="42284907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94734" y="203913"/>
            <a:ext cx="6323513" cy="666481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Rectangle 4"/>
          <p:cNvSpPr/>
          <p:nvPr/>
        </p:nvSpPr>
        <p:spPr>
          <a:xfrm>
            <a:off x="3567447" y="386366"/>
            <a:ext cx="837126" cy="5409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Private League 1</a:t>
            </a:r>
            <a:endParaRPr lang="en-SG" sz="1400" dirty="0"/>
          </a:p>
        </p:txBody>
      </p:sp>
      <p:sp>
        <p:nvSpPr>
          <p:cNvPr id="6" name="Rectangle 5"/>
          <p:cNvSpPr/>
          <p:nvPr/>
        </p:nvSpPr>
        <p:spPr>
          <a:xfrm>
            <a:off x="5458495" y="397098"/>
            <a:ext cx="837126" cy="5409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p>
          <a:p>
            <a:pPr algn="ctr"/>
            <a:r>
              <a:rPr lang="en-US" sz="1400" dirty="0" smtClean="0"/>
              <a:t>Private League 3</a:t>
            </a:r>
            <a:endParaRPr lang="en-SG" sz="1400" dirty="0" smtClean="0"/>
          </a:p>
          <a:p>
            <a:pPr algn="ctr"/>
            <a:endParaRPr lang="en-SG" dirty="0"/>
          </a:p>
        </p:txBody>
      </p:sp>
      <p:sp>
        <p:nvSpPr>
          <p:cNvPr id="7" name="Rectangle 6"/>
          <p:cNvSpPr/>
          <p:nvPr/>
        </p:nvSpPr>
        <p:spPr>
          <a:xfrm>
            <a:off x="6421212" y="409977"/>
            <a:ext cx="837126" cy="5409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p>
          <a:p>
            <a:pPr algn="ctr"/>
            <a:r>
              <a:rPr lang="en-US" sz="1400" dirty="0" smtClean="0"/>
              <a:t>Private League 4</a:t>
            </a:r>
            <a:endParaRPr lang="en-SG" sz="1400" dirty="0" smtClean="0"/>
          </a:p>
          <a:p>
            <a:pPr algn="ctr"/>
            <a:endParaRPr lang="en-SG" dirty="0"/>
          </a:p>
        </p:txBody>
      </p:sp>
      <p:sp>
        <p:nvSpPr>
          <p:cNvPr id="8" name="Rectangle 7"/>
          <p:cNvSpPr/>
          <p:nvPr/>
        </p:nvSpPr>
        <p:spPr>
          <a:xfrm>
            <a:off x="7396808" y="409977"/>
            <a:ext cx="837126" cy="5409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p>
          <a:p>
            <a:pPr algn="ctr"/>
            <a:r>
              <a:rPr lang="en-US" sz="1400" dirty="0" smtClean="0"/>
              <a:t>Private League 5</a:t>
            </a:r>
            <a:endParaRPr lang="en-SG" sz="1400" dirty="0" smtClean="0"/>
          </a:p>
          <a:p>
            <a:pPr algn="ctr"/>
            <a:endParaRPr lang="en-SG" dirty="0"/>
          </a:p>
        </p:txBody>
      </p:sp>
      <p:sp>
        <p:nvSpPr>
          <p:cNvPr id="10" name="Rectangle 9"/>
          <p:cNvSpPr/>
          <p:nvPr/>
        </p:nvSpPr>
        <p:spPr>
          <a:xfrm>
            <a:off x="8309040" y="414274"/>
            <a:ext cx="837126" cy="5409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p>
          <a:p>
            <a:pPr algn="ctr"/>
            <a:r>
              <a:rPr lang="en-US" sz="1400" dirty="0" smtClean="0"/>
              <a:t>Public League</a:t>
            </a:r>
            <a:endParaRPr lang="en-SG" sz="1400" dirty="0" smtClean="0"/>
          </a:p>
          <a:p>
            <a:pPr algn="ctr"/>
            <a:endParaRPr lang="en-SG" dirty="0"/>
          </a:p>
        </p:txBody>
      </p:sp>
      <p:sp>
        <p:nvSpPr>
          <p:cNvPr id="11" name="Rectangle 10"/>
          <p:cNvSpPr/>
          <p:nvPr/>
        </p:nvSpPr>
        <p:spPr>
          <a:xfrm>
            <a:off x="4492586" y="384219"/>
            <a:ext cx="837126" cy="5409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p>
          <a:p>
            <a:pPr algn="ctr"/>
            <a:r>
              <a:rPr lang="en-US" sz="1400" dirty="0" smtClean="0"/>
              <a:t>Private League 2</a:t>
            </a:r>
            <a:endParaRPr lang="en-SG" sz="1400" dirty="0" smtClean="0"/>
          </a:p>
          <a:p>
            <a:pPr algn="ctr"/>
            <a:endParaRPr lang="en-SG" dirty="0"/>
          </a:p>
        </p:txBody>
      </p:sp>
      <p:sp>
        <p:nvSpPr>
          <p:cNvPr id="12" name="Rectangle 11"/>
          <p:cNvSpPr/>
          <p:nvPr/>
        </p:nvSpPr>
        <p:spPr>
          <a:xfrm>
            <a:off x="2822654" y="203913"/>
            <a:ext cx="530182" cy="442177"/>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H</a:t>
            </a:r>
            <a:endParaRPr lang="en-US" sz="900" dirty="0" smtClean="0"/>
          </a:p>
        </p:txBody>
      </p:sp>
      <p:sp>
        <p:nvSpPr>
          <p:cNvPr id="16" name="Rectangle 15"/>
          <p:cNvSpPr/>
          <p:nvPr/>
        </p:nvSpPr>
        <p:spPr>
          <a:xfrm>
            <a:off x="8231752" y="1159098"/>
            <a:ext cx="837126" cy="5409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p>
          <a:p>
            <a:pPr algn="ctr"/>
            <a:r>
              <a:rPr lang="en-US" sz="1400" b="1" dirty="0" smtClean="0">
                <a:solidFill>
                  <a:schemeClr val="tx1"/>
                </a:solidFill>
              </a:rPr>
              <a:t>Predict</a:t>
            </a:r>
            <a:endParaRPr lang="en-SG" sz="1400" b="1" dirty="0" smtClean="0">
              <a:solidFill>
                <a:schemeClr val="tx1"/>
              </a:solidFill>
            </a:endParaRPr>
          </a:p>
          <a:p>
            <a:pPr algn="ctr"/>
            <a:endParaRPr lang="en-SG" dirty="0"/>
          </a:p>
        </p:txBody>
      </p:sp>
      <p:sp>
        <p:nvSpPr>
          <p:cNvPr id="17" name="Rectangle 16"/>
          <p:cNvSpPr/>
          <p:nvPr/>
        </p:nvSpPr>
        <p:spPr>
          <a:xfrm>
            <a:off x="2936382" y="1156953"/>
            <a:ext cx="4460425" cy="5409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p>
          <a:p>
            <a:r>
              <a:rPr lang="en-US" sz="1400" b="1" dirty="0" smtClean="0">
                <a:solidFill>
                  <a:schemeClr val="tx1"/>
                </a:solidFill>
              </a:rPr>
              <a:t>1) Man </a:t>
            </a:r>
            <a:r>
              <a:rPr lang="en-US" sz="1400" b="1" dirty="0" err="1" smtClean="0">
                <a:solidFill>
                  <a:schemeClr val="tx1"/>
                </a:solidFill>
              </a:rPr>
              <a:t>Utd</a:t>
            </a:r>
            <a:r>
              <a:rPr lang="en-US" sz="1400" b="1" dirty="0" smtClean="0">
                <a:solidFill>
                  <a:schemeClr val="tx1"/>
                </a:solidFill>
              </a:rPr>
              <a:t>                vs Liverpool              (2 points)</a:t>
            </a:r>
            <a:endParaRPr lang="en-SG" sz="1400" b="1" dirty="0" smtClean="0">
              <a:solidFill>
                <a:schemeClr val="tx1"/>
              </a:solidFill>
            </a:endParaRPr>
          </a:p>
          <a:p>
            <a:pPr algn="ctr"/>
            <a:endParaRPr lang="en-SG" dirty="0"/>
          </a:p>
        </p:txBody>
      </p:sp>
      <p:sp>
        <p:nvSpPr>
          <p:cNvPr id="28" name="Rectangle 27"/>
          <p:cNvSpPr/>
          <p:nvPr/>
        </p:nvSpPr>
        <p:spPr>
          <a:xfrm>
            <a:off x="8242484" y="1788010"/>
            <a:ext cx="837126" cy="5409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p>
          <a:p>
            <a:pPr algn="ctr"/>
            <a:r>
              <a:rPr lang="en-US" sz="1400" b="1" dirty="0" smtClean="0">
                <a:solidFill>
                  <a:schemeClr val="tx1"/>
                </a:solidFill>
              </a:rPr>
              <a:t>Predict</a:t>
            </a:r>
            <a:endParaRPr lang="en-SG" sz="1400" b="1" dirty="0" smtClean="0">
              <a:solidFill>
                <a:schemeClr val="tx1"/>
              </a:solidFill>
            </a:endParaRPr>
          </a:p>
          <a:p>
            <a:pPr algn="ctr"/>
            <a:endParaRPr lang="en-SG" dirty="0"/>
          </a:p>
        </p:txBody>
      </p:sp>
      <p:sp>
        <p:nvSpPr>
          <p:cNvPr id="29" name="Rectangle 28"/>
          <p:cNvSpPr/>
          <p:nvPr/>
        </p:nvSpPr>
        <p:spPr>
          <a:xfrm>
            <a:off x="2947114" y="1785865"/>
            <a:ext cx="4460425" cy="5409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p>
          <a:p>
            <a:r>
              <a:rPr lang="en-US" sz="1400" b="1" dirty="0" smtClean="0">
                <a:solidFill>
                  <a:schemeClr val="tx1"/>
                </a:solidFill>
              </a:rPr>
              <a:t>2) Arsenal vs  Chelsea (2 points)</a:t>
            </a:r>
            <a:endParaRPr lang="en-SG" sz="1400" b="1" dirty="0" smtClean="0">
              <a:solidFill>
                <a:schemeClr val="tx1"/>
              </a:solidFill>
            </a:endParaRPr>
          </a:p>
          <a:p>
            <a:pPr algn="ctr"/>
            <a:endParaRPr lang="en-SG" dirty="0"/>
          </a:p>
        </p:txBody>
      </p:sp>
      <p:sp>
        <p:nvSpPr>
          <p:cNvPr id="30" name="Rectangle 29"/>
          <p:cNvSpPr/>
          <p:nvPr/>
        </p:nvSpPr>
        <p:spPr>
          <a:xfrm>
            <a:off x="8242484" y="2444835"/>
            <a:ext cx="837126" cy="5409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p>
          <a:p>
            <a:pPr algn="ctr"/>
            <a:r>
              <a:rPr lang="en-US" sz="1400" b="1" dirty="0" smtClean="0">
                <a:solidFill>
                  <a:schemeClr val="tx1"/>
                </a:solidFill>
              </a:rPr>
              <a:t>Predict</a:t>
            </a:r>
            <a:endParaRPr lang="en-SG" sz="1400" b="1" dirty="0" smtClean="0">
              <a:solidFill>
                <a:schemeClr val="tx1"/>
              </a:solidFill>
            </a:endParaRPr>
          </a:p>
          <a:p>
            <a:pPr algn="ctr"/>
            <a:endParaRPr lang="en-SG" dirty="0"/>
          </a:p>
        </p:txBody>
      </p:sp>
      <p:sp>
        <p:nvSpPr>
          <p:cNvPr id="31" name="Rectangle 30"/>
          <p:cNvSpPr/>
          <p:nvPr/>
        </p:nvSpPr>
        <p:spPr>
          <a:xfrm>
            <a:off x="2947114" y="2442690"/>
            <a:ext cx="4460425" cy="5409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p>
          <a:p>
            <a:r>
              <a:rPr lang="en-US" sz="1400" b="1" dirty="0">
                <a:solidFill>
                  <a:schemeClr val="tx1"/>
                </a:solidFill>
              </a:rPr>
              <a:t>3</a:t>
            </a:r>
            <a:r>
              <a:rPr lang="en-US" sz="1400" b="1" dirty="0" smtClean="0">
                <a:solidFill>
                  <a:schemeClr val="tx1"/>
                </a:solidFill>
              </a:rPr>
              <a:t>) </a:t>
            </a:r>
            <a:r>
              <a:rPr lang="en-US" sz="1400" b="1" dirty="0" err="1" smtClean="0">
                <a:solidFill>
                  <a:schemeClr val="tx1"/>
                </a:solidFill>
              </a:rPr>
              <a:t>Tottenham</a:t>
            </a:r>
            <a:r>
              <a:rPr lang="en-US" sz="1400" b="1" dirty="0" smtClean="0">
                <a:solidFill>
                  <a:schemeClr val="tx1"/>
                </a:solidFill>
              </a:rPr>
              <a:t> vs Liverpool (2 points)</a:t>
            </a:r>
            <a:endParaRPr lang="en-SG" sz="1400" b="1" dirty="0" smtClean="0">
              <a:solidFill>
                <a:schemeClr val="tx1"/>
              </a:solidFill>
            </a:endParaRPr>
          </a:p>
          <a:p>
            <a:pPr algn="ctr"/>
            <a:endParaRPr lang="en-SG" dirty="0"/>
          </a:p>
        </p:txBody>
      </p:sp>
      <p:sp>
        <p:nvSpPr>
          <p:cNvPr id="32" name="Rectangle 31"/>
          <p:cNvSpPr/>
          <p:nvPr/>
        </p:nvSpPr>
        <p:spPr>
          <a:xfrm>
            <a:off x="8242484" y="3523230"/>
            <a:ext cx="837126" cy="5950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p>
          <a:p>
            <a:pPr algn="ctr"/>
            <a:r>
              <a:rPr lang="en-US" sz="1400" b="1" dirty="0" smtClean="0">
                <a:solidFill>
                  <a:schemeClr val="tx1"/>
                </a:solidFill>
              </a:rPr>
              <a:t>Predict</a:t>
            </a:r>
          </a:p>
          <a:p>
            <a:pPr algn="ctr"/>
            <a:endParaRPr lang="en-SG" dirty="0"/>
          </a:p>
        </p:txBody>
      </p:sp>
      <p:sp>
        <p:nvSpPr>
          <p:cNvPr id="33" name="Rectangle 32"/>
          <p:cNvSpPr/>
          <p:nvPr/>
        </p:nvSpPr>
        <p:spPr>
          <a:xfrm>
            <a:off x="2985751" y="3523230"/>
            <a:ext cx="4460425" cy="5950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p>
          <a:p>
            <a:r>
              <a:rPr lang="en-US" sz="1400" b="1" dirty="0" smtClean="0">
                <a:solidFill>
                  <a:schemeClr val="tx1"/>
                </a:solidFill>
              </a:rPr>
              <a:t>10) West Ham vs Watford (2 points)</a:t>
            </a:r>
            <a:endParaRPr lang="en-SG" sz="1400" b="1" dirty="0" smtClean="0">
              <a:solidFill>
                <a:schemeClr val="tx1"/>
              </a:solidFill>
            </a:endParaRPr>
          </a:p>
          <a:p>
            <a:pPr algn="ctr"/>
            <a:endParaRPr lang="en-SG" dirty="0"/>
          </a:p>
        </p:txBody>
      </p:sp>
      <p:sp>
        <p:nvSpPr>
          <p:cNvPr id="34" name="Rectangle 33"/>
          <p:cNvSpPr/>
          <p:nvPr/>
        </p:nvSpPr>
        <p:spPr>
          <a:xfrm>
            <a:off x="9411274" y="42939"/>
            <a:ext cx="2825358" cy="100481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User will have to input the score  &amp; save the score for that match. App should be able to recognize the same game that may be in the other private leagues &amp; offer “All” option to mirror the same score for all the leagues with the same game in it</a:t>
            </a:r>
            <a:endParaRPr lang="en-SG" sz="1100" b="1" dirty="0" smtClean="0">
              <a:solidFill>
                <a:schemeClr val="tx1"/>
              </a:solidFill>
            </a:endParaRPr>
          </a:p>
        </p:txBody>
      </p:sp>
      <p:cxnSp>
        <p:nvCxnSpPr>
          <p:cNvPr id="38" name="Elbow Connector 37"/>
          <p:cNvCxnSpPr/>
          <p:nvPr/>
        </p:nvCxnSpPr>
        <p:spPr>
          <a:xfrm rot="16200000" flipH="1">
            <a:off x="2865692" y="3227566"/>
            <a:ext cx="476519" cy="103032"/>
          </a:xfrm>
          <a:prstGeom prst="bentConnector3">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2826850" y="4740502"/>
            <a:ext cx="1302914" cy="759853"/>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Leaderboard</a:t>
            </a:r>
            <a:endParaRPr lang="en-SG" b="1" dirty="0">
              <a:solidFill>
                <a:schemeClr val="tx1"/>
              </a:solidFill>
            </a:endParaRPr>
          </a:p>
        </p:txBody>
      </p:sp>
      <p:sp>
        <p:nvSpPr>
          <p:cNvPr id="41" name="Oval 40"/>
          <p:cNvSpPr/>
          <p:nvPr/>
        </p:nvSpPr>
        <p:spPr>
          <a:xfrm>
            <a:off x="6051877" y="4702950"/>
            <a:ext cx="1441278" cy="79096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Create League </a:t>
            </a:r>
            <a:endParaRPr lang="en-SG" b="1" dirty="0">
              <a:solidFill>
                <a:schemeClr val="tx1"/>
              </a:solidFill>
            </a:endParaRPr>
          </a:p>
        </p:txBody>
      </p:sp>
      <p:sp>
        <p:nvSpPr>
          <p:cNvPr id="42" name="Oval 41"/>
          <p:cNvSpPr/>
          <p:nvPr/>
        </p:nvSpPr>
        <p:spPr>
          <a:xfrm>
            <a:off x="7750936" y="4702949"/>
            <a:ext cx="1302914" cy="759853"/>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tx1"/>
                </a:solidFill>
              </a:rPr>
              <a:t>Invite Friends</a:t>
            </a:r>
            <a:endParaRPr lang="en-SG" b="1" dirty="0">
              <a:solidFill>
                <a:schemeClr val="tx1"/>
              </a:solidFill>
            </a:endParaRPr>
          </a:p>
        </p:txBody>
      </p:sp>
      <p:sp>
        <p:nvSpPr>
          <p:cNvPr id="43" name="Oval 42"/>
          <p:cNvSpPr/>
          <p:nvPr/>
        </p:nvSpPr>
        <p:spPr>
          <a:xfrm>
            <a:off x="4434524" y="4734064"/>
            <a:ext cx="1302914" cy="759853"/>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League Stats</a:t>
            </a:r>
            <a:endParaRPr lang="en-SG" b="1" dirty="0">
              <a:solidFill>
                <a:schemeClr val="tx1"/>
              </a:solidFill>
            </a:endParaRPr>
          </a:p>
        </p:txBody>
      </p:sp>
      <p:sp>
        <p:nvSpPr>
          <p:cNvPr id="45" name="Oval 44"/>
          <p:cNvSpPr/>
          <p:nvPr/>
        </p:nvSpPr>
        <p:spPr>
          <a:xfrm>
            <a:off x="79312" y="31123"/>
            <a:ext cx="2576952" cy="76624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This should be view of an user who signed up for Public </a:t>
            </a:r>
            <a:r>
              <a:rPr lang="en-US" sz="1200" b="1" dirty="0" smtClean="0">
                <a:solidFill>
                  <a:srgbClr val="FF0000"/>
                </a:solidFill>
              </a:rPr>
              <a:t>and</a:t>
            </a:r>
            <a:r>
              <a:rPr lang="en-US" sz="1200" b="1" dirty="0" smtClean="0">
                <a:solidFill>
                  <a:schemeClr val="tx1"/>
                </a:solidFill>
              </a:rPr>
              <a:t> Private </a:t>
            </a:r>
            <a:r>
              <a:rPr lang="en-US" sz="1200" b="1" dirty="0" smtClean="0">
                <a:solidFill>
                  <a:schemeClr val="tx1"/>
                </a:solidFill>
              </a:rPr>
              <a:t>league</a:t>
            </a:r>
          </a:p>
        </p:txBody>
      </p:sp>
      <p:sp>
        <p:nvSpPr>
          <p:cNvPr id="47" name="Rectangle 46"/>
          <p:cNvSpPr/>
          <p:nvPr/>
        </p:nvSpPr>
        <p:spPr>
          <a:xfrm>
            <a:off x="8278682" y="6258554"/>
            <a:ext cx="2939116" cy="59944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user who already  created / enrolled in  max 5 private league, the app should not allow a new private league to be created. </a:t>
            </a:r>
            <a:endParaRPr lang="en-SG" sz="1200" b="1" dirty="0">
              <a:solidFill>
                <a:schemeClr val="tx1"/>
              </a:solidFill>
            </a:endParaRPr>
          </a:p>
        </p:txBody>
      </p:sp>
      <p:cxnSp>
        <p:nvCxnSpPr>
          <p:cNvPr id="53" name="Straight Arrow Connector 52"/>
          <p:cNvCxnSpPr/>
          <p:nvPr/>
        </p:nvCxnSpPr>
        <p:spPr>
          <a:xfrm>
            <a:off x="7407539" y="5500355"/>
            <a:ext cx="770415" cy="77220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231820" y="1064675"/>
            <a:ext cx="2522721" cy="39037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Home button. Opens when user clicks on it. Should be </a:t>
            </a:r>
            <a:r>
              <a:rPr lang="en-US" sz="1200" b="1" dirty="0" err="1" smtClean="0">
                <a:solidFill>
                  <a:schemeClr val="tx1"/>
                </a:solidFill>
              </a:rPr>
              <a:t>collapseable</a:t>
            </a:r>
            <a:r>
              <a:rPr lang="en-US" sz="1200" b="1" dirty="0" smtClean="0">
                <a:solidFill>
                  <a:schemeClr val="tx1"/>
                </a:solidFill>
              </a:rPr>
              <a:t> </a:t>
            </a:r>
            <a:endParaRPr lang="en-SG" sz="1200" b="1" dirty="0">
              <a:solidFill>
                <a:schemeClr val="tx1"/>
              </a:solidFill>
            </a:endParaRPr>
          </a:p>
        </p:txBody>
      </p:sp>
      <p:cxnSp>
        <p:nvCxnSpPr>
          <p:cNvPr id="56" name="Straight Arrow Connector 55"/>
          <p:cNvCxnSpPr/>
          <p:nvPr/>
        </p:nvCxnSpPr>
        <p:spPr>
          <a:xfrm flipH="1">
            <a:off x="2501707" y="577759"/>
            <a:ext cx="337033" cy="49124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2043613" y="5767800"/>
            <a:ext cx="2988117" cy="109808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Once all the scores are entered, user submits the predications for the </a:t>
            </a:r>
            <a:r>
              <a:rPr lang="en-US" sz="1200" b="1" dirty="0" err="1" smtClean="0">
                <a:solidFill>
                  <a:schemeClr val="tx1"/>
                </a:solidFill>
              </a:rPr>
              <a:t>gameweek</a:t>
            </a:r>
            <a:r>
              <a:rPr lang="en-US" sz="1200" b="1" dirty="0" smtClean="0">
                <a:solidFill>
                  <a:schemeClr val="tx1"/>
                </a:solidFill>
              </a:rPr>
              <a:t>. Users are unable to make amendments once submitted &amp; if its after the cutoff time. users who did not input all scores, app should prompt that its incomplete. </a:t>
            </a:r>
            <a:endParaRPr lang="en-SG" sz="1200" b="1" dirty="0">
              <a:solidFill>
                <a:schemeClr val="tx1"/>
              </a:solidFill>
            </a:endParaRPr>
          </a:p>
        </p:txBody>
      </p:sp>
      <p:cxnSp>
        <p:nvCxnSpPr>
          <p:cNvPr id="59" name="Straight Arrow Connector 58"/>
          <p:cNvCxnSpPr/>
          <p:nvPr/>
        </p:nvCxnSpPr>
        <p:spPr>
          <a:xfrm flipH="1" flipV="1">
            <a:off x="5059649" y="6242828"/>
            <a:ext cx="363860" cy="2972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9867395" y="5422282"/>
            <a:ext cx="2270438" cy="4765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a:t>
            </a:r>
            <a:r>
              <a:rPr lang="en-US" sz="1200" b="1" dirty="0" smtClean="0">
                <a:solidFill>
                  <a:schemeClr val="tx1"/>
                </a:solidFill>
              </a:rPr>
              <a:t>pp should not allow more than X users per private league</a:t>
            </a:r>
            <a:endParaRPr lang="en-SG" sz="1200" b="1" dirty="0">
              <a:solidFill>
                <a:schemeClr val="tx1"/>
              </a:solidFill>
            </a:endParaRPr>
          </a:p>
        </p:txBody>
      </p:sp>
      <p:cxnSp>
        <p:nvCxnSpPr>
          <p:cNvPr id="68" name="Straight Arrow Connector 67"/>
          <p:cNvCxnSpPr>
            <a:stCxn id="42" idx="5"/>
            <a:endCxn id="66" idx="1"/>
          </p:cNvCxnSpPr>
          <p:nvPr/>
        </p:nvCxnSpPr>
        <p:spPr>
          <a:xfrm>
            <a:off x="8863043" y="5351524"/>
            <a:ext cx="1004352" cy="30902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2" name="Rounded Rectangle 71"/>
          <p:cNvSpPr/>
          <p:nvPr/>
        </p:nvSpPr>
        <p:spPr>
          <a:xfrm>
            <a:off x="6838624" y="1443507"/>
            <a:ext cx="558183" cy="257577"/>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tx1"/>
                </a:solidFill>
              </a:rPr>
              <a:t>Form Guide</a:t>
            </a:r>
            <a:endParaRPr lang="en-SG" sz="900" b="1" dirty="0">
              <a:solidFill>
                <a:schemeClr val="tx1"/>
              </a:solidFill>
            </a:endParaRPr>
          </a:p>
        </p:txBody>
      </p:sp>
      <p:sp>
        <p:nvSpPr>
          <p:cNvPr id="77" name="Rounded Rectangle 76"/>
          <p:cNvSpPr/>
          <p:nvPr/>
        </p:nvSpPr>
        <p:spPr>
          <a:xfrm>
            <a:off x="6836477" y="2072428"/>
            <a:ext cx="558183" cy="257577"/>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tx1"/>
                </a:solidFill>
              </a:rPr>
              <a:t>Form Guide</a:t>
            </a:r>
            <a:endParaRPr lang="en-SG" sz="900" b="1" dirty="0">
              <a:solidFill>
                <a:schemeClr val="tx1"/>
              </a:solidFill>
            </a:endParaRPr>
          </a:p>
        </p:txBody>
      </p:sp>
      <p:sp>
        <p:nvSpPr>
          <p:cNvPr id="78" name="Rounded Rectangle 77"/>
          <p:cNvSpPr/>
          <p:nvPr/>
        </p:nvSpPr>
        <p:spPr>
          <a:xfrm>
            <a:off x="6836477" y="2729244"/>
            <a:ext cx="558183" cy="257577"/>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tx1"/>
                </a:solidFill>
              </a:rPr>
              <a:t>Form Guide</a:t>
            </a:r>
            <a:endParaRPr lang="en-SG" sz="900" b="1" dirty="0">
              <a:solidFill>
                <a:schemeClr val="tx1"/>
              </a:solidFill>
            </a:endParaRPr>
          </a:p>
        </p:txBody>
      </p:sp>
      <p:sp>
        <p:nvSpPr>
          <p:cNvPr id="79" name="Rounded Rectangle 78"/>
          <p:cNvSpPr/>
          <p:nvPr/>
        </p:nvSpPr>
        <p:spPr>
          <a:xfrm>
            <a:off x="6881544" y="3823951"/>
            <a:ext cx="558183" cy="283335"/>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tx1"/>
                </a:solidFill>
              </a:rPr>
              <a:t>Form Guide</a:t>
            </a:r>
            <a:endParaRPr lang="en-SG" sz="900" b="1" dirty="0">
              <a:solidFill>
                <a:schemeClr val="tx1"/>
              </a:solidFill>
            </a:endParaRPr>
          </a:p>
        </p:txBody>
      </p:sp>
      <p:sp>
        <p:nvSpPr>
          <p:cNvPr id="81" name="Rectangle 80"/>
          <p:cNvSpPr/>
          <p:nvPr/>
        </p:nvSpPr>
        <p:spPr>
          <a:xfrm>
            <a:off x="7405358" y="1155876"/>
            <a:ext cx="837126" cy="5409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p>
          <a:p>
            <a:pPr algn="ctr"/>
            <a:r>
              <a:rPr lang="en-US" sz="1400" b="1" dirty="0" smtClean="0">
                <a:solidFill>
                  <a:schemeClr val="tx1"/>
                </a:solidFill>
              </a:rPr>
              <a:t>Double Ole!</a:t>
            </a:r>
            <a:endParaRPr lang="en-SG" sz="1400" b="1" dirty="0" smtClean="0">
              <a:solidFill>
                <a:schemeClr val="tx1"/>
              </a:solidFill>
            </a:endParaRPr>
          </a:p>
          <a:p>
            <a:pPr algn="ctr"/>
            <a:endParaRPr lang="en-SG" dirty="0"/>
          </a:p>
        </p:txBody>
      </p:sp>
      <p:sp>
        <p:nvSpPr>
          <p:cNvPr id="82" name="Rectangle 81"/>
          <p:cNvSpPr/>
          <p:nvPr/>
        </p:nvSpPr>
        <p:spPr>
          <a:xfrm>
            <a:off x="7392479" y="1804094"/>
            <a:ext cx="837126" cy="5409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p>
          <a:p>
            <a:pPr algn="ctr"/>
            <a:r>
              <a:rPr lang="en-US" sz="1400" b="1" dirty="0" smtClean="0">
                <a:solidFill>
                  <a:schemeClr val="tx1"/>
                </a:solidFill>
              </a:rPr>
              <a:t>Double Ole!</a:t>
            </a:r>
            <a:endParaRPr lang="en-SG" sz="1400" b="1" dirty="0" smtClean="0">
              <a:solidFill>
                <a:schemeClr val="tx1"/>
              </a:solidFill>
            </a:endParaRPr>
          </a:p>
          <a:p>
            <a:pPr algn="ctr"/>
            <a:endParaRPr lang="en-SG" dirty="0"/>
          </a:p>
        </p:txBody>
      </p:sp>
      <p:sp>
        <p:nvSpPr>
          <p:cNvPr id="84" name="Rectangle 83"/>
          <p:cNvSpPr/>
          <p:nvPr/>
        </p:nvSpPr>
        <p:spPr>
          <a:xfrm>
            <a:off x="7401169" y="2445908"/>
            <a:ext cx="837126" cy="5409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p>
          <a:p>
            <a:pPr algn="ctr"/>
            <a:r>
              <a:rPr lang="en-US" sz="1400" b="1" dirty="0" smtClean="0">
                <a:solidFill>
                  <a:schemeClr val="tx1"/>
                </a:solidFill>
              </a:rPr>
              <a:t>Double Ole!</a:t>
            </a:r>
            <a:endParaRPr lang="en-SG" sz="1400" b="1" dirty="0" smtClean="0">
              <a:solidFill>
                <a:schemeClr val="tx1"/>
              </a:solidFill>
            </a:endParaRPr>
          </a:p>
          <a:p>
            <a:pPr algn="ctr"/>
            <a:endParaRPr lang="en-SG" dirty="0"/>
          </a:p>
        </p:txBody>
      </p:sp>
      <p:sp>
        <p:nvSpPr>
          <p:cNvPr id="85" name="Rectangle 84"/>
          <p:cNvSpPr/>
          <p:nvPr/>
        </p:nvSpPr>
        <p:spPr>
          <a:xfrm>
            <a:off x="7431119" y="3528599"/>
            <a:ext cx="797935" cy="5950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p>
          <a:p>
            <a:pPr algn="ctr"/>
            <a:r>
              <a:rPr lang="en-US" sz="1400" b="1" dirty="0" smtClean="0">
                <a:solidFill>
                  <a:schemeClr val="tx1"/>
                </a:solidFill>
              </a:rPr>
              <a:t>Double Ole!</a:t>
            </a:r>
            <a:endParaRPr lang="en-SG" sz="1400" b="1" dirty="0" smtClean="0">
              <a:solidFill>
                <a:schemeClr val="tx1"/>
              </a:solidFill>
            </a:endParaRPr>
          </a:p>
          <a:p>
            <a:pPr algn="ctr"/>
            <a:endParaRPr lang="en-SG" dirty="0"/>
          </a:p>
        </p:txBody>
      </p:sp>
      <p:pic>
        <p:nvPicPr>
          <p:cNvPr id="86" name="Picture 18" descr="Image result for man united">
            <a:extLst>
              <a:ext uri="{FF2B5EF4-FFF2-40B4-BE49-F238E27FC236}">
                <a16:creationId xmlns:a16="http://schemas.microsoft.com/office/drawing/2014/main" xmlns="" id="{D426312F-EB08-479D-A7D0-0280DCF93F2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99324" y="1191838"/>
            <a:ext cx="435200" cy="441135"/>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2" descr="Image result for liverpool logo">
            <a:extLst>
              <a:ext uri="{FF2B5EF4-FFF2-40B4-BE49-F238E27FC236}">
                <a16:creationId xmlns:a16="http://schemas.microsoft.com/office/drawing/2014/main" xmlns="" id="{74F60EF3-6542-4229-9233-72DAE60D7D1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97466" y="1152676"/>
            <a:ext cx="375635" cy="46166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football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41720" y="5718878"/>
            <a:ext cx="1047900" cy="1047900"/>
          </a:xfrm>
          <a:prstGeom prst="rect">
            <a:avLst/>
          </a:prstGeom>
          <a:noFill/>
          <a:extLst>
            <a:ext uri="{909E8E84-426E-40DD-AFC4-6F175D3DCCD1}">
              <a14:hiddenFill xmlns:a14="http://schemas.microsoft.com/office/drawing/2010/main">
                <a:solidFill>
                  <a:srgbClr val="FFFFFF"/>
                </a:solidFill>
              </a14:hiddenFill>
            </a:ext>
          </a:extLst>
        </p:spPr>
      </p:pic>
      <p:sp>
        <p:nvSpPr>
          <p:cNvPr id="44" name="Oval 43"/>
          <p:cNvSpPr/>
          <p:nvPr/>
        </p:nvSpPr>
        <p:spPr>
          <a:xfrm>
            <a:off x="3907586" y="5829204"/>
            <a:ext cx="1011559" cy="988446"/>
          </a:xfrm>
          <a:prstGeom prst="ellipse">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b="1" dirty="0">
              <a:solidFill>
                <a:schemeClr val="tx1"/>
              </a:solidFill>
            </a:endParaRPr>
          </a:p>
        </p:txBody>
      </p:sp>
      <p:sp>
        <p:nvSpPr>
          <p:cNvPr id="89" name="Oval 88"/>
          <p:cNvSpPr/>
          <p:nvPr/>
        </p:nvSpPr>
        <p:spPr>
          <a:xfrm>
            <a:off x="5670149" y="5978275"/>
            <a:ext cx="790982" cy="5291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Let’s OLE!</a:t>
            </a:r>
            <a:endParaRPr lang="en-SG" sz="1400" b="1" dirty="0" smtClean="0">
              <a:solidFill>
                <a:schemeClr val="tx1"/>
              </a:solidFill>
            </a:endParaRPr>
          </a:p>
        </p:txBody>
      </p:sp>
      <p:pic>
        <p:nvPicPr>
          <p:cNvPr id="91" name="Picture 90"/>
          <p:cNvPicPr>
            <a:picLocks noChangeAspect="1"/>
          </p:cNvPicPr>
          <p:nvPr/>
        </p:nvPicPr>
        <p:blipFill>
          <a:blip r:embed="rId5"/>
          <a:stretch>
            <a:fillRect/>
          </a:stretch>
        </p:blipFill>
        <p:spPr>
          <a:xfrm>
            <a:off x="231820" y="2056321"/>
            <a:ext cx="1738999" cy="2413306"/>
          </a:xfrm>
          <a:prstGeom prst="rect">
            <a:avLst/>
          </a:prstGeom>
        </p:spPr>
      </p:pic>
      <p:cxnSp>
        <p:nvCxnSpPr>
          <p:cNvPr id="93" name="Straight Arrow Connector 92"/>
          <p:cNvCxnSpPr/>
          <p:nvPr/>
        </p:nvCxnSpPr>
        <p:spPr>
          <a:xfrm flipH="1" flipV="1">
            <a:off x="1964835" y="3871786"/>
            <a:ext cx="1087600" cy="102729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029" name="Picture 1028"/>
          <p:cNvPicPr>
            <a:picLocks noChangeAspect="1"/>
          </p:cNvPicPr>
          <p:nvPr/>
        </p:nvPicPr>
        <p:blipFill>
          <a:blip r:embed="rId6"/>
          <a:stretch>
            <a:fillRect/>
          </a:stretch>
        </p:blipFill>
        <p:spPr>
          <a:xfrm>
            <a:off x="10461858" y="2424452"/>
            <a:ext cx="1740826" cy="2519381"/>
          </a:xfrm>
          <a:prstGeom prst="rect">
            <a:avLst/>
          </a:prstGeom>
        </p:spPr>
      </p:pic>
      <p:pic>
        <p:nvPicPr>
          <p:cNvPr id="1033" name="Picture 1032"/>
          <p:cNvPicPr>
            <a:picLocks noChangeAspect="1"/>
          </p:cNvPicPr>
          <p:nvPr/>
        </p:nvPicPr>
        <p:blipFill>
          <a:blip r:embed="rId7"/>
          <a:stretch>
            <a:fillRect/>
          </a:stretch>
        </p:blipFill>
        <p:spPr>
          <a:xfrm>
            <a:off x="12648" y="4734064"/>
            <a:ext cx="2030965" cy="1190625"/>
          </a:xfrm>
          <a:prstGeom prst="rect">
            <a:avLst/>
          </a:prstGeom>
        </p:spPr>
      </p:pic>
      <p:cxnSp>
        <p:nvCxnSpPr>
          <p:cNvPr id="115" name="Straight Arrow Connector 114"/>
          <p:cNvCxnSpPr/>
          <p:nvPr/>
        </p:nvCxnSpPr>
        <p:spPr>
          <a:xfrm flipH="1">
            <a:off x="2043613" y="4830453"/>
            <a:ext cx="2476094" cy="6863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9" name="Rectangle 118"/>
          <p:cNvSpPr/>
          <p:nvPr/>
        </p:nvSpPr>
        <p:spPr>
          <a:xfrm>
            <a:off x="9448364" y="1327044"/>
            <a:ext cx="2689469" cy="75596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Click on this for user to double their points for a match. App should be able to recognize the same game that may be in the other private leagues &amp; offer the option double ole for all the leagues involved</a:t>
            </a:r>
            <a:endParaRPr lang="en-SG" sz="1000" b="1" dirty="0">
              <a:solidFill>
                <a:schemeClr val="tx1"/>
              </a:solidFill>
            </a:endParaRPr>
          </a:p>
        </p:txBody>
      </p:sp>
      <p:cxnSp>
        <p:nvCxnSpPr>
          <p:cNvPr id="120" name="Straight Arrow Connector 119"/>
          <p:cNvCxnSpPr/>
          <p:nvPr/>
        </p:nvCxnSpPr>
        <p:spPr>
          <a:xfrm flipV="1">
            <a:off x="8177954" y="1957043"/>
            <a:ext cx="1092673" cy="30304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p:nvPr/>
        </p:nvCxnSpPr>
        <p:spPr>
          <a:xfrm flipV="1">
            <a:off x="9053850" y="973280"/>
            <a:ext cx="357424" cy="29678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2" name="Rectangle 131"/>
          <p:cNvSpPr/>
          <p:nvPr/>
        </p:nvSpPr>
        <p:spPr>
          <a:xfrm>
            <a:off x="9285684" y="2681021"/>
            <a:ext cx="1187406" cy="19835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Once User completes this page, it should prompt the user to complete the “Specials” (direct to page 2). Note the Specials is only done once at the start, not part of the weekly games</a:t>
            </a:r>
            <a:endParaRPr lang="en-SG" sz="1000" b="1" dirty="0">
              <a:solidFill>
                <a:schemeClr val="tx1"/>
              </a:solidFill>
            </a:endParaRPr>
          </a:p>
        </p:txBody>
      </p:sp>
    </p:spTree>
    <p:extLst>
      <p:ext uri="{BB962C8B-B14F-4D97-AF65-F5344CB8AC3E}">
        <p14:creationId xmlns:p14="http://schemas.microsoft.com/office/powerpoint/2010/main" val="27891323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7747</TotalTime>
  <Words>401</Words>
  <Application>Microsoft Office PowerPoint</Application>
  <PresentationFormat>Widescreen</PresentationFormat>
  <Paragraphs>61</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46</cp:revision>
  <dcterms:created xsi:type="dcterms:W3CDTF">2018-09-28T04:50:44Z</dcterms:created>
  <dcterms:modified xsi:type="dcterms:W3CDTF">2018-10-04T04:53:52Z</dcterms:modified>
</cp:coreProperties>
</file>