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5452b9f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5452b9f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Two projects in the following weeks</a:t>
            </a:r>
            <a:endParaRPr/>
          </a:p>
          <a:p>
            <a:pPr indent="-298450" lvl="0" marL="457200" rtl="0" algn="l">
              <a:spcBef>
                <a:spcPts val="0"/>
              </a:spcBef>
              <a:spcAft>
                <a:spcPts val="0"/>
              </a:spcAft>
              <a:buSzPts val="1100"/>
              <a:buChar char="●"/>
            </a:pPr>
            <a:r>
              <a:rPr lang="en"/>
              <a:t>We provide skeleton, you can fill out</a:t>
            </a:r>
            <a:endParaRPr/>
          </a:p>
          <a:p>
            <a:pPr indent="-298450" lvl="0" marL="457200" rtl="0" algn="l">
              <a:spcBef>
                <a:spcPts val="0"/>
              </a:spcBef>
              <a:spcAft>
                <a:spcPts val="0"/>
              </a:spcAft>
              <a:buSzPts val="1100"/>
              <a:buChar char="●"/>
            </a:pPr>
            <a:r>
              <a:rPr lang="en"/>
              <a:t>The projects are supposed to be open, depending on the individual level of participants</a:t>
            </a:r>
            <a:endParaRPr/>
          </a:p>
          <a:p>
            <a:pPr indent="-298450" lvl="0" marL="457200" rtl="0" algn="l">
              <a:spcBef>
                <a:spcPts val="0"/>
              </a:spcBef>
              <a:spcAft>
                <a:spcPts val="0"/>
              </a:spcAft>
              <a:buSzPts val="1100"/>
              <a:buChar char="●"/>
            </a:pPr>
            <a:r>
              <a:rPr lang="en"/>
              <a:t>We provide guidance if someone gets stuck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6ddacb5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6ddacb5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4 days for primers in the first week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6ddacb5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6ddacb5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4 days for primers in the first week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6e72eec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6e72ee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e72eec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e72eec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provide:</a:t>
            </a:r>
            <a:endParaRPr/>
          </a:p>
          <a:p>
            <a:pPr indent="-298450" lvl="1" marL="914400" rtl="0" algn="l">
              <a:spcBef>
                <a:spcPts val="0"/>
              </a:spcBef>
              <a:spcAft>
                <a:spcPts val="0"/>
              </a:spcAft>
              <a:buSzPts val="1100"/>
              <a:buChar char="○"/>
            </a:pPr>
            <a:r>
              <a:rPr lang="en"/>
              <a:t>Pointers to good online tutorials/ressources</a:t>
            </a:r>
            <a:endParaRPr/>
          </a:p>
          <a:p>
            <a:pPr indent="-298450" lvl="1" marL="914400" rtl="0" algn="l">
              <a:spcBef>
                <a:spcPts val="0"/>
              </a:spcBef>
              <a:spcAft>
                <a:spcPts val="0"/>
              </a:spcAft>
              <a:buSzPts val="1100"/>
              <a:buChar char="○"/>
            </a:pPr>
            <a:r>
              <a:rPr lang="en"/>
              <a:t>Guidance on “how to find solutions to problems”</a:t>
            </a:r>
            <a:endParaRPr/>
          </a:p>
          <a:p>
            <a:pPr indent="-298450" lvl="1" marL="914400" rtl="0" algn="l">
              <a:spcBef>
                <a:spcPts val="0"/>
              </a:spcBef>
              <a:spcAft>
                <a:spcPts val="0"/>
              </a:spcAft>
              <a:buSzPts val="1100"/>
              <a:buChar char="○"/>
            </a:pPr>
            <a:r>
              <a:rPr lang="en"/>
              <a:t>Daily (minimum) hour to answer questions</a:t>
            </a:r>
            <a:endParaRPr/>
          </a:p>
          <a:p>
            <a:pPr indent="-298450" lvl="0" marL="457200" rtl="0" algn="l">
              <a:spcBef>
                <a:spcPts val="0"/>
              </a:spcBef>
              <a:spcAft>
                <a:spcPts val="0"/>
              </a:spcAft>
              <a:buSzPts val="1100"/>
              <a:buChar char="●"/>
            </a:pPr>
            <a:r>
              <a:rPr lang="en"/>
              <a:t>You should:</a:t>
            </a:r>
            <a:endParaRPr/>
          </a:p>
          <a:p>
            <a:pPr indent="-298450" lvl="1" marL="914400" rtl="0" algn="l">
              <a:spcBef>
                <a:spcPts val="0"/>
              </a:spcBef>
              <a:spcAft>
                <a:spcPts val="0"/>
              </a:spcAft>
              <a:buSzPts val="1100"/>
              <a:buChar char="○"/>
            </a:pPr>
            <a:r>
              <a:rPr lang="en"/>
              <a:t>Learn new technologies with online ressources</a:t>
            </a:r>
            <a:endParaRPr/>
          </a:p>
          <a:p>
            <a:pPr indent="-298450" lvl="1" marL="914400" rtl="0" algn="l">
              <a:spcBef>
                <a:spcPts val="0"/>
              </a:spcBef>
              <a:spcAft>
                <a:spcPts val="0"/>
              </a:spcAft>
              <a:buSzPts val="1100"/>
              <a:buChar char="○"/>
            </a:pPr>
            <a:r>
              <a:rPr lang="en">
                <a:solidFill>
                  <a:schemeClr val="dk1"/>
                </a:solidFill>
              </a:rPr>
              <a:t>Make an awesome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6e72eec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6e72eec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t>
            </a:r>
            <a:r>
              <a:rPr lang="en">
                <a:solidFill>
                  <a:schemeClr val="dk1"/>
                </a:solidFill>
              </a:rPr>
              <a:t>provide:</a:t>
            </a:r>
            <a:endParaRPr/>
          </a:p>
          <a:p>
            <a:pPr indent="-298450" lvl="1" marL="914400" rtl="0" algn="l">
              <a:spcBef>
                <a:spcPts val="0"/>
              </a:spcBef>
              <a:spcAft>
                <a:spcPts val="0"/>
              </a:spcAft>
              <a:buSzPts val="1100"/>
              <a:buChar char="○"/>
            </a:pPr>
            <a:r>
              <a:rPr lang="en"/>
              <a:t>Pointers to good online tutorials/ressources</a:t>
            </a:r>
            <a:endParaRPr/>
          </a:p>
          <a:p>
            <a:pPr indent="-298450" lvl="1" marL="914400" rtl="0" algn="l">
              <a:spcBef>
                <a:spcPts val="0"/>
              </a:spcBef>
              <a:spcAft>
                <a:spcPts val="0"/>
              </a:spcAft>
              <a:buSzPts val="1100"/>
              <a:buChar char="○"/>
            </a:pPr>
            <a:r>
              <a:rPr lang="en"/>
              <a:t>Guidance on “how to find solutions to problems”</a:t>
            </a:r>
            <a:endParaRPr/>
          </a:p>
          <a:p>
            <a:pPr indent="-298450" lvl="1" marL="914400" rtl="0" algn="l">
              <a:spcBef>
                <a:spcPts val="0"/>
              </a:spcBef>
              <a:spcAft>
                <a:spcPts val="0"/>
              </a:spcAft>
              <a:buSzPts val="1100"/>
              <a:buChar char="○"/>
            </a:pPr>
            <a:r>
              <a:rPr lang="en"/>
              <a:t>Daily (minimum) hour to answer questions</a:t>
            </a:r>
            <a:endParaRPr/>
          </a:p>
          <a:p>
            <a:pPr indent="-298450" lvl="0" marL="457200" rtl="0" algn="l">
              <a:spcBef>
                <a:spcPts val="0"/>
              </a:spcBef>
              <a:spcAft>
                <a:spcPts val="0"/>
              </a:spcAft>
              <a:buSzPts val="1100"/>
              <a:buChar char="●"/>
            </a:pPr>
            <a:r>
              <a:rPr lang="en"/>
              <a:t>You should:</a:t>
            </a:r>
            <a:endParaRPr/>
          </a:p>
          <a:p>
            <a:pPr indent="-298450" lvl="1" marL="914400" rtl="0" algn="l">
              <a:spcBef>
                <a:spcPts val="0"/>
              </a:spcBef>
              <a:spcAft>
                <a:spcPts val="0"/>
              </a:spcAft>
              <a:buSzPts val="1100"/>
              <a:buChar char="○"/>
            </a:pPr>
            <a:r>
              <a:rPr lang="en"/>
              <a:t>Learn new technologies with online ressources</a:t>
            </a:r>
            <a:endParaRPr/>
          </a:p>
          <a:p>
            <a:pPr indent="-298450" lvl="1" marL="914400" rtl="0" algn="l">
              <a:spcBef>
                <a:spcPts val="0"/>
              </a:spcBef>
              <a:spcAft>
                <a:spcPts val="0"/>
              </a:spcAft>
              <a:buSzPts val="1100"/>
              <a:buChar char="○"/>
            </a:pPr>
            <a:r>
              <a:rPr lang="en">
                <a:solidFill>
                  <a:schemeClr val="dk1"/>
                </a:solidFill>
              </a:rPr>
              <a:t>Make an awesome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6e72eec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6e72eec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6e72ee9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6e72ee9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4 days for primers in the first week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6e72ee9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6e72ee9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4 days for primers in the first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03fb31a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03fb31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6ddacb5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6ddacb5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5452b9fc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5452b9fc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6ddacb5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6ddacb5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6e72ee9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6e72ee9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ddacb5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ddacb5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452b9f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5452b9f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provide:</a:t>
            </a:r>
            <a:endParaRPr/>
          </a:p>
          <a:p>
            <a:pPr indent="-298450" lvl="1" marL="914400" rtl="0" algn="l">
              <a:spcBef>
                <a:spcPts val="0"/>
              </a:spcBef>
              <a:spcAft>
                <a:spcPts val="0"/>
              </a:spcAft>
              <a:buSzPts val="1100"/>
              <a:buChar char="○"/>
            </a:pPr>
            <a:r>
              <a:rPr lang="en"/>
              <a:t>Pointers to good online tutorials/ressources</a:t>
            </a:r>
            <a:endParaRPr/>
          </a:p>
          <a:p>
            <a:pPr indent="-298450" lvl="1" marL="914400" rtl="0" algn="l">
              <a:spcBef>
                <a:spcPts val="0"/>
              </a:spcBef>
              <a:spcAft>
                <a:spcPts val="0"/>
              </a:spcAft>
              <a:buSzPts val="1100"/>
              <a:buChar char="○"/>
            </a:pPr>
            <a:r>
              <a:rPr lang="en"/>
              <a:t>Guidance on “how to find solutions to problems”</a:t>
            </a:r>
            <a:endParaRPr/>
          </a:p>
          <a:p>
            <a:pPr indent="-298450" lvl="1" marL="914400" rtl="0" algn="l">
              <a:spcBef>
                <a:spcPts val="0"/>
              </a:spcBef>
              <a:spcAft>
                <a:spcPts val="0"/>
              </a:spcAft>
              <a:buSzPts val="1100"/>
              <a:buChar char="○"/>
            </a:pPr>
            <a:r>
              <a:rPr lang="en"/>
              <a:t>Daily (minimum) hour to answer questions</a:t>
            </a:r>
            <a:endParaRPr/>
          </a:p>
          <a:p>
            <a:pPr indent="-298450" lvl="0" marL="457200" rtl="0" algn="l">
              <a:spcBef>
                <a:spcPts val="0"/>
              </a:spcBef>
              <a:spcAft>
                <a:spcPts val="0"/>
              </a:spcAft>
              <a:buSzPts val="1100"/>
              <a:buChar char="●"/>
            </a:pPr>
            <a:r>
              <a:rPr lang="en"/>
              <a:t>You should:</a:t>
            </a:r>
            <a:endParaRPr/>
          </a:p>
          <a:p>
            <a:pPr indent="-298450" lvl="1" marL="914400" rtl="0" algn="l">
              <a:spcBef>
                <a:spcPts val="0"/>
              </a:spcBef>
              <a:spcAft>
                <a:spcPts val="0"/>
              </a:spcAft>
              <a:buSzPts val="1100"/>
              <a:buChar char="○"/>
            </a:pPr>
            <a:r>
              <a:rPr lang="en"/>
              <a:t>Learn new technologies with online ressources</a:t>
            </a:r>
            <a:endParaRPr/>
          </a:p>
          <a:p>
            <a:pPr indent="-298450" lvl="1" marL="914400" rtl="0" algn="l">
              <a:spcBef>
                <a:spcPts val="0"/>
              </a:spcBef>
              <a:spcAft>
                <a:spcPts val="0"/>
              </a:spcAft>
              <a:buSzPts val="1100"/>
              <a:buChar char="○"/>
            </a:pPr>
            <a:r>
              <a:rPr lang="en"/>
              <a:t>Make an awesome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5452b9f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5452b9f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4 days for primers in the first week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6.jpg"/><Relationship Id="rId5"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jpg"/><Relationship Id="rId4" Type="http://schemas.openxmlformats.org/officeDocument/2006/relationships/image" Target="../media/image28.jpg"/><Relationship Id="rId5" Type="http://schemas.openxmlformats.org/officeDocument/2006/relationships/image" Target="../media/image23.jpg"/><Relationship Id="rId6" Type="http://schemas.openxmlformats.org/officeDocument/2006/relationships/image" Target="../media/image27.png"/><Relationship Id="rId7" Type="http://schemas.openxmlformats.org/officeDocument/2006/relationships/image" Target="../media/image30.png"/><Relationship Id="rId8"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jpg"/><Relationship Id="rId4" Type="http://schemas.openxmlformats.org/officeDocument/2006/relationships/hyperlink" Target="https://github.com/Powercoders-ZRH/data_science-backend-trac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0Kv_k4ypj6o"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X3paOmcrTjQ"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Science &amp; Backend Track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241325" y="2482150"/>
            <a:ext cx="2661349" cy="2661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Organization - Focus Projects</a:t>
            </a:r>
            <a:endParaRPr/>
          </a:p>
        </p:txBody>
      </p:sp>
      <p:grpSp>
        <p:nvGrpSpPr>
          <p:cNvPr id="129" name="Google Shape;129;p22"/>
          <p:cNvGrpSpPr/>
          <p:nvPr/>
        </p:nvGrpSpPr>
        <p:grpSpPr>
          <a:xfrm>
            <a:off x="603350" y="1413175"/>
            <a:ext cx="3495900" cy="2824951"/>
            <a:chOff x="624375" y="1749775"/>
            <a:chExt cx="3495900" cy="2824951"/>
          </a:xfrm>
        </p:grpSpPr>
        <p:grpSp>
          <p:nvGrpSpPr>
            <p:cNvPr id="130" name="Google Shape;130;p22"/>
            <p:cNvGrpSpPr/>
            <p:nvPr/>
          </p:nvGrpSpPr>
          <p:grpSpPr>
            <a:xfrm>
              <a:off x="894913" y="2267275"/>
              <a:ext cx="2954825" cy="2307451"/>
              <a:chOff x="863238" y="1792000"/>
              <a:chExt cx="2954825" cy="2307451"/>
            </a:xfrm>
          </p:grpSpPr>
          <p:pic>
            <p:nvPicPr>
              <p:cNvPr id="131" name="Google Shape;131;p22"/>
              <p:cNvPicPr preferRelativeResize="0"/>
              <p:nvPr/>
            </p:nvPicPr>
            <p:blipFill>
              <a:blip r:embed="rId3">
                <a:alphaModFix/>
              </a:blip>
              <a:stretch>
                <a:fillRect/>
              </a:stretch>
            </p:blipFill>
            <p:spPr>
              <a:xfrm>
                <a:off x="863238" y="1792000"/>
                <a:ext cx="2954825" cy="1635975"/>
              </a:xfrm>
              <a:prstGeom prst="rect">
                <a:avLst/>
              </a:prstGeom>
              <a:noFill/>
              <a:ln>
                <a:noFill/>
              </a:ln>
            </p:spPr>
          </p:pic>
          <p:pic>
            <p:nvPicPr>
              <p:cNvPr id="132" name="Google Shape;132;p22"/>
              <p:cNvPicPr preferRelativeResize="0"/>
              <p:nvPr/>
            </p:nvPicPr>
            <p:blipFill>
              <a:blip r:embed="rId4">
                <a:alphaModFix/>
              </a:blip>
              <a:stretch>
                <a:fillRect/>
              </a:stretch>
            </p:blipFill>
            <p:spPr>
              <a:xfrm>
                <a:off x="1602743" y="3427976"/>
                <a:ext cx="1475799" cy="671475"/>
              </a:xfrm>
              <a:prstGeom prst="rect">
                <a:avLst/>
              </a:prstGeom>
              <a:noFill/>
              <a:ln>
                <a:noFill/>
              </a:ln>
            </p:spPr>
          </p:pic>
        </p:grpSp>
        <p:sp>
          <p:nvSpPr>
            <p:cNvPr id="133" name="Google Shape;133;p22"/>
            <p:cNvSpPr txBox="1"/>
            <p:nvPr/>
          </p:nvSpPr>
          <p:spPr>
            <a:xfrm>
              <a:off x="624375" y="1749775"/>
              <a:ext cx="3495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Web Application with </a:t>
              </a:r>
              <a:r>
                <a:rPr lang="en"/>
                <a:t>Backend</a:t>
              </a:r>
              <a:r>
                <a:rPr lang="en"/>
                <a:t> in Python</a:t>
              </a:r>
              <a:endParaRPr/>
            </a:p>
          </p:txBody>
        </p:sp>
      </p:grpSp>
      <p:grpSp>
        <p:nvGrpSpPr>
          <p:cNvPr id="134" name="Google Shape;134;p22"/>
          <p:cNvGrpSpPr/>
          <p:nvPr/>
        </p:nvGrpSpPr>
        <p:grpSpPr>
          <a:xfrm>
            <a:off x="4679100" y="1413175"/>
            <a:ext cx="3495900" cy="2870975"/>
            <a:chOff x="4679100" y="1413175"/>
            <a:chExt cx="3495900" cy="2870975"/>
          </a:xfrm>
        </p:grpSpPr>
        <p:sp>
          <p:nvSpPr>
            <p:cNvPr id="135" name="Google Shape;135;p22"/>
            <p:cNvSpPr txBox="1"/>
            <p:nvPr/>
          </p:nvSpPr>
          <p:spPr>
            <a:xfrm>
              <a:off x="4679100" y="1413175"/>
              <a:ext cx="3495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Project in Jupyter</a:t>
              </a:r>
              <a:endParaRPr/>
            </a:p>
          </p:txBody>
        </p:sp>
        <p:pic>
          <p:nvPicPr>
            <p:cNvPr id="136" name="Google Shape;136;p22"/>
            <p:cNvPicPr preferRelativeResize="0"/>
            <p:nvPr/>
          </p:nvPicPr>
          <p:blipFill>
            <a:blip r:embed="rId5">
              <a:alphaModFix/>
            </a:blip>
            <a:stretch>
              <a:fillRect/>
            </a:stretch>
          </p:blipFill>
          <p:spPr>
            <a:xfrm>
              <a:off x="5671750" y="1930675"/>
              <a:ext cx="1760325" cy="1760325"/>
            </a:xfrm>
            <a:prstGeom prst="rect">
              <a:avLst/>
            </a:prstGeom>
            <a:noFill/>
            <a:ln>
              <a:noFill/>
            </a:ln>
          </p:spPr>
        </p:pic>
        <p:pic>
          <p:nvPicPr>
            <p:cNvPr id="137" name="Google Shape;137;p22"/>
            <p:cNvPicPr preferRelativeResize="0"/>
            <p:nvPr/>
          </p:nvPicPr>
          <p:blipFill>
            <a:blip r:embed="rId6">
              <a:alphaModFix/>
            </a:blip>
            <a:stretch>
              <a:fillRect/>
            </a:stretch>
          </p:blipFill>
          <p:spPr>
            <a:xfrm>
              <a:off x="5658796" y="3643925"/>
              <a:ext cx="1536500" cy="64022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Project</a:t>
            </a:r>
            <a:endParaRPr/>
          </a:p>
        </p:txBody>
      </p:sp>
      <p:pic>
        <p:nvPicPr>
          <p:cNvPr id="143" name="Google Shape;143;p23"/>
          <p:cNvPicPr preferRelativeResize="0"/>
          <p:nvPr/>
        </p:nvPicPr>
        <p:blipFill>
          <a:blip r:embed="rId3">
            <a:alphaModFix/>
          </a:blip>
          <a:stretch>
            <a:fillRect/>
          </a:stretch>
        </p:blipFill>
        <p:spPr>
          <a:xfrm>
            <a:off x="504700" y="1347825"/>
            <a:ext cx="8234550" cy="343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Machine Learning</a:t>
            </a:r>
            <a:r>
              <a:rPr lang="en"/>
              <a:t> Project</a:t>
            </a:r>
            <a:endParaRPr/>
          </a:p>
          <a:p>
            <a:pPr indent="0" lvl="0" marL="0" rtl="0" algn="l">
              <a:spcBef>
                <a:spcPts val="0"/>
              </a:spcBef>
              <a:spcAft>
                <a:spcPts val="0"/>
              </a:spcAft>
              <a:buNone/>
            </a:pPr>
            <a:r>
              <a:t/>
            </a:r>
            <a:endParaRPr/>
          </a:p>
        </p:txBody>
      </p:sp>
      <p:pic>
        <p:nvPicPr>
          <p:cNvPr id="149" name="Google Shape;149;p24"/>
          <p:cNvPicPr preferRelativeResize="0"/>
          <p:nvPr/>
        </p:nvPicPr>
        <p:blipFill>
          <a:blip r:embed="rId3">
            <a:alphaModFix/>
          </a:blip>
          <a:stretch>
            <a:fillRect/>
          </a:stretch>
        </p:blipFill>
        <p:spPr>
          <a:xfrm>
            <a:off x="2282450" y="1148350"/>
            <a:ext cx="457910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How will we work together?</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p:txBody>
      </p:sp>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5"/>
          <p:cNvPicPr preferRelativeResize="0"/>
          <p:nvPr/>
        </p:nvPicPr>
        <p:blipFill rotWithShape="1">
          <a:blip r:embed="rId3">
            <a:alphaModFix/>
          </a:blip>
          <a:srcRect b="12242" l="0" r="0" t="0"/>
          <a:stretch/>
        </p:blipFill>
        <p:spPr>
          <a:xfrm>
            <a:off x="4729775" y="1782750"/>
            <a:ext cx="4102525" cy="2700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nvSpPr>
        <p:spPr>
          <a:xfrm>
            <a:off x="596675" y="401475"/>
            <a:ext cx="9132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You:</a:t>
            </a:r>
            <a:endParaRPr b="1" sz="2400"/>
          </a:p>
        </p:txBody>
      </p:sp>
      <p:pic>
        <p:nvPicPr>
          <p:cNvPr id="162" name="Google Shape;162;p26"/>
          <p:cNvPicPr preferRelativeResize="0"/>
          <p:nvPr/>
        </p:nvPicPr>
        <p:blipFill>
          <a:blip r:embed="rId3">
            <a:alphaModFix/>
          </a:blip>
          <a:stretch>
            <a:fillRect/>
          </a:stretch>
        </p:blipFill>
        <p:spPr>
          <a:xfrm>
            <a:off x="756200" y="2058987"/>
            <a:ext cx="2955941" cy="1970627"/>
          </a:xfrm>
          <a:prstGeom prst="rect">
            <a:avLst/>
          </a:prstGeom>
          <a:noFill/>
          <a:ln>
            <a:noFill/>
          </a:ln>
        </p:spPr>
      </p:pic>
      <p:pic>
        <p:nvPicPr>
          <p:cNvPr id="163" name="Google Shape;163;p26"/>
          <p:cNvPicPr preferRelativeResize="0"/>
          <p:nvPr/>
        </p:nvPicPr>
        <p:blipFill>
          <a:blip r:embed="rId4">
            <a:alphaModFix/>
          </a:blip>
          <a:stretch>
            <a:fillRect/>
          </a:stretch>
        </p:blipFill>
        <p:spPr>
          <a:xfrm>
            <a:off x="5310800" y="2158875"/>
            <a:ext cx="3143250" cy="1457325"/>
          </a:xfrm>
          <a:prstGeom prst="rect">
            <a:avLst/>
          </a:prstGeom>
          <a:noFill/>
          <a:ln>
            <a:noFill/>
          </a:ln>
        </p:spPr>
      </p:pic>
      <p:sp>
        <p:nvSpPr>
          <p:cNvPr id="164" name="Google Shape;164;p26"/>
          <p:cNvSpPr txBox="1"/>
          <p:nvPr/>
        </p:nvSpPr>
        <p:spPr>
          <a:xfrm>
            <a:off x="281075" y="938725"/>
            <a:ext cx="41913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Learn new technologies using online resources</a:t>
            </a:r>
            <a:endParaRPr sz="2000">
              <a:solidFill>
                <a:schemeClr val="dk1"/>
              </a:solidFill>
            </a:endParaRPr>
          </a:p>
        </p:txBody>
      </p:sp>
      <p:sp>
        <p:nvSpPr>
          <p:cNvPr id="165" name="Google Shape;165;p26"/>
          <p:cNvSpPr txBox="1"/>
          <p:nvPr/>
        </p:nvSpPr>
        <p:spPr>
          <a:xfrm>
            <a:off x="5207375" y="951350"/>
            <a:ext cx="35172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Make an awesome project</a:t>
            </a:r>
            <a:endParaRPr sz="2000">
              <a:solidFill>
                <a:schemeClr val="dk1"/>
              </a:solidFill>
            </a:endParaRPr>
          </a:p>
        </p:txBody>
      </p:sp>
      <p:pic>
        <p:nvPicPr>
          <p:cNvPr id="166" name="Google Shape;166;p26"/>
          <p:cNvPicPr preferRelativeResize="0"/>
          <p:nvPr/>
        </p:nvPicPr>
        <p:blipFill rotWithShape="1">
          <a:blip r:embed="rId5">
            <a:alphaModFix/>
          </a:blip>
          <a:srcRect b="12242" l="0" r="55104" t="0"/>
          <a:stretch/>
        </p:blipFill>
        <p:spPr>
          <a:xfrm rot="5592027">
            <a:off x="4371805" y="3812932"/>
            <a:ext cx="1123239" cy="1646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6091038" y="2901138"/>
            <a:ext cx="2867025" cy="1911350"/>
          </a:xfrm>
          <a:prstGeom prst="rect">
            <a:avLst/>
          </a:prstGeom>
          <a:noFill/>
          <a:ln>
            <a:noFill/>
          </a:ln>
        </p:spPr>
      </p:pic>
      <p:sp>
        <p:nvSpPr>
          <p:cNvPr id="172" name="Google Shape;172;p27"/>
          <p:cNvSpPr txBox="1"/>
          <p:nvPr/>
        </p:nvSpPr>
        <p:spPr>
          <a:xfrm>
            <a:off x="596675" y="401475"/>
            <a:ext cx="9132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We</a:t>
            </a:r>
            <a:r>
              <a:rPr b="1" lang="en" sz="2200"/>
              <a:t>:</a:t>
            </a:r>
            <a:endParaRPr b="1" sz="2200"/>
          </a:p>
        </p:txBody>
      </p:sp>
      <p:sp>
        <p:nvSpPr>
          <p:cNvPr id="173" name="Google Shape;173;p27"/>
          <p:cNvSpPr txBox="1"/>
          <p:nvPr/>
        </p:nvSpPr>
        <p:spPr>
          <a:xfrm>
            <a:off x="205850" y="928600"/>
            <a:ext cx="3996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Provide p</a:t>
            </a:r>
            <a:r>
              <a:rPr lang="en" sz="1600">
                <a:solidFill>
                  <a:schemeClr val="dk1"/>
                </a:solidFill>
              </a:rPr>
              <a:t>ointers to good online tutorials/resources</a:t>
            </a:r>
            <a:endParaRPr sz="1600">
              <a:solidFill>
                <a:schemeClr val="dk1"/>
              </a:solidFill>
            </a:endParaRPr>
          </a:p>
        </p:txBody>
      </p:sp>
      <p:pic>
        <p:nvPicPr>
          <p:cNvPr id="174" name="Google Shape;174;p27"/>
          <p:cNvPicPr preferRelativeResize="0"/>
          <p:nvPr/>
        </p:nvPicPr>
        <p:blipFill rotWithShape="1">
          <a:blip r:embed="rId4">
            <a:alphaModFix/>
          </a:blip>
          <a:srcRect b="12242" l="41383" r="0" t="0"/>
          <a:stretch/>
        </p:blipFill>
        <p:spPr>
          <a:xfrm rot="5399994">
            <a:off x="3994562" y="-108874"/>
            <a:ext cx="1466575" cy="1646799"/>
          </a:xfrm>
          <a:prstGeom prst="rect">
            <a:avLst/>
          </a:prstGeom>
          <a:noFill/>
          <a:ln>
            <a:noFill/>
          </a:ln>
        </p:spPr>
      </p:pic>
      <p:pic>
        <p:nvPicPr>
          <p:cNvPr id="175" name="Google Shape;175;p27"/>
          <p:cNvPicPr preferRelativeResize="0"/>
          <p:nvPr/>
        </p:nvPicPr>
        <p:blipFill>
          <a:blip r:embed="rId5">
            <a:alphaModFix/>
          </a:blip>
          <a:stretch>
            <a:fillRect/>
          </a:stretch>
        </p:blipFill>
        <p:spPr>
          <a:xfrm>
            <a:off x="400775" y="1761275"/>
            <a:ext cx="2143125" cy="2143125"/>
          </a:xfrm>
          <a:prstGeom prst="rect">
            <a:avLst/>
          </a:prstGeom>
          <a:noFill/>
          <a:ln>
            <a:noFill/>
          </a:ln>
        </p:spPr>
      </p:pic>
      <p:pic>
        <p:nvPicPr>
          <p:cNvPr id="176" name="Google Shape;176;p27"/>
          <p:cNvPicPr preferRelativeResize="0"/>
          <p:nvPr/>
        </p:nvPicPr>
        <p:blipFill>
          <a:blip r:embed="rId6">
            <a:alphaModFix/>
          </a:blip>
          <a:stretch>
            <a:fillRect/>
          </a:stretch>
        </p:blipFill>
        <p:spPr>
          <a:xfrm>
            <a:off x="1104725" y="3392650"/>
            <a:ext cx="2867025" cy="1590675"/>
          </a:xfrm>
          <a:prstGeom prst="rect">
            <a:avLst/>
          </a:prstGeom>
          <a:noFill/>
          <a:ln>
            <a:noFill/>
          </a:ln>
        </p:spPr>
      </p:pic>
      <p:sp>
        <p:nvSpPr>
          <p:cNvPr id="177" name="Google Shape;177;p27"/>
          <p:cNvSpPr txBox="1"/>
          <p:nvPr/>
        </p:nvSpPr>
        <p:spPr>
          <a:xfrm>
            <a:off x="5526550" y="852400"/>
            <a:ext cx="3996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Provide daily support:</a:t>
            </a:r>
            <a:endParaRPr sz="16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“how to find solutions to problems”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answer questions</a:t>
            </a:r>
            <a:endParaRPr>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p:txBody>
      </p:sp>
      <p:pic>
        <p:nvPicPr>
          <p:cNvPr id="178" name="Google Shape;178;p27"/>
          <p:cNvPicPr preferRelativeResize="0"/>
          <p:nvPr/>
        </p:nvPicPr>
        <p:blipFill>
          <a:blip r:embed="rId7">
            <a:alphaModFix/>
          </a:blip>
          <a:stretch>
            <a:fillRect/>
          </a:stretch>
        </p:blipFill>
        <p:spPr>
          <a:xfrm rot="1313611">
            <a:off x="2250050" y="2077237"/>
            <a:ext cx="1865750" cy="884676"/>
          </a:xfrm>
          <a:prstGeom prst="rect">
            <a:avLst/>
          </a:prstGeom>
          <a:noFill/>
          <a:ln>
            <a:noFill/>
          </a:ln>
        </p:spPr>
      </p:pic>
      <p:pic>
        <p:nvPicPr>
          <p:cNvPr id="179" name="Google Shape;179;p27"/>
          <p:cNvPicPr preferRelativeResize="0"/>
          <p:nvPr/>
        </p:nvPicPr>
        <p:blipFill>
          <a:blip r:embed="rId8">
            <a:alphaModFix/>
          </a:blip>
          <a:stretch>
            <a:fillRect/>
          </a:stretch>
        </p:blipFill>
        <p:spPr>
          <a:xfrm>
            <a:off x="5551254" y="1983725"/>
            <a:ext cx="2744124" cy="117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800">
                <a:solidFill>
                  <a:schemeClr val="dk1"/>
                </a:solidFill>
              </a:rPr>
              <a:t>Resources and References</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p:txBody>
      </p:sp>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5013500" y="1941800"/>
            <a:ext cx="3691350" cy="2286100"/>
          </a:xfrm>
          <a:prstGeom prst="rect">
            <a:avLst/>
          </a:prstGeom>
          <a:noFill/>
          <a:ln>
            <a:noFill/>
          </a:ln>
        </p:spPr>
      </p:pic>
      <p:sp>
        <p:nvSpPr>
          <p:cNvPr id="187" name="Google Shape;187;p28"/>
          <p:cNvSpPr txBox="1"/>
          <p:nvPr/>
        </p:nvSpPr>
        <p:spPr>
          <a:xfrm>
            <a:off x="158350" y="2571750"/>
            <a:ext cx="4585500" cy="21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All resources and information will be posted at:</a:t>
            </a:r>
            <a:endParaRPr sz="1600">
              <a:solidFill>
                <a:schemeClr val="dk1"/>
              </a:solidFill>
            </a:endParaRPr>
          </a:p>
          <a:p>
            <a:pPr indent="0" lvl="0" marL="0" rtl="0" algn="l">
              <a:spcBef>
                <a:spcPts val="0"/>
              </a:spcBef>
              <a:spcAft>
                <a:spcPts val="0"/>
              </a:spcAft>
              <a:buNone/>
            </a:pPr>
            <a:r>
              <a:rPr lang="en" sz="1100" u="sng">
                <a:solidFill>
                  <a:schemeClr val="hlink"/>
                </a:solidFill>
                <a:hlinkClick r:id="rId4"/>
              </a:rPr>
              <a:t>https://github.com/Powercoders-ZRH/data_science-backend-track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Slack channel for questions and communication: </a:t>
            </a:r>
            <a:r>
              <a:rPr b="1" lang="en">
                <a:solidFill>
                  <a:schemeClr val="dk1"/>
                </a:solidFill>
              </a:rPr>
              <a:t>#data_science-backend-track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Questions?</a:t>
            </a:r>
            <a:endParaRPr sz="2100">
              <a:solidFill>
                <a:schemeClr val="dk1"/>
              </a:solidFill>
            </a:endParaRPr>
          </a:p>
        </p:txBody>
      </p:sp>
      <p:pic>
        <p:nvPicPr>
          <p:cNvPr id="193" name="Google Shape;193;p29"/>
          <p:cNvPicPr preferRelativeResize="0"/>
          <p:nvPr/>
        </p:nvPicPr>
        <p:blipFill>
          <a:blip r:embed="rId3">
            <a:alphaModFix/>
          </a:blip>
          <a:stretch>
            <a:fillRect/>
          </a:stretch>
        </p:blipFill>
        <p:spPr>
          <a:xfrm>
            <a:off x="5650038" y="1152463"/>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We hope to see you in our track</a:t>
            </a:r>
            <a:endParaRPr sz="2100">
              <a:solidFill>
                <a:schemeClr val="dk1"/>
              </a:solidFill>
            </a:endParaRPr>
          </a:p>
        </p:txBody>
      </p:sp>
      <p:pic>
        <p:nvPicPr>
          <p:cNvPr id="199" name="Google Shape;199;p30"/>
          <p:cNvPicPr preferRelativeResize="0"/>
          <p:nvPr/>
        </p:nvPicPr>
        <p:blipFill>
          <a:blip r:embed="rId3">
            <a:alphaModFix/>
          </a:blip>
          <a:stretch>
            <a:fillRect/>
          </a:stretch>
        </p:blipFill>
        <p:spPr>
          <a:xfrm>
            <a:off x="5665363" y="1565588"/>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Overview</a:t>
            </a:r>
            <a:endParaRPr/>
          </a:p>
        </p:txBody>
      </p:sp>
      <p:pic>
        <p:nvPicPr>
          <p:cNvPr id="62" name="Google Shape;62;p14"/>
          <p:cNvPicPr preferRelativeResize="0"/>
          <p:nvPr/>
        </p:nvPicPr>
        <p:blipFill>
          <a:blip r:embed="rId3">
            <a:alphaModFix/>
          </a:blip>
          <a:stretch>
            <a:fillRect/>
          </a:stretch>
        </p:blipFill>
        <p:spPr>
          <a:xfrm>
            <a:off x="5572125" y="1571625"/>
            <a:ext cx="3571875" cy="3571875"/>
          </a:xfrm>
          <a:prstGeom prst="rect">
            <a:avLst/>
          </a:prstGeom>
          <a:noFill/>
          <a:ln>
            <a:noFill/>
          </a:ln>
        </p:spPr>
      </p:pic>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361950" lvl="0" marL="457200" rtl="0" algn="l">
              <a:lnSpc>
                <a:spcPct val="150000"/>
              </a:lnSpc>
              <a:spcBef>
                <a:spcPts val="0"/>
              </a:spcBef>
              <a:spcAft>
                <a:spcPts val="0"/>
              </a:spcAft>
              <a:buClr>
                <a:schemeClr val="dk1"/>
              </a:buClr>
              <a:buSzPts val="2100"/>
              <a:buAutoNum type="arabicPeriod"/>
            </a:pPr>
            <a:r>
              <a:rPr lang="en" sz="2100">
                <a:solidFill>
                  <a:schemeClr val="dk1"/>
                </a:solidFill>
              </a:rPr>
              <a:t>Motivation</a:t>
            </a:r>
            <a:endParaRPr sz="2100">
              <a:solidFill>
                <a:schemeClr val="dk1"/>
              </a:solidFill>
            </a:endParaRPr>
          </a:p>
          <a:p>
            <a:pPr indent="-361950" lvl="1" marL="914400" rtl="0" algn="l">
              <a:lnSpc>
                <a:spcPct val="150000"/>
              </a:lnSpc>
              <a:spcBef>
                <a:spcPts val="0"/>
              </a:spcBef>
              <a:spcAft>
                <a:spcPts val="0"/>
              </a:spcAft>
              <a:buClr>
                <a:schemeClr val="dk1"/>
              </a:buClr>
              <a:buSzPts val="2100"/>
              <a:buAutoNum type="alphaLcPeriod"/>
            </a:pPr>
            <a:r>
              <a:rPr lang="en" sz="2100">
                <a:solidFill>
                  <a:schemeClr val="dk1"/>
                </a:solidFill>
              </a:rPr>
              <a:t>What does a Backend Developer do?</a:t>
            </a:r>
            <a:endParaRPr sz="2100">
              <a:solidFill>
                <a:schemeClr val="dk1"/>
              </a:solidFill>
            </a:endParaRPr>
          </a:p>
          <a:p>
            <a:pPr indent="-361950" lvl="1" marL="914400" rtl="0" algn="l">
              <a:lnSpc>
                <a:spcPct val="150000"/>
              </a:lnSpc>
              <a:spcBef>
                <a:spcPts val="0"/>
              </a:spcBef>
              <a:spcAft>
                <a:spcPts val="0"/>
              </a:spcAft>
              <a:buClr>
                <a:schemeClr val="dk1"/>
              </a:buClr>
              <a:buSzPts val="2100"/>
              <a:buAutoNum type="alphaLcPeriod"/>
            </a:pPr>
            <a:r>
              <a:rPr lang="en" sz="2100">
                <a:solidFill>
                  <a:schemeClr val="dk1"/>
                </a:solidFill>
              </a:rPr>
              <a:t>What does a Data Scientist do?</a:t>
            </a:r>
            <a:endParaRPr sz="2100">
              <a:solidFill>
                <a:schemeClr val="dk1"/>
              </a:solidFill>
            </a:endParaRPr>
          </a:p>
          <a:p>
            <a:pPr indent="-361950" lvl="0" marL="457200" rtl="0" algn="l">
              <a:lnSpc>
                <a:spcPct val="150000"/>
              </a:lnSpc>
              <a:spcBef>
                <a:spcPts val="0"/>
              </a:spcBef>
              <a:spcAft>
                <a:spcPts val="0"/>
              </a:spcAft>
              <a:buClr>
                <a:schemeClr val="dk1"/>
              </a:buClr>
              <a:buSzPts val="2100"/>
              <a:buAutoNum type="arabicPeriod"/>
            </a:pPr>
            <a:r>
              <a:rPr lang="en" sz="2100">
                <a:solidFill>
                  <a:schemeClr val="dk1"/>
                </a:solidFill>
              </a:rPr>
              <a:t>How does our track work?</a:t>
            </a:r>
            <a:endParaRPr sz="2100">
              <a:solidFill>
                <a:schemeClr val="dk1"/>
              </a:solidFill>
            </a:endParaRPr>
          </a:p>
          <a:p>
            <a:pPr indent="-361950" lvl="0" marL="457200" rtl="0" algn="l">
              <a:lnSpc>
                <a:spcPct val="150000"/>
              </a:lnSpc>
              <a:spcBef>
                <a:spcPts val="0"/>
              </a:spcBef>
              <a:spcAft>
                <a:spcPts val="0"/>
              </a:spcAft>
              <a:buClr>
                <a:schemeClr val="dk1"/>
              </a:buClr>
              <a:buSzPts val="2100"/>
              <a:buAutoNum type="arabicPeriod"/>
            </a:pPr>
            <a:r>
              <a:rPr lang="en" sz="2100">
                <a:solidFill>
                  <a:schemeClr val="dk1"/>
                </a:solidFill>
              </a:rPr>
              <a:t>How will we work together?</a:t>
            </a:r>
            <a:endParaRPr sz="2100">
              <a:solidFill>
                <a:schemeClr val="dk1"/>
              </a:solidFill>
            </a:endParaRPr>
          </a:p>
          <a:p>
            <a:pPr indent="-361950" lvl="0" marL="457200" rtl="0" algn="l">
              <a:lnSpc>
                <a:spcPct val="150000"/>
              </a:lnSpc>
              <a:spcBef>
                <a:spcPts val="0"/>
              </a:spcBef>
              <a:spcAft>
                <a:spcPts val="0"/>
              </a:spcAft>
              <a:buClr>
                <a:schemeClr val="dk1"/>
              </a:buClr>
              <a:buSzPts val="2100"/>
              <a:buAutoNum type="arabicPeriod"/>
            </a:pPr>
            <a:r>
              <a:rPr lang="en" sz="2100">
                <a:solidFill>
                  <a:schemeClr val="dk1"/>
                </a:solidFill>
              </a:rPr>
              <a:t>Resources and References</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Motivation</a:t>
            </a:r>
            <a:endParaRPr sz="2100">
              <a:solidFill>
                <a:schemeClr val="dk1"/>
              </a:solidFill>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3629051" y="1917899"/>
            <a:ext cx="4200023" cy="205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Backend Developer do?</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tart learning at Treehouse with a free 7-Day trial:&#10;https://trhou.se/backend2018&#10;&#10;Twitter: https://trhou.se/Twitter&#10;Instagram: https://trhou.se/Instagram&#10;LinkedIn: https://trhou.se/LinkedIn&#10;Facebook: https://trhou.se/Facebook&#10;&#10;There are generally two parts to any web application: the front end, or client side, and the back end, or server side. The front end consists of the web pages you see and interact with in your browser. Those pages are usually designed by front end developers.&#10;&#10;But how are those pages delivered to the browser? And when a user enters data into those pages, where does it go?&#10;&#10;Learn how to build websites and apps, write code, or start a business at Treehouse. Learn from over 1,000 videos created by our expert teachers on web design, coding, business, and much more. Treehouse teaches the in-demand technology skills you need to land your dream job." id="77" name="Google Shape;77;p16" title="What You Need to Know to be a Backend Developer">
            <a:hlinkClick r:id="rId3"/>
          </p:cNvPr>
          <p:cNvPicPr preferRelativeResize="0"/>
          <p:nvPr/>
        </p:nvPicPr>
        <p:blipFill>
          <a:blip r:embed="rId4">
            <a:alphaModFix/>
          </a:blip>
          <a:stretch>
            <a:fillRect/>
          </a:stretch>
        </p:blipFill>
        <p:spPr>
          <a:xfrm>
            <a:off x="2219200" y="1146175"/>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Data Scientist do?</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is Data Science tutorial video will give you an idea on the life of a Data Scientist, steps involved in Data science project, roles &amp; salary offered to a Data Scientist. Data is everywhere. In fact, the amount of digital data that exists is growing at a rapid rate, doubling every two years, and changing the way we live. Data Science is basically dealing with unstructured and structured data. Data Science is a field that comprises of everything that is related to data cleansing, preparation, and analysis. In simple terms, it is the umbrella of techniques used when trying to extract insights and information from data. Now, let us get started and understand what is Data Science all about.&#10;&#10;Below topics are explained in this Data Science tutorial:&#10;1. Life of a Data Scientist&#10;2. Steps in Data Science project&#10; - Understanding the business problem&#10; - Data acquisition&#10; - Data preparation&#10; - Exploratory data analysis&#10; - Data modeling&#10; - Visualization and communication&#10; - Deploy &amp; maintenance&#10;3. Roles offered to a Data Scientist&#10;4. Salary of a Data Scientist&#10;&#10;To learn more about Data Science, subscribe to our YouTube channel: https://www.youtube.com/user/Simplilearn?sub_confirmation=1&#10;&#10;Download the Data Science career guide to explore and step into the exciting world of data, and follow the path towards your dream career: https://bit.ly/34ZGYRw&#10;&#10;Watch more videos on Data Science: https://www.youtube.com/watch?v=0gf5iLTbiQM&amp;list=PLEiEAq2VkUUIEQ7ENKU5Gv0HpRDtOphC6&#10;&#10;#DataScience #WhatIsDataScience #DataScienceForBeginners #DataScientist #DataScienceTutorial #DataScienceWithPython #DataScienceWithR #DataScienceCourse  #BusinessAnalytics #MachineLearning&#10;&#10;This Post Graduate Program in Data Analytics, in partnership with Purdue University and in collaboration with IBM, will make you an expert in data analytics. In this Data Analytics course, you'll learn analytics tools and techniques, the languages of R and Python (with no prior programming experience required), how to create data visualizations with Tableau, and how to apply statistics and analytics in a business environment. Simplilearn’s PGP in Data Analytics will provide you with extensive expertise in the booming data analytics and data science fields.&#10;&#10;Key features:&#10;1. Purdue Post Graduate Program Certification&#10;2. Purdue Alumni Association Membership&#10;3. Enrollment in Simplilearn’s JobAssist&#10;4. Industry-recognized IBM certificates&#10;5. 180+ hours of Blended Learning&#10;6. 14+ hands-on projects on integrated labs&#10;7. Capstone Project in 3 Domains&#10;8. Masterclasses from Purdue faculty&#10;&#10;Skills covered:&#10;1. Data analytics&#10;2. Statistical analysis using Excel&#10;3. Data analysis: Python &amp; R&#10;4. Data visualization: Tableau &amp; PowerBI&#10;5. Linear and logistic regression modules&#10;6. Clustering using k-meansSupervised learning&#10;&#10;Program details:&#10;Fast track your career in the data analytics field via a comprehensive curriculum covering the concepts of data analytics and statistics foundation, analyzing data using Python and R programming languages, interacting with databases using SQL, and visualizing the data using Tableau and powerBI.&#10;&#10;Learn more at: https://www.simplilearn.com/post-graduate-data-analytics-certification-courses?utm_campaign=What-is-Data-Science-X3paOmcrTjQ&amp;utm_medium=Tutorials&amp;utm_source=youtube&#10;&#10;For more information about Simplilearn’s courses, visit: &#10;- Facebook: https://www.facebook.com/Simplilearn &#10;- Twitter: https://twitter.com/simplilearn &#10;- LinkedIn: https://www.linkedin.com/company/simp... &#10;- Website: https://www.simplilearn.com &#10;&#10;Get the Android app: http://bit.ly/1WlVo4u &#10;Get the iOS app: http://apple.co/1HIO5J0" id="84" name="Google Shape;84;p17" title="Data Science In 5 Minutes | Data Science For Beginners | What Is Data Science? | Simplilearn">
            <a:hlinkClick r:id="rId3"/>
          </p:cNvPr>
          <p:cNvPicPr preferRelativeResize="0"/>
          <p:nvPr/>
        </p:nvPicPr>
        <p:blipFill>
          <a:blip r:embed="rId4">
            <a:alphaModFix/>
          </a:blip>
          <a:stretch>
            <a:fillRect/>
          </a:stretch>
        </p:blipFill>
        <p:spPr>
          <a:xfrm>
            <a:off x="2115275" y="11461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stories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lang="en" sz="1900"/>
              <a:t>Ana</a:t>
            </a:r>
            <a:endParaRPr sz="1900"/>
          </a:p>
          <a:p>
            <a:pPr indent="0" lvl="0" marL="0" rtl="0" algn="l">
              <a:lnSpc>
                <a:spcPct val="200000"/>
              </a:lnSpc>
              <a:spcBef>
                <a:spcPts val="1000"/>
              </a:spcBef>
              <a:spcAft>
                <a:spcPts val="0"/>
              </a:spcAft>
              <a:buNone/>
            </a:pPr>
            <a:r>
              <a:t/>
            </a:r>
            <a:endParaRPr sz="1900"/>
          </a:p>
          <a:p>
            <a:pPr indent="-349250" lvl="8" marL="4114800" rtl="0" algn="l">
              <a:lnSpc>
                <a:spcPct val="200000"/>
              </a:lnSpc>
              <a:spcBef>
                <a:spcPts val="1000"/>
              </a:spcBef>
              <a:spcAft>
                <a:spcPts val="0"/>
              </a:spcAft>
              <a:buSzPts val="1900"/>
              <a:buChar char="◆"/>
            </a:pPr>
            <a:r>
              <a:rPr lang="en" sz="1900"/>
              <a:t>Dominik</a:t>
            </a:r>
            <a:endParaRPr sz="1900"/>
          </a:p>
          <a:p>
            <a:pPr indent="-349250" lvl="0" marL="457200" rtl="0" algn="l">
              <a:lnSpc>
                <a:spcPct val="200000"/>
              </a:lnSpc>
              <a:spcBef>
                <a:spcPts val="1000"/>
              </a:spcBef>
              <a:spcAft>
                <a:spcPts val="0"/>
              </a:spcAft>
              <a:buSzPts val="1900"/>
              <a:buChar char="❖"/>
            </a:pPr>
            <a:r>
              <a:rPr lang="en" sz="1900"/>
              <a:t>Eduardo</a:t>
            </a:r>
            <a:endParaRPr sz="1900"/>
          </a:p>
          <a:p>
            <a:pPr indent="-349250" lvl="8" marL="4114800" rtl="0" algn="l">
              <a:lnSpc>
                <a:spcPct val="200000"/>
              </a:lnSpc>
              <a:spcBef>
                <a:spcPts val="1000"/>
              </a:spcBef>
              <a:spcAft>
                <a:spcPts val="1000"/>
              </a:spcAft>
              <a:buSzPts val="1900"/>
              <a:buChar char="◆"/>
            </a:pPr>
            <a:r>
              <a:rPr lang="en" sz="1900"/>
              <a:t>Johannes</a:t>
            </a:r>
            <a:endParaRPr sz="1900"/>
          </a:p>
        </p:txBody>
      </p:sp>
      <p:pic>
        <p:nvPicPr>
          <p:cNvPr id="91" name="Google Shape;91;p18"/>
          <p:cNvPicPr preferRelativeResize="0"/>
          <p:nvPr/>
        </p:nvPicPr>
        <p:blipFill>
          <a:blip r:embed="rId3">
            <a:alphaModFix/>
          </a:blip>
          <a:stretch>
            <a:fillRect/>
          </a:stretch>
        </p:blipFill>
        <p:spPr>
          <a:xfrm>
            <a:off x="1705025" y="1082450"/>
            <a:ext cx="1411425" cy="1411425"/>
          </a:xfrm>
          <a:prstGeom prst="rect">
            <a:avLst/>
          </a:prstGeom>
          <a:noFill/>
          <a:ln>
            <a:noFill/>
          </a:ln>
        </p:spPr>
      </p:pic>
      <p:pic>
        <p:nvPicPr>
          <p:cNvPr id="92" name="Google Shape;92;p18"/>
          <p:cNvPicPr preferRelativeResize="0"/>
          <p:nvPr/>
        </p:nvPicPr>
        <p:blipFill>
          <a:blip r:embed="rId4">
            <a:alphaModFix/>
          </a:blip>
          <a:stretch>
            <a:fillRect/>
          </a:stretch>
        </p:blipFill>
        <p:spPr>
          <a:xfrm>
            <a:off x="5567250" y="1343975"/>
            <a:ext cx="1544675" cy="1544675"/>
          </a:xfrm>
          <a:prstGeom prst="rect">
            <a:avLst/>
          </a:prstGeom>
          <a:noFill/>
          <a:ln>
            <a:noFill/>
          </a:ln>
        </p:spPr>
      </p:pic>
      <p:pic>
        <p:nvPicPr>
          <p:cNvPr id="93" name="Google Shape;93;p18"/>
          <p:cNvPicPr preferRelativeResize="0"/>
          <p:nvPr/>
        </p:nvPicPr>
        <p:blipFill>
          <a:blip r:embed="rId5">
            <a:alphaModFix/>
          </a:blip>
          <a:stretch>
            <a:fillRect/>
          </a:stretch>
        </p:blipFill>
        <p:spPr>
          <a:xfrm>
            <a:off x="1917900" y="3085125"/>
            <a:ext cx="1706749" cy="1706749"/>
          </a:xfrm>
          <a:prstGeom prst="rect">
            <a:avLst/>
          </a:prstGeom>
          <a:noFill/>
          <a:ln>
            <a:noFill/>
          </a:ln>
        </p:spPr>
      </p:pic>
      <p:pic>
        <p:nvPicPr>
          <p:cNvPr id="94" name="Google Shape;94;p18"/>
          <p:cNvPicPr preferRelativeResize="0"/>
          <p:nvPr/>
        </p:nvPicPr>
        <p:blipFill>
          <a:blip r:embed="rId6">
            <a:alphaModFix/>
          </a:blip>
          <a:stretch>
            <a:fillRect/>
          </a:stretch>
        </p:blipFill>
        <p:spPr>
          <a:xfrm>
            <a:off x="5894175" y="3417475"/>
            <a:ext cx="1574075" cy="157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How does our track work?</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p:txBody>
      </p:sp>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The Benefits of Puzzles in Early Childhood Development - Exodus" id="101" name="Google Shape;101;p19"/>
          <p:cNvPicPr preferRelativeResize="0"/>
          <p:nvPr/>
        </p:nvPicPr>
        <p:blipFill>
          <a:blip r:embed="rId3">
            <a:alphaModFix/>
          </a:blip>
          <a:stretch>
            <a:fillRect/>
          </a:stretch>
        </p:blipFill>
        <p:spPr>
          <a:xfrm>
            <a:off x="4896475" y="1809200"/>
            <a:ext cx="2759675" cy="275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Organization - Layout</a:t>
            </a:r>
            <a:endParaRPr/>
          </a:p>
        </p:txBody>
      </p:sp>
      <p:pic>
        <p:nvPicPr>
          <p:cNvPr id="107" name="Google Shape;107;p20"/>
          <p:cNvPicPr preferRelativeResize="0"/>
          <p:nvPr/>
        </p:nvPicPr>
        <p:blipFill>
          <a:blip r:embed="rId3">
            <a:alphaModFix/>
          </a:blip>
          <a:stretch>
            <a:fillRect/>
          </a:stretch>
        </p:blipFill>
        <p:spPr>
          <a:xfrm>
            <a:off x="5219427" y="1936674"/>
            <a:ext cx="3304924" cy="1859000"/>
          </a:xfrm>
          <a:prstGeom prst="rect">
            <a:avLst/>
          </a:prstGeom>
          <a:noFill/>
          <a:ln>
            <a:noFill/>
          </a:ln>
        </p:spPr>
      </p:pic>
      <p:sp>
        <p:nvSpPr>
          <p:cNvPr id="108" name="Google Shape;108;p20"/>
          <p:cNvSpPr txBox="1"/>
          <p:nvPr/>
        </p:nvSpPr>
        <p:spPr>
          <a:xfrm>
            <a:off x="5655825" y="1380100"/>
            <a:ext cx="2432100" cy="4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Guided Self Study</a:t>
            </a:r>
            <a:endParaRPr sz="1600"/>
          </a:p>
        </p:txBody>
      </p:sp>
      <p:sp>
        <p:nvSpPr>
          <p:cNvPr id="109" name="Google Shape;109;p20"/>
          <p:cNvSpPr txBox="1"/>
          <p:nvPr/>
        </p:nvSpPr>
        <p:spPr>
          <a:xfrm>
            <a:off x="571500" y="1514100"/>
            <a:ext cx="4579500" cy="32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t>Introduction week</a:t>
            </a:r>
            <a:endParaRPr sz="1900"/>
          </a:p>
          <a:p>
            <a:pPr indent="-349250" lvl="0" marL="914400" rtl="0" algn="l">
              <a:lnSpc>
                <a:spcPct val="115000"/>
              </a:lnSpc>
              <a:spcBef>
                <a:spcPts val="0"/>
              </a:spcBef>
              <a:spcAft>
                <a:spcPts val="0"/>
              </a:spcAft>
              <a:buSzPts val="1900"/>
              <a:buChar char="●"/>
            </a:pPr>
            <a:r>
              <a:rPr lang="en" sz="1900"/>
              <a:t>Python Programing</a:t>
            </a:r>
            <a:endParaRPr sz="1900"/>
          </a:p>
          <a:p>
            <a:pPr indent="-349250" lvl="0" marL="914400" rtl="0" algn="l">
              <a:lnSpc>
                <a:spcPct val="115000"/>
              </a:lnSpc>
              <a:spcBef>
                <a:spcPts val="0"/>
              </a:spcBef>
              <a:spcAft>
                <a:spcPts val="0"/>
              </a:spcAft>
              <a:buSzPts val="1900"/>
              <a:buChar char="●"/>
            </a:pPr>
            <a:r>
              <a:rPr lang="en" sz="1900"/>
              <a:t>SQL</a:t>
            </a:r>
            <a:endParaRPr sz="1900"/>
          </a:p>
          <a:p>
            <a:pPr indent="-349250" lvl="0" marL="914400" rtl="0" algn="l">
              <a:lnSpc>
                <a:spcPct val="115000"/>
              </a:lnSpc>
              <a:spcBef>
                <a:spcPts val="0"/>
              </a:spcBef>
              <a:spcAft>
                <a:spcPts val="0"/>
              </a:spcAft>
              <a:buSzPts val="1900"/>
              <a:buChar char="●"/>
            </a:pPr>
            <a:r>
              <a:rPr lang="en" sz="1900"/>
              <a:t>Machine Learning</a:t>
            </a:r>
            <a:endParaRPr sz="1900"/>
          </a:p>
          <a:p>
            <a:pPr indent="-349250" lvl="0" marL="914400" rtl="0" algn="l">
              <a:lnSpc>
                <a:spcPct val="115000"/>
              </a:lnSpc>
              <a:spcBef>
                <a:spcPts val="0"/>
              </a:spcBef>
              <a:spcAft>
                <a:spcPts val="0"/>
              </a:spcAft>
              <a:buSzPts val="1900"/>
              <a:buChar char="●"/>
            </a:pPr>
            <a:r>
              <a:rPr lang="en" sz="1900"/>
              <a:t>Data visualization</a:t>
            </a:r>
            <a:endParaRPr sz="1900"/>
          </a:p>
          <a:p>
            <a:pPr indent="0" lvl="0" marL="0" rtl="0" algn="l">
              <a:lnSpc>
                <a:spcPct val="115000"/>
              </a:lnSpc>
              <a:spcBef>
                <a:spcPts val="0"/>
              </a:spcBef>
              <a:spcAft>
                <a:spcPts val="0"/>
              </a:spcAft>
              <a:buNone/>
            </a:pPr>
            <a:r>
              <a:rPr b="1" lang="en" sz="1900"/>
              <a:t>Focus Projects</a:t>
            </a:r>
            <a:endParaRPr b="1" sz="1900"/>
          </a:p>
          <a:p>
            <a:pPr indent="-349250" lvl="0" marL="914400" rtl="0" algn="l">
              <a:lnSpc>
                <a:spcPct val="115000"/>
              </a:lnSpc>
              <a:spcBef>
                <a:spcPts val="0"/>
              </a:spcBef>
              <a:spcAft>
                <a:spcPts val="0"/>
              </a:spcAft>
              <a:buSzPts val="1900"/>
              <a:buChar char="●"/>
            </a:pPr>
            <a:r>
              <a:rPr lang="en" sz="1900"/>
              <a:t>Option A: Data Science Project</a:t>
            </a:r>
            <a:endParaRPr sz="1900"/>
          </a:p>
          <a:p>
            <a:pPr indent="-349250" lvl="0" marL="914400" rtl="0" algn="l">
              <a:lnSpc>
                <a:spcPct val="115000"/>
              </a:lnSpc>
              <a:spcBef>
                <a:spcPts val="0"/>
              </a:spcBef>
              <a:spcAft>
                <a:spcPts val="0"/>
              </a:spcAft>
              <a:buSzPts val="1900"/>
              <a:buChar char="●"/>
            </a:pPr>
            <a:r>
              <a:rPr lang="en" sz="1900"/>
              <a:t>Option B: Web Application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Organization - Introduction Week</a:t>
            </a:r>
            <a:endParaRPr/>
          </a:p>
        </p:txBody>
      </p:sp>
      <p:pic>
        <p:nvPicPr>
          <p:cNvPr id="115" name="Google Shape;115;p21"/>
          <p:cNvPicPr preferRelativeResize="0"/>
          <p:nvPr/>
        </p:nvPicPr>
        <p:blipFill>
          <a:blip r:embed="rId3">
            <a:alphaModFix/>
          </a:blip>
          <a:stretch>
            <a:fillRect/>
          </a:stretch>
        </p:blipFill>
        <p:spPr>
          <a:xfrm>
            <a:off x="1013200" y="1223275"/>
            <a:ext cx="3348563" cy="1131050"/>
          </a:xfrm>
          <a:prstGeom prst="rect">
            <a:avLst/>
          </a:prstGeom>
          <a:noFill/>
          <a:ln>
            <a:noFill/>
          </a:ln>
        </p:spPr>
      </p:pic>
      <p:pic>
        <p:nvPicPr>
          <p:cNvPr id="116" name="Google Shape;116;p21"/>
          <p:cNvPicPr preferRelativeResize="0"/>
          <p:nvPr/>
        </p:nvPicPr>
        <p:blipFill>
          <a:blip r:embed="rId4">
            <a:alphaModFix/>
          </a:blip>
          <a:stretch>
            <a:fillRect/>
          </a:stretch>
        </p:blipFill>
        <p:spPr>
          <a:xfrm>
            <a:off x="5872775" y="1170125"/>
            <a:ext cx="1131050" cy="1131050"/>
          </a:xfrm>
          <a:prstGeom prst="rect">
            <a:avLst/>
          </a:prstGeom>
          <a:noFill/>
          <a:ln>
            <a:noFill/>
          </a:ln>
        </p:spPr>
      </p:pic>
      <p:grpSp>
        <p:nvGrpSpPr>
          <p:cNvPr id="117" name="Google Shape;117;p21"/>
          <p:cNvGrpSpPr/>
          <p:nvPr/>
        </p:nvGrpSpPr>
        <p:grpSpPr>
          <a:xfrm>
            <a:off x="1757638" y="2966162"/>
            <a:ext cx="1859700" cy="1718713"/>
            <a:chOff x="1757625" y="2849262"/>
            <a:chExt cx="1859700" cy="1718713"/>
          </a:xfrm>
        </p:grpSpPr>
        <p:pic>
          <p:nvPicPr>
            <p:cNvPr id="118" name="Google Shape;118;p21"/>
            <p:cNvPicPr preferRelativeResize="0"/>
            <p:nvPr/>
          </p:nvPicPr>
          <p:blipFill>
            <a:blip r:embed="rId5">
              <a:alphaModFix/>
            </a:blip>
            <a:stretch>
              <a:fillRect/>
            </a:stretch>
          </p:blipFill>
          <p:spPr>
            <a:xfrm>
              <a:off x="2121950" y="2849262"/>
              <a:ext cx="1131050" cy="1131050"/>
            </a:xfrm>
            <a:prstGeom prst="rect">
              <a:avLst/>
            </a:prstGeom>
            <a:noFill/>
            <a:ln>
              <a:noFill/>
            </a:ln>
          </p:spPr>
        </p:pic>
        <p:sp>
          <p:nvSpPr>
            <p:cNvPr id="119" name="Google Shape;119;p21"/>
            <p:cNvSpPr txBox="1"/>
            <p:nvPr/>
          </p:nvSpPr>
          <p:spPr>
            <a:xfrm>
              <a:off x="1757625" y="4111075"/>
              <a:ext cx="18597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Data Visualization</a:t>
              </a:r>
              <a:endParaRPr/>
            </a:p>
          </p:txBody>
        </p:sp>
      </p:grpSp>
      <p:grpSp>
        <p:nvGrpSpPr>
          <p:cNvPr id="120" name="Google Shape;120;p21"/>
          <p:cNvGrpSpPr/>
          <p:nvPr/>
        </p:nvGrpSpPr>
        <p:grpSpPr>
          <a:xfrm>
            <a:off x="5412175" y="2966150"/>
            <a:ext cx="1859700" cy="1718700"/>
            <a:chOff x="5401550" y="2849275"/>
            <a:chExt cx="1859700" cy="1718700"/>
          </a:xfrm>
        </p:grpSpPr>
        <p:pic>
          <p:nvPicPr>
            <p:cNvPr id="121" name="Google Shape;121;p21"/>
            <p:cNvPicPr preferRelativeResize="0"/>
            <p:nvPr/>
          </p:nvPicPr>
          <p:blipFill>
            <a:blip r:embed="rId6">
              <a:alphaModFix/>
            </a:blip>
            <a:stretch>
              <a:fillRect/>
            </a:stretch>
          </p:blipFill>
          <p:spPr>
            <a:xfrm>
              <a:off x="5765877" y="2849275"/>
              <a:ext cx="1131050" cy="1131050"/>
            </a:xfrm>
            <a:prstGeom prst="rect">
              <a:avLst/>
            </a:prstGeom>
            <a:noFill/>
            <a:ln>
              <a:noFill/>
            </a:ln>
          </p:spPr>
        </p:pic>
        <p:sp>
          <p:nvSpPr>
            <p:cNvPr id="122" name="Google Shape;122;p21"/>
            <p:cNvSpPr txBox="1"/>
            <p:nvPr/>
          </p:nvSpPr>
          <p:spPr>
            <a:xfrm>
              <a:off x="5401550" y="4111075"/>
              <a:ext cx="18597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grpSp>
      <p:sp>
        <p:nvSpPr>
          <p:cNvPr id="123" name="Google Shape;123;p21"/>
          <p:cNvSpPr txBox="1"/>
          <p:nvPr/>
        </p:nvSpPr>
        <p:spPr>
          <a:xfrm>
            <a:off x="5508450" y="2233675"/>
            <a:ext cx="18597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Databases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