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58"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3" autoAdjust="0"/>
    <p:restoredTop sz="80774" autoAdjust="0"/>
  </p:normalViewPr>
  <p:slideViewPr>
    <p:cSldViewPr snapToGrid="0">
      <p:cViewPr>
        <p:scale>
          <a:sx n="71" d="100"/>
          <a:sy n="71" d="100"/>
        </p:scale>
        <p:origin x="-133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D9C30-42FA-4F19-998C-1808D19D8906}" type="datetimeFigureOut">
              <a:rPr lang="en-US" smtClean="0"/>
              <a:t>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568F8-5FBF-4185-A0B9-89391AA99445}" type="slidenum">
              <a:rPr lang="en-US" smtClean="0"/>
              <a:t>‹#›</a:t>
            </a:fld>
            <a:endParaRPr lang="en-US"/>
          </a:p>
        </p:txBody>
      </p:sp>
    </p:spTree>
    <p:extLst>
      <p:ext uri="{BB962C8B-B14F-4D97-AF65-F5344CB8AC3E}">
        <p14:creationId xmlns:p14="http://schemas.microsoft.com/office/powerpoint/2010/main" val="1978237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שורוק</a:t>
            </a:r>
          </a:p>
          <a:p>
            <a:pPr algn="r"/>
            <a:r>
              <a:rPr lang="he-IL" dirty="0" smtClean="0"/>
              <a:t>הצג</a:t>
            </a:r>
            <a:r>
              <a:rPr lang="he-IL" baseline="0" dirty="0" smtClean="0"/>
              <a:t>ת חברי הקבוצה</a:t>
            </a:r>
          </a:p>
          <a:p>
            <a:pPr algn="r"/>
            <a:endParaRPr lang="en-US" baseline="0" dirty="0" smtClean="0"/>
          </a:p>
          <a:p>
            <a:pPr algn="r"/>
            <a:endParaRPr lang="en-US" baseline="0" dirty="0" smtClean="0"/>
          </a:p>
          <a:p>
            <a:pPr algn="r"/>
            <a:endParaRPr lang="en-US" baseline="0" dirty="0" smtClean="0"/>
          </a:p>
          <a:p>
            <a:pPr algn="r"/>
            <a:endParaRPr lang="he-IL" baseline="0" dirty="0" smtClean="0"/>
          </a:p>
          <a:p>
            <a:pPr algn="r"/>
            <a:endParaRPr lang="he-IL" baseline="0" dirty="0" smtClean="0"/>
          </a:p>
          <a:p>
            <a:pPr algn="r"/>
            <a:endParaRPr lang="he-IL" baseline="0" dirty="0" smtClean="0"/>
          </a:p>
          <a:p>
            <a:pPr algn="r"/>
            <a:endParaRPr lang="en-US" dirty="0"/>
          </a:p>
        </p:txBody>
      </p:sp>
      <p:sp>
        <p:nvSpPr>
          <p:cNvPr id="4" name="Slide Number Placeholder 3"/>
          <p:cNvSpPr>
            <a:spLocks noGrp="1"/>
          </p:cNvSpPr>
          <p:nvPr>
            <p:ph type="sldNum" sz="quarter" idx="10"/>
          </p:nvPr>
        </p:nvSpPr>
        <p:spPr/>
        <p:txBody>
          <a:bodyPr/>
          <a:lstStyle/>
          <a:p>
            <a:fld id="{3D3568F8-5FBF-4185-A0B9-89391AA99445}" type="slidenum">
              <a:rPr lang="en-US" smtClean="0"/>
              <a:t>1</a:t>
            </a:fld>
            <a:endParaRPr lang="en-US"/>
          </a:p>
        </p:txBody>
      </p:sp>
    </p:spTree>
    <p:extLst>
      <p:ext uri="{BB962C8B-B14F-4D97-AF65-F5344CB8AC3E}">
        <p14:creationId xmlns:p14="http://schemas.microsoft.com/office/powerpoint/2010/main" val="341765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שורוק</a:t>
            </a:r>
            <a:endParaRPr lang="he-IL" sz="1200" b="1" kern="1200" dirty="0" smtClean="0">
              <a:solidFill>
                <a:schemeClr val="tx1"/>
              </a:solidFill>
              <a:effectLst/>
              <a:latin typeface="+mn-lt"/>
              <a:ea typeface="+mn-ea"/>
              <a:cs typeface="+mn-cs"/>
            </a:endParaRPr>
          </a:p>
          <a:p>
            <a:pPr algn="r" rtl="1"/>
            <a:r>
              <a:rPr lang="he-IL" sz="1200" b="1" kern="1200" dirty="0" smtClean="0">
                <a:solidFill>
                  <a:schemeClr val="tx1"/>
                </a:solidFill>
                <a:effectLst/>
                <a:latin typeface="+mn-lt"/>
                <a:ea typeface="+mn-ea"/>
                <a:cs typeface="+mn-cs"/>
              </a:rPr>
              <a:t>צוות הפרויקט כולל 4 אנשי צוות בתפקידים הבאים :</a:t>
            </a:r>
          </a:p>
          <a:p>
            <a:pPr algn="r" rtl="1"/>
            <a:r>
              <a:rPr lang="he-IL" sz="1200" kern="1200" dirty="0" smtClean="0">
                <a:solidFill>
                  <a:schemeClr val="tx1"/>
                </a:solidFill>
                <a:effectLst/>
                <a:latin typeface="+mn-lt"/>
                <a:ea typeface="+mn-ea"/>
                <a:cs typeface="+mn-cs"/>
              </a:rPr>
              <a:t>1. </a:t>
            </a:r>
            <a:r>
              <a:rPr lang="he-IL" sz="1200" u="sng" kern="1200" dirty="0" smtClean="0">
                <a:solidFill>
                  <a:schemeClr val="tx1"/>
                </a:solidFill>
                <a:effectLst/>
                <a:latin typeface="+mn-lt"/>
                <a:ea typeface="+mn-ea"/>
                <a:cs typeface="+mn-cs"/>
              </a:rPr>
              <a:t>מנהל מוצר :</a:t>
            </a:r>
            <a:r>
              <a:rPr lang="he-IL" sz="1200" kern="1200" dirty="0" smtClean="0">
                <a:solidFill>
                  <a:schemeClr val="tx1"/>
                </a:solidFill>
                <a:effectLst/>
                <a:latin typeface="+mn-lt"/>
                <a:ea typeface="+mn-ea"/>
                <a:cs typeface="+mn-cs"/>
              </a:rPr>
              <a:t> אשר הוא האחראי על המוצר הסופי ,כמו כן דואג למה רוצה הלקוח(שהוא בעצם צוות הקורס) ודואג לעמידה בדרישות,</a:t>
            </a:r>
            <a:r>
              <a:rPr lang="he-IL" sz="1200" kern="1200" baseline="0" dirty="0" smtClean="0">
                <a:solidFill>
                  <a:schemeClr val="tx1"/>
                </a:solidFill>
                <a:effectLst/>
                <a:latin typeface="+mn-lt"/>
                <a:ea typeface="+mn-ea"/>
                <a:cs typeface="+mn-cs"/>
              </a:rPr>
              <a:t> גם במחינת זמן וגם מבחינה הפונקציונליות המבוקשת.</a:t>
            </a:r>
            <a:endParaRPr lang="en-US" sz="1200" kern="1200" dirty="0" smtClean="0">
              <a:solidFill>
                <a:schemeClr val="tx1"/>
              </a:solidFill>
              <a:effectLst/>
              <a:latin typeface="+mn-lt"/>
              <a:ea typeface="+mn-ea"/>
              <a:cs typeface="+mn-cs"/>
            </a:endParaRPr>
          </a:p>
          <a:p>
            <a:pPr algn="r" rtl="1"/>
            <a:r>
              <a:rPr lang="he-IL" sz="1200" u="none" kern="1200" dirty="0" smtClean="0">
                <a:solidFill>
                  <a:schemeClr val="tx1"/>
                </a:solidFill>
                <a:effectLst/>
                <a:latin typeface="+mn-lt"/>
                <a:ea typeface="+mn-ea"/>
                <a:cs typeface="+mn-cs"/>
              </a:rPr>
              <a:t>2. </a:t>
            </a:r>
            <a:r>
              <a:rPr lang="he-IL" sz="1200" u="sng" kern="1200" dirty="0" smtClean="0">
                <a:solidFill>
                  <a:schemeClr val="tx1"/>
                </a:solidFill>
                <a:effectLst/>
                <a:latin typeface="+mn-lt"/>
                <a:ea typeface="+mn-ea"/>
                <a:cs typeface="+mn-cs"/>
              </a:rPr>
              <a:t>מפתח- </a:t>
            </a:r>
            <a:r>
              <a:rPr lang="en-US" sz="1200" u="sng" kern="1200" dirty="0" smtClean="0">
                <a:solidFill>
                  <a:schemeClr val="tx1"/>
                </a:solidFill>
                <a:effectLst/>
                <a:latin typeface="+mn-lt"/>
                <a:ea typeface="+mn-ea"/>
                <a:cs typeface="+mn-cs"/>
              </a:rPr>
              <a:t>frontend</a:t>
            </a:r>
            <a:r>
              <a:rPr lang="he-IL" sz="1200" u="sng" kern="1200" dirty="0" smtClean="0">
                <a:solidFill>
                  <a:schemeClr val="tx1"/>
                </a:solidFill>
                <a:effectLst/>
                <a:latin typeface="+mn-lt"/>
                <a:ea typeface="+mn-ea"/>
                <a:cs typeface="+mn-cs"/>
              </a:rPr>
              <a:t>: </a:t>
            </a:r>
            <a:r>
              <a:rPr lang="he-IL" sz="1200" kern="1200" dirty="0" smtClean="0">
                <a:solidFill>
                  <a:schemeClr val="tx1"/>
                </a:solidFill>
                <a:effectLst/>
                <a:latin typeface="+mn-lt"/>
                <a:ea typeface="+mn-ea"/>
                <a:cs typeface="+mn-cs"/>
              </a:rPr>
              <a:t>הוא האחראי על פיתוח ממשק המשתמש והמחלקות הרלוונטיות לו, דואג לצורך המשתמש במשחק , ודואג למשחק מהנה למשתמשיו</a:t>
            </a:r>
            <a:r>
              <a:rPr lang="he-IL" sz="1200" kern="1200" baseline="0" dirty="0" smtClean="0">
                <a:solidFill>
                  <a:schemeClr val="tx1"/>
                </a:solidFill>
                <a:effectLst/>
                <a:latin typeface="+mn-lt"/>
                <a:ea typeface="+mn-ea"/>
                <a:cs typeface="+mn-cs"/>
              </a:rPr>
              <a:t> – בין ארבעתנו חילקנו את הפיתוח באופן שראינו מתאים </a:t>
            </a:r>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algn="r" rtl="1"/>
            <a:r>
              <a:rPr lang="he-IL" sz="1200" u="none" kern="1200" dirty="0" smtClean="0">
                <a:solidFill>
                  <a:schemeClr val="tx1"/>
                </a:solidFill>
                <a:effectLst/>
                <a:latin typeface="+mn-lt"/>
                <a:ea typeface="+mn-ea"/>
                <a:cs typeface="+mn-cs"/>
              </a:rPr>
              <a:t>3. </a:t>
            </a:r>
            <a:r>
              <a:rPr lang="he-IL" sz="1200" u="sng" kern="1200" dirty="0" smtClean="0">
                <a:solidFill>
                  <a:schemeClr val="tx1"/>
                </a:solidFill>
                <a:effectLst/>
                <a:latin typeface="+mn-lt"/>
                <a:ea typeface="+mn-ea"/>
                <a:cs typeface="+mn-cs"/>
              </a:rPr>
              <a:t>מפתח- </a:t>
            </a:r>
            <a:r>
              <a:rPr lang="en-US" sz="1200" u="sng" kern="1200" dirty="0" smtClean="0">
                <a:solidFill>
                  <a:schemeClr val="tx1"/>
                </a:solidFill>
                <a:effectLst/>
                <a:latin typeface="+mn-lt"/>
                <a:ea typeface="+mn-ea"/>
                <a:cs typeface="+mn-cs"/>
              </a:rPr>
              <a:t>backend</a:t>
            </a:r>
            <a:r>
              <a:rPr lang="he-IL" sz="1200" u="sng" kern="1200" dirty="0" smtClean="0">
                <a:solidFill>
                  <a:schemeClr val="tx1"/>
                </a:solidFill>
                <a:effectLst/>
                <a:latin typeface="+mn-lt"/>
                <a:ea typeface="+mn-ea"/>
                <a:cs typeface="+mn-cs"/>
              </a:rPr>
              <a:t>: </a:t>
            </a:r>
            <a:r>
              <a:rPr lang="he-IL" sz="1200" kern="1200" dirty="0" smtClean="0">
                <a:solidFill>
                  <a:schemeClr val="tx1"/>
                </a:solidFill>
                <a:effectLst/>
                <a:latin typeface="+mn-lt"/>
                <a:ea typeface="+mn-ea"/>
                <a:cs typeface="+mn-cs"/>
              </a:rPr>
              <a:t>הוא האחראי על מסד הנתונים והקריאה מהם והכתיבה לתוכם , כמו כן</a:t>
            </a:r>
            <a:r>
              <a:rPr lang="ar-SA" sz="1200" kern="1200" dirty="0" smtClean="0">
                <a:solidFill>
                  <a:schemeClr val="tx1"/>
                </a:solidFill>
                <a:effectLst/>
                <a:latin typeface="+mn-lt"/>
                <a:ea typeface="+mn-ea"/>
                <a:cs typeface="+mn-cs"/>
              </a:rPr>
              <a:t>  </a:t>
            </a:r>
            <a:r>
              <a:rPr lang="he-IL" sz="1200" kern="1200" dirty="0" smtClean="0">
                <a:solidFill>
                  <a:schemeClr val="tx1"/>
                </a:solidFill>
                <a:effectLst/>
                <a:latin typeface="+mn-lt"/>
                <a:ea typeface="+mn-ea"/>
                <a:cs typeface="+mn-cs"/>
              </a:rPr>
              <a:t>אחראי על שמירת המידע החשוב (במקרה שלנו הסטטיסטיקות של השאלות וההיסטוריה על השחקנים), לשם שימוש בממשק המשתמש.</a:t>
            </a:r>
            <a:endParaRPr lang="en-US" sz="1200" kern="1200" dirty="0" smtClean="0">
              <a:solidFill>
                <a:schemeClr val="tx1"/>
              </a:solidFill>
              <a:effectLst/>
              <a:latin typeface="+mn-lt"/>
              <a:ea typeface="+mn-ea"/>
              <a:cs typeface="+mn-cs"/>
            </a:endParaRPr>
          </a:p>
          <a:p>
            <a:pPr algn="r" rtl="0"/>
            <a:r>
              <a:rPr lang="he-IL" sz="1200" kern="1200" dirty="0" smtClean="0">
                <a:solidFill>
                  <a:schemeClr val="tx1"/>
                </a:solidFill>
                <a:effectLst/>
                <a:latin typeface="+mn-lt"/>
                <a:ea typeface="+mn-ea"/>
                <a:cs typeface="+mn-cs"/>
              </a:rPr>
              <a:t> מנהל רשימת הדרישות, פיצול לאיטרציות, חלוקת משימות, מעקב ועזרה לאנשי הצוות </a:t>
            </a:r>
            <a:r>
              <a:rPr lang="en-US" sz="1200" u="sng" kern="1200" dirty="0" smtClean="0">
                <a:solidFill>
                  <a:schemeClr val="tx1"/>
                </a:solidFill>
                <a:effectLst/>
                <a:latin typeface="+mn-lt"/>
                <a:ea typeface="+mn-ea"/>
                <a:cs typeface="+mn-cs"/>
              </a:rPr>
              <a:t>:scrum master</a:t>
            </a:r>
            <a:r>
              <a:rPr lang="he-IL" sz="1200" u="none" kern="1200" dirty="0" smtClean="0">
                <a:solidFill>
                  <a:schemeClr val="tx1"/>
                </a:solidFill>
                <a:effectLst/>
                <a:latin typeface="+mn-lt"/>
                <a:ea typeface="+mn-ea"/>
                <a:cs typeface="+mn-cs"/>
              </a:rPr>
              <a:t>4.</a:t>
            </a:r>
            <a:r>
              <a:rPr lang="he-IL" sz="1200" u="sng"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algn="r" rtl="1"/>
            <a:endParaRPr lang="en-US" dirty="0" smtClean="0"/>
          </a:p>
          <a:p>
            <a:pPr algn="r" rtl="1"/>
            <a:r>
              <a:rPr lang="he-IL" b="1" dirty="0" smtClean="0"/>
              <a:t>שיטת</a:t>
            </a:r>
            <a:r>
              <a:rPr lang="he-IL" b="1" baseline="0" dirty="0" smtClean="0"/>
              <a:t> עבודה השיטת </a:t>
            </a:r>
            <a:r>
              <a:rPr lang="en-US" b="1" baseline="0" dirty="0" smtClean="0"/>
              <a:t>scrum</a:t>
            </a:r>
            <a:r>
              <a:rPr lang="he-IL" b="1" baseline="0" dirty="0" smtClean="0"/>
              <a:t>:</a:t>
            </a:r>
          </a:p>
          <a:p>
            <a:pPr algn="r" rtl="1"/>
            <a:r>
              <a:rPr lang="he-IL" b="0" baseline="0" dirty="0" smtClean="0"/>
              <a:t>אפיון הפרוייקט, את זה בעצם הבנת הדרישות של הלקוח שלנו</a:t>
            </a:r>
          </a:p>
          <a:p>
            <a:pPr algn="r" rtl="1"/>
            <a:r>
              <a:rPr lang="he-IL" b="0" baseline="0" dirty="0" smtClean="0"/>
              <a:t>הבנת וחילוק העבודה שעלינו להשלים בכל איטרציה – כולל טסטים בכל השלבים, ודוחות על מה כבר נעשה ומה יושלם בעתיד.</a:t>
            </a:r>
          </a:p>
          <a:p>
            <a:pPr algn="r" rtl="1"/>
            <a:r>
              <a:rPr lang="he-IL" b="0" baseline="0" dirty="0" smtClean="0"/>
              <a:t> סיום הפרוייקט באופן סופי, כלל השלמת העיצוב וממשק נוח ומתאים ללקוח</a:t>
            </a:r>
          </a:p>
          <a:p>
            <a:pPr algn="r" rtl="1"/>
            <a:endParaRPr lang="en-US" dirty="0"/>
          </a:p>
        </p:txBody>
      </p:sp>
      <p:sp>
        <p:nvSpPr>
          <p:cNvPr id="4" name="Slide Number Placeholder 3"/>
          <p:cNvSpPr>
            <a:spLocks noGrp="1"/>
          </p:cNvSpPr>
          <p:nvPr>
            <p:ph type="sldNum" sz="quarter" idx="10"/>
          </p:nvPr>
        </p:nvSpPr>
        <p:spPr/>
        <p:txBody>
          <a:bodyPr/>
          <a:lstStyle/>
          <a:p>
            <a:fld id="{3D3568F8-5FBF-4185-A0B9-89391AA99445}" type="slidenum">
              <a:rPr lang="en-US" smtClean="0"/>
              <a:t>2</a:t>
            </a:fld>
            <a:endParaRPr lang="en-US"/>
          </a:p>
        </p:txBody>
      </p:sp>
    </p:spTree>
    <p:extLst>
      <p:ext uri="{BB962C8B-B14F-4D97-AF65-F5344CB8AC3E}">
        <p14:creationId xmlns:p14="http://schemas.microsoft.com/office/powerpoint/2010/main" val="236714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smtClean="0"/>
              <a:t>עביר</a:t>
            </a:r>
          </a:p>
          <a:p>
            <a:pPr marL="171450" indent="-171450" algn="r" rtl="1">
              <a:buFont typeface="Arial" panose="020B0604020202020204" pitchFamily="34" charset="0"/>
              <a:buChar char="•"/>
            </a:pPr>
            <a:r>
              <a:rPr lang="he-IL" dirty="0" smtClean="0"/>
              <a:t>כבר מתחילת</a:t>
            </a:r>
            <a:r>
              <a:rPr lang="he-IL" baseline="0" dirty="0" smtClean="0"/>
              <a:t> הסמסטר כשעשינו את העובודות המילוליות השתמשנו ב </a:t>
            </a:r>
            <a:r>
              <a:rPr lang="en-US" baseline="0" dirty="0" smtClean="0"/>
              <a:t>google docs</a:t>
            </a:r>
            <a:r>
              <a:rPr lang="he-IL" baseline="0" dirty="0" smtClean="0"/>
              <a:t> כדי לתאם בינינו ולשתף את החלקחים המוכנים להגשה</a:t>
            </a:r>
          </a:p>
          <a:p>
            <a:pPr marL="171450" indent="-171450" algn="r" rtl="1">
              <a:buFont typeface="Arial" panose="020B0604020202020204" pitchFamily="34" charset="0"/>
              <a:buChar char="•"/>
            </a:pPr>
            <a:r>
              <a:rPr lang="he-IL" baseline="0" dirty="0" smtClean="0"/>
              <a:t>שלחנו בינינו המון מיילים בין אם זה שליחת דוחות מה שכל אחד כבר עשה, או עבודות המוכנות להגשה כדי שאחד השותפים יקבץ אותם ביחד ויגיש </a:t>
            </a:r>
          </a:p>
          <a:p>
            <a:pPr marL="171450" indent="-171450" algn="r" rtl="1">
              <a:buFont typeface="Arial" panose="020B0604020202020204" pitchFamily="34" charset="0"/>
              <a:buChar char="•"/>
            </a:pPr>
            <a:r>
              <a:rPr lang="he-IL" baseline="0" dirty="0" smtClean="0"/>
              <a:t>עוד תוכנה שהשתמשנו בה הרבה וראינו שהיא מאוד יעילה, היא ה </a:t>
            </a:r>
            <a:r>
              <a:rPr lang="en-US" baseline="0" dirty="0" smtClean="0"/>
              <a:t>skype</a:t>
            </a:r>
            <a:r>
              <a:rPr lang="he-IL" baseline="0" dirty="0" smtClean="0"/>
              <a:t>, ובמיוחד כאשר התחלנו לקשר את ה </a:t>
            </a:r>
            <a:r>
              <a:rPr lang="en-US" baseline="0" dirty="0" smtClean="0"/>
              <a:t>GUI</a:t>
            </a:r>
            <a:r>
              <a:rPr lang="he-IL" baseline="0" dirty="0" smtClean="0"/>
              <a:t> ולעצב המשחק, ראינו שאנו צריכים מאוד אחד את השני והדרך הקלה ביותר הייתה ה </a:t>
            </a:r>
            <a:r>
              <a:rPr lang="en-US" baseline="0" dirty="0" smtClean="0"/>
              <a:t>skype</a:t>
            </a:r>
            <a:r>
              <a:rPr lang="he-IL" baseline="0" dirty="0" smtClean="0"/>
              <a:t> שיכולנו בעזרתה לעשות שיתוף מסך ולתת את דעתנו על הממשק שאחד מהשותפים עובד עליו, והשתמשנו במקיירופון כך שהתקשורת הייתה מידית ומהירה</a:t>
            </a:r>
          </a:p>
          <a:p>
            <a:pPr marL="171450" indent="-171450" algn="r" rtl="1">
              <a:buFont typeface="Arial" panose="020B0604020202020204" pitchFamily="34" charset="0"/>
              <a:buChar char="•"/>
            </a:pPr>
            <a:r>
              <a:rPr lang="he-IL" baseline="0" dirty="0" smtClean="0"/>
              <a:t>לפי הדרישות שהתבקשנו ללכת לפיהם אנו השתמשנו בקלי ה </a:t>
            </a:r>
            <a:r>
              <a:rPr lang="en-US" baseline="0" dirty="0" smtClean="0"/>
              <a:t>Bitbucket</a:t>
            </a:r>
            <a:r>
              <a:rPr lang="he-IL" baseline="0" dirty="0" smtClean="0"/>
              <a:t> כדי לנהל את קטעי הקוד וה גרסאות השונות שלנו</a:t>
            </a:r>
          </a:p>
          <a:p>
            <a:pPr marL="171450" indent="-171450" algn="r" rtl="1">
              <a:buFont typeface="Arial" panose="020B0604020202020204" pitchFamily="34" charset="0"/>
              <a:buChar char="•"/>
            </a:pPr>
            <a:r>
              <a:rPr lang="he-IL" baseline="0" dirty="0" smtClean="0"/>
              <a:t>כשראינו צורך הגענו לאוניברסיטה וישבנו לדון בכל מה שצריך</a:t>
            </a:r>
          </a:p>
          <a:p>
            <a:pPr marL="171450" indent="-171450" algn="r" rtl="1">
              <a:buFont typeface="Arial" panose="020B0604020202020204" pitchFamily="34" charset="0"/>
              <a:buChar char="•"/>
            </a:pPr>
            <a:endParaRPr lang="he-IL" baseline="0" dirty="0" smtClean="0"/>
          </a:p>
          <a:p>
            <a:pPr marL="171450" indent="-171450" algn="r" rtl="1">
              <a:buFont typeface="Arial" panose="020B0604020202020204" pitchFamily="34" charset="0"/>
              <a:buChar char="•"/>
            </a:pPr>
            <a:endParaRPr lang="he-IL" baseline="0" dirty="0" smtClean="0"/>
          </a:p>
          <a:p>
            <a:pPr marL="0" indent="0" algn="r" rtl="1">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D3568F8-5FBF-4185-A0B9-89391AA99445}" type="slidenum">
              <a:rPr lang="en-US" smtClean="0"/>
              <a:t>3</a:t>
            </a:fld>
            <a:endParaRPr lang="en-US"/>
          </a:p>
        </p:txBody>
      </p:sp>
    </p:spTree>
    <p:extLst>
      <p:ext uri="{BB962C8B-B14F-4D97-AF65-F5344CB8AC3E}">
        <p14:creationId xmlns:p14="http://schemas.microsoft.com/office/powerpoint/2010/main" val="13585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smtClean="0"/>
              <a:t>עביר</a:t>
            </a:r>
          </a:p>
          <a:p>
            <a:pPr marL="171450" indent="-171450" algn="r" rtl="1">
              <a:buFont typeface="Arial" panose="020B0604020202020204" pitchFamily="34" charset="0"/>
              <a:buChar char="•"/>
            </a:pPr>
            <a:r>
              <a:rPr lang="he-IL" dirty="0" smtClean="0"/>
              <a:t>כבר בתחילת הסמסטר בחרנו בתוכנת </a:t>
            </a:r>
            <a:r>
              <a:rPr lang="en-US" dirty="0" smtClean="0"/>
              <a:t>BALSAMIQ</a:t>
            </a:r>
            <a:r>
              <a:rPr lang="he-IL" baseline="0" dirty="0" smtClean="0"/>
              <a:t> כדי יצור עליה אב טיפוס למשחק, בחרנו אותה כי השתמשנו בה בעבר וידענו שהיא קלה לשימוש, ויכולנו לעשות דרכה כל מני קישורים, למשל כאשר לחצנו על כפתוח "התחל משחק" נפתח לוח המשחק וכו'. </a:t>
            </a:r>
            <a:r>
              <a:rPr lang="he-IL" baseline="0" smtClean="0"/>
              <a:t>וכל זה מבלי שום שורת קוד</a:t>
            </a:r>
            <a:endParaRPr lang="he-IL" dirty="0" smtClean="0"/>
          </a:p>
          <a:p>
            <a:pPr marL="171450" indent="-171450" algn="r" rtl="1">
              <a:buFont typeface="Arial" panose="020B0604020202020204" pitchFamily="34" charset="0"/>
              <a:buChar char="•"/>
            </a:pPr>
            <a:r>
              <a:rPr lang="he-IL" dirty="0" smtClean="0"/>
              <a:t>עבדנו</a:t>
            </a:r>
            <a:r>
              <a:rPr lang="he-IL" baseline="0" dirty="0" smtClean="0"/>
              <a:t> על סביבת העבודה של </a:t>
            </a:r>
            <a:r>
              <a:rPr lang="en-US" baseline="0" dirty="0" smtClean="0"/>
              <a:t>eclipse</a:t>
            </a:r>
            <a:endParaRPr lang="he-IL" baseline="0" dirty="0" smtClean="0"/>
          </a:p>
          <a:p>
            <a:pPr marL="171450" indent="-171450" algn="r" rtl="1">
              <a:buFont typeface="Arial" panose="020B0604020202020204" pitchFamily="34" charset="0"/>
              <a:buChar char="•"/>
            </a:pPr>
            <a:r>
              <a:rPr lang="he-IL" baseline="0" dirty="0" smtClean="0"/>
              <a:t>השפה שפיתחנו בה הייתה </a:t>
            </a:r>
            <a:r>
              <a:rPr lang="en-US" baseline="0" dirty="0" smtClean="0"/>
              <a:t>JAVA</a:t>
            </a:r>
            <a:endParaRPr lang="he-IL" baseline="0" dirty="0" smtClean="0"/>
          </a:p>
          <a:p>
            <a:pPr marL="171450" indent="-171450" algn="r" rtl="1">
              <a:buFont typeface="Arial" panose="020B0604020202020204" pitchFamily="34" charset="0"/>
              <a:buChar char="•"/>
            </a:pPr>
            <a:r>
              <a:rPr lang="he-IL" baseline="0" dirty="0" smtClean="0"/>
              <a:t>השתשנו בספריית </a:t>
            </a:r>
            <a:r>
              <a:rPr lang="en-US" baseline="0" dirty="0" smtClean="0"/>
              <a:t>Swing</a:t>
            </a:r>
            <a:r>
              <a:rPr lang="he-IL" baseline="0" dirty="0" smtClean="0"/>
              <a:t> לבניית ה </a:t>
            </a:r>
            <a:r>
              <a:rPr lang="en-US" baseline="0" dirty="0" smtClean="0"/>
              <a:t>GUI</a:t>
            </a:r>
            <a:r>
              <a:rPr lang="he-IL" baseline="0" dirty="0" smtClean="0"/>
              <a:t> ועיצוב המשחק, ספריה זו מכילה המון מחלקות וממשקים דבר שהקל על על בניית ממשק נוח למשתמש כמו בניית </a:t>
            </a:r>
            <a:r>
              <a:rPr lang="en-US" baseline="0" dirty="0" smtClean="0"/>
              <a:t>buttons</a:t>
            </a:r>
            <a:r>
              <a:rPr lang="he-IL" baseline="0" dirty="0" smtClean="0"/>
              <a:t>, למשל השתמשנו ב</a:t>
            </a:r>
            <a:r>
              <a:rPr lang="en-US" baseline="0" dirty="0" smtClean="0"/>
              <a:t>checkbox </a:t>
            </a:r>
            <a:r>
              <a:rPr lang="he-IL" baseline="0" dirty="0" smtClean="0"/>
              <a:t> כדי מי שמשחק יבחר בתשובה או התשובות הרליוונטיות, והשתמשנן ב </a:t>
            </a:r>
            <a:r>
              <a:rPr lang="en-US" baseline="0" dirty="0" smtClean="0"/>
              <a:t>LISTBOX </a:t>
            </a:r>
            <a:r>
              <a:rPr lang="he-IL" baseline="0" dirty="0" smtClean="0"/>
              <a:t> כדי כאשר על השחקן לבחור בקטגוריה שעליה עליו לפתור שאלות. </a:t>
            </a:r>
          </a:p>
          <a:p>
            <a:pPr marL="171450" indent="-171450" algn="r" rtl="1">
              <a:buFont typeface="Arial" panose="020B0604020202020204" pitchFamily="34" charset="0"/>
              <a:buChar char="•"/>
            </a:pPr>
            <a:r>
              <a:rPr lang="he-IL" baseline="0" dirty="0" smtClean="0"/>
              <a:t>בנינו את הקוד לפי מבנה ה </a:t>
            </a:r>
            <a:r>
              <a:rPr lang="en-US" baseline="0" dirty="0" smtClean="0"/>
              <a:t>MVC</a:t>
            </a:r>
            <a:r>
              <a:rPr lang="he-IL" baseline="0" dirty="0" smtClean="0"/>
              <a:t>:</a:t>
            </a:r>
            <a:r>
              <a:rPr lang="en-US" baseline="0" dirty="0" smtClean="0"/>
              <a:t> </a:t>
            </a:r>
            <a:r>
              <a:rPr lang="he-IL" baseline="0" dirty="0" smtClean="0"/>
              <a:t> כאשר ב </a:t>
            </a:r>
            <a:r>
              <a:rPr lang="en-US" baseline="0" dirty="0" smtClean="0"/>
              <a:t>model</a:t>
            </a:r>
            <a:r>
              <a:rPr lang="he-IL" baseline="0" dirty="0" smtClean="0"/>
              <a:t> פיתחנו כל הפונקציונליות של המשחק, כמו מתי שחקן מסויים עליו ללכת לכלא, או מתי תצוץ שאלה לשחקן כדי שיענה. ב</a:t>
            </a:r>
            <a:r>
              <a:rPr lang="en-US" baseline="0" dirty="0" smtClean="0"/>
              <a:t>Viewer </a:t>
            </a:r>
            <a:r>
              <a:rPr lang="he-IL" baseline="0" dirty="0" smtClean="0"/>
              <a:t> פיתחנו את ה</a:t>
            </a:r>
            <a:r>
              <a:rPr lang="en-US" baseline="0" dirty="0" smtClean="0"/>
              <a:t>GUI</a:t>
            </a:r>
            <a:r>
              <a:rPr lang="he-IL" baseline="0" dirty="0" smtClean="0"/>
              <a:t> </a:t>
            </a:r>
            <a:r>
              <a:rPr lang="en-US" baseline="0" dirty="0" smtClean="0"/>
              <a:t> </a:t>
            </a:r>
            <a:r>
              <a:rPr lang="he-IL" baseline="0" dirty="0" smtClean="0"/>
              <a:t>ועיצבנו ממשקי המשחק, וב </a:t>
            </a:r>
            <a:r>
              <a:rPr lang="en-US" baseline="0" dirty="0" smtClean="0"/>
              <a:t>Controller</a:t>
            </a:r>
            <a:r>
              <a:rPr lang="he-IL" baseline="0" dirty="0" smtClean="0"/>
              <a:t> קישרנו בין ה </a:t>
            </a:r>
            <a:r>
              <a:rPr lang="en-US" baseline="0" dirty="0" smtClean="0"/>
              <a:t>GUI</a:t>
            </a:r>
            <a:r>
              <a:rPr lang="he-IL" baseline="0" dirty="0" smtClean="0"/>
              <a:t> למודל</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0" dirty="0" smtClean="0">
                <a:latin typeface="David" panose="020E0502060401010101" pitchFamily="34" charset="-79"/>
                <a:cs typeface="David" panose="020E0502060401010101" pitchFamily="34" charset="-79"/>
              </a:rPr>
              <a:t>Factory design pattern</a:t>
            </a:r>
            <a:r>
              <a:rPr lang="he-IL" sz="1200" i="1" baseline="0" dirty="0" smtClean="0">
                <a:latin typeface="David" panose="020E0502060401010101" pitchFamily="34" charset="-79"/>
                <a:cs typeface="David" panose="020E0502060401010101" pitchFamily="34" charset="-79"/>
              </a:rPr>
              <a:t> </a:t>
            </a:r>
            <a:r>
              <a:rPr lang="he-IL" sz="1200" kern="1200" dirty="0" smtClean="0">
                <a:solidFill>
                  <a:schemeClr val="tx1"/>
                </a:solidFill>
                <a:effectLst/>
                <a:latin typeface="+mn-lt"/>
                <a:ea typeface="+mn-ea"/>
                <a:cs typeface="+mn-cs"/>
              </a:rPr>
              <a:t>מהות תבנית זו היא להגדיר ממשק ליצירת עצם תוך מתן האפשרות לתת-המחלקות לרשת את אותן תכונות וליצור</a:t>
            </a:r>
            <a:r>
              <a:rPr lang="he-IL" sz="1200" kern="1200" baseline="0" dirty="0" smtClean="0">
                <a:solidFill>
                  <a:schemeClr val="tx1"/>
                </a:solidFill>
                <a:effectLst/>
                <a:latin typeface="+mn-lt"/>
                <a:ea typeface="+mn-ea"/>
                <a:cs typeface="+mn-cs"/>
              </a:rPr>
              <a:t> עצמים מיוחדים להם, </a:t>
            </a:r>
            <a:r>
              <a:rPr lang="he-IL" sz="1200" kern="1200" dirty="0" smtClean="0">
                <a:solidFill>
                  <a:schemeClr val="tx1"/>
                </a:solidFill>
                <a:effectLst/>
                <a:latin typeface="+mn-lt"/>
                <a:ea typeface="+mn-ea"/>
                <a:cs typeface="+mn-cs"/>
              </a:rPr>
              <a:t>דוגמה לאיפה השתמשנו בתבנית זו היא במחלקת </a:t>
            </a:r>
            <a:r>
              <a:rPr lang="en-US" sz="1200" kern="1200" dirty="0" smtClean="0">
                <a:solidFill>
                  <a:schemeClr val="tx1"/>
                </a:solidFill>
                <a:effectLst/>
                <a:latin typeface="+mn-lt"/>
                <a:ea typeface="+mn-ea"/>
                <a:cs typeface="+mn-cs"/>
              </a:rPr>
              <a:t>Square</a:t>
            </a:r>
            <a:r>
              <a:rPr lang="he-IL" sz="1200" kern="1200" dirty="0" smtClean="0">
                <a:solidFill>
                  <a:schemeClr val="tx1"/>
                </a:solidFill>
                <a:effectLst/>
                <a:latin typeface="+mn-lt"/>
                <a:ea typeface="+mn-ea"/>
                <a:cs typeface="+mn-cs"/>
              </a:rPr>
              <a:t> איפה שהגדרנו לכל עצם שתי תכונות </a:t>
            </a:r>
            <a:r>
              <a:rPr lang="en-US" sz="1200" kern="1200" dirty="0" smtClean="0">
                <a:solidFill>
                  <a:schemeClr val="tx1"/>
                </a:solidFill>
                <a:effectLst/>
                <a:latin typeface="+mn-lt"/>
                <a:ea typeface="+mn-ea"/>
                <a:cs typeface="+mn-cs"/>
              </a:rPr>
              <a:t>type </a:t>
            </a:r>
            <a:r>
              <a:rPr lang="he-IL" sz="1200" kern="1200" dirty="0" smtClean="0">
                <a:solidFill>
                  <a:schemeClr val="tx1"/>
                </a:solidFill>
                <a:effectLst/>
                <a:latin typeface="+mn-lt"/>
                <a:ea typeface="+mn-ea"/>
                <a:cs typeface="+mn-cs"/>
              </a:rPr>
              <a:t> ו </a:t>
            </a:r>
            <a:r>
              <a:rPr lang="en-US" sz="1200" kern="1200" dirty="0" smtClean="0">
                <a:solidFill>
                  <a:schemeClr val="tx1"/>
                </a:solidFill>
                <a:effectLst/>
                <a:latin typeface="+mn-lt"/>
                <a:ea typeface="+mn-ea"/>
                <a:cs typeface="+mn-cs"/>
              </a:rPr>
              <a:t>position</a:t>
            </a:r>
            <a:r>
              <a:rPr lang="he-IL" sz="1200" kern="1200" dirty="0" smtClean="0">
                <a:solidFill>
                  <a:schemeClr val="tx1"/>
                </a:solidFill>
                <a:effectLst/>
                <a:latin typeface="+mn-lt"/>
                <a:ea typeface="+mn-ea"/>
                <a:cs typeface="+mn-cs"/>
              </a:rPr>
              <a:t>, וכל מחלקה יורשת (כמו מחלקת של משבצות השאלה, או הכלא למשל) מגדירות לעצמן ערכי תכונות משלהן.</a:t>
            </a:r>
            <a:endParaRPr lang="en-US" sz="1200" kern="1200" dirty="0" smtClean="0">
              <a:solidFill>
                <a:schemeClr val="tx1"/>
              </a:solidFill>
              <a:effectLst/>
              <a:latin typeface="+mn-lt"/>
              <a:ea typeface="+mn-ea"/>
              <a:cs typeface="+mn-cs"/>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3D3568F8-5FBF-4185-A0B9-89391AA99445}" type="slidenum">
              <a:rPr lang="en-US" smtClean="0"/>
              <a:t>4</a:t>
            </a:fld>
            <a:endParaRPr lang="en-US"/>
          </a:p>
        </p:txBody>
      </p:sp>
    </p:spTree>
    <p:extLst>
      <p:ext uri="{BB962C8B-B14F-4D97-AF65-F5344CB8AC3E}">
        <p14:creationId xmlns:p14="http://schemas.microsoft.com/office/powerpoint/2010/main" val="289478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smtClean="0"/>
              <a:t>שורוק</a:t>
            </a:r>
          </a:p>
          <a:p>
            <a:pPr marL="171450" indent="-171450" algn="r" rtl="1">
              <a:buFont typeface="Arial" panose="020B0604020202020204" pitchFamily="34" charset="0"/>
              <a:buChar char="•"/>
            </a:pPr>
            <a:r>
              <a:rPr lang="he-IL" dirty="0" smtClean="0"/>
              <a:t>יותר</a:t>
            </a:r>
            <a:r>
              <a:rPr lang="he-IL" baseline="0" dirty="0" smtClean="0"/>
              <a:t> מדי עבודות במקביל, וחלקנו גם עובדים במשרות עמוסות מה שגרם להרבה לחצים</a:t>
            </a:r>
          </a:p>
          <a:p>
            <a:pPr marL="171450" indent="-171450" algn="r" rtl="1">
              <a:buFont typeface="Arial" panose="020B0604020202020204" pitchFamily="34" charset="0"/>
              <a:buChar char="•"/>
            </a:pPr>
            <a:r>
              <a:rPr lang="he-IL" baseline="0" dirty="0" smtClean="0"/>
              <a:t>עבדנו על משהו שמתוכנן ומוגדר מראש</a:t>
            </a:r>
            <a:r>
              <a:rPr lang="en-US" baseline="0" dirty="0" smtClean="0"/>
              <a:t> </a:t>
            </a:r>
            <a:r>
              <a:rPr lang="he-IL" baseline="0" dirty="0" smtClean="0"/>
              <a:t> מהלקוח, לא הייתה לנו החופשיות בבחירת תנאי המשחק וצורת התכנות, וכמו כן היינו מוגבלים מאוד בזמן</a:t>
            </a:r>
          </a:p>
          <a:p>
            <a:pPr marL="171450" indent="-171450" algn="r" rtl="1">
              <a:buFont typeface="Arial" panose="020B0604020202020204" pitchFamily="34" charset="0"/>
              <a:buChar char="•"/>
            </a:pPr>
            <a:r>
              <a:rPr lang="he-IL" baseline="0" dirty="0" smtClean="0"/>
              <a:t>התקשנו לעבוד מול הקלי של </a:t>
            </a:r>
            <a:r>
              <a:rPr lang="en-US" baseline="0" dirty="0" smtClean="0"/>
              <a:t>BITBUCKET</a:t>
            </a:r>
            <a:r>
              <a:rPr lang="he-IL" baseline="0" dirty="0" smtClean="0"/>
              <a:t> משום שלא עבדנו איתו אף פעם בעבר, ולא היה קל לנהל את הקוד שלנו דרכו</a:t>
            </a:r>
          </a:p>
          <a:p>
            <a:pPr marL="171450" indent="-171450" algn="r" rtl="1">
              <a:buFont typeface="Arial" panose="020B0604020202020204" pitchFamily="34" charset="0"/>
              <a:buChar char="•"/>
            </a:pPr>
            <a:endParaRPr lang="he-IL" baseline="0" dirty="0" smtClean="0"/>
          </a:p>
          <a:p>
            <a:pPr marL="171450" indent="-171450" algn="r" rtl="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D3568F8-5FBF-4185-A0B9-89391AA99445}" type="slidenum">
              <a:rPr lang="en-US" smtClean="0"/>
              <a:t>5</a:t>
            </a:fld>
            <a:endParaRPr lang="en-US"/>
          </a:p>
        </p:txBody>
      </p:sp>
    </p:spTree>
    <p:extLst>
      <p:ext uri="{BB962C8B-B14F-4D97-AF65-F5344CB8AC3E}">
        <p14:creationId xmlns:p14="http://schemas.microsoft.com/office/powerpoint/2010/main" val="25516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עביר</a:t>
            </a:r>
            <a:endParaRPr lang="en-US" dirty="0"/>
          </a:p>
        </p:txBody>
      </p:sp>
      <p:sp>
        <p:nvSpPr>
          <p:cNvPr id="4" name="Slide Number Placeholder 3"/>
          <p:cNvSpPr>
            <a:spLocks noGrp="1"/>
          </p:cNvSpPr>
          <p:nvPr>
            <p:ph type="sldNum" sz="quarter" idx="10"/>
          </p:nvPr>
        </p:nvSpPr>
        <p:spPr/>
        <p:txBody>
          <a:bodyPr/>
          <a:lstStyle/>
          <a:p>
            <a:fld id="{3D3568F8-5FBF-4185-A0B9-89391AA99445}" type="slidenum">
              <a:rPr lang="en-US" smtClean="0"/>
              <a:t>6</a:t>
            </a:fld>
            <a:endParaRPr lang="en-US"/>
          </a:p>
        </p:txBody>
      </p:sp>
    </p:spTree>
    <p:extLst>
      <p:ext uri="{BB962C8B-B14F-4D97-AF65-F5344CB8AC3E}">
        <p14:creationId xmlns:p14="http://schemas.microsoft.com/office/powerpoint/2010/main" val="2811227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A70A29-5F99-41DA-8B2B-F0FC2F3E1616}"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358687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70A29-5F99-41DA-8B2B-F0FC2F3E1616}"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30476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70A29-5F99-41DA-8B2B-F0FC2F3E1616}"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2798528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70A29-5F99-41DA-8B2B-F0FC2F3E1616}"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179319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70A29-5F99-41DA-8B2B-F0FC2F3E1616}"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144457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A70A29-5F99-41DA-8B2B-F0FC2F3E1616}"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551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A70A29-5F99-41DA-8B2B-F0FC2F3E1616}"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372708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A70A29-5F99-41DA-8B2B-F0FC2F3E1616}"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251883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70A29-5F99-41DA-8B2B-F0FC2F3E1616}"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34644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70A29-5F99-41DA-8B2B-F0FC2F3E1616}"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394436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70A29-5F99-41DA-8B2B-F0FC2F3E1616}"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32E07-C996-4C9A-AD6C-BB685C581BC8}" type="slidenum">
              <a:rPr lang="en-US" smtClean="0"/>
              <a:t>‹#›</a:t>
            </a:fld>
            <a:endParaRPr lang="en-US"/>
          </a:p>
        </p:txBody>
      </p:sp>
    </p:spTree>
    <p:extLst>
      <p:ext uri="{BB962C8B-B14F-4D97-AF65-F5344CB8AC3E}">
        <p14:creationId xmlns:p14="http://schemas.microsoft.com/office/powerpoint/2010/main" val="11204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70A29-5F99-41DA-8B2B-F0FC2F3E1616}" type="datetimeFigureOut">
              <a:rPr lang="en-US" smtClean="0"/>
              <a:t>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2E07-C996-4C9A-AD6C-BB685C581BC8}" type="slidenum">
              <a:rPr lang="en-US" smtClean="0"/>
              <a:t>‹#›</a:t>
            </a:fld>
            <a:endParaRPr lang="en-US"/>
          </a:p>
        </p:txBody>
      </p:sp>
    </p:spTree>
    <p:extLst>
      <p:ext uri="{BB962C8B-B14F-4D97-AF65-F5344CB8AC3E}">
        <p14:creationId xmlns:p14="http://schemas.microsoft.com/office/powerpoint/2010/main" val="3656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691364" y="6211669"/>
            <a:ext cx="2086376" cy="646331"/>
          </a:xfrm>
          <a:prstGeom prst="rect">
            <a:avLst/>
          </a:prstGeom>
          <a:noFill/>
        </p:spPr>
        <p:txBody>
          <a:bodyPr wrap="square" rtlCol="0">
            <a:spAutoFit/>
          </a:bodyPr>
          <a:lstStyle/>
          <a:p>
            <a:r>
              <a:rPr lang="en-US" sz="3600" b="1" i="1" dirty="0" smtClean="0">
                <a:solidFill>
                  <a:srgbClr val="FF0000"/>
                </a:solidFill>
                <a:latin typeface="David" panose="020E0502060401010101" pitchFamily="34" charset="-79"/>
                <a:cs typeface="David" panose="020E0502060401010101" pitchFamily="34" charset="-79"/>
              </a:rPr>
              <a:t>By  Sloth</a:t>
            </a:r>
            <a:endParaRPr lang="en-US" sz="3600" b="1" i="1" dirty="0">
              <a:solidFill>
                <a:srgbClr val="FF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774702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Picture 3"/>
          <p:cNvPicPr>
            <a:picLocks noChangeAspect="1"/>
          </p:cNvPicPr>
          <p:nvPr/>
        </p:nvPicPr>
        <p:blipFill>
          <a:blip r:embed="rId4"/>
          <a:stretch>
            <a:fillRect/>
          </a:stretch>
        </p:blipFill>
        <p:spPr>
          <a:xfrm>
            <a:off x="2600639" y="0"/>
            <a:ext cx="6990721" cy="1639019"/>
          </a:xfrm>
          <a:prstGeom prst="rect">
            <a:avLst/>
          </a:prstGeom>
        </p:spPr>
      </p:pic>
      <p:sp>
        <p:nvSpPr>
          <p:cNvPr id="5" name="TextBox 4"/>
          <p:cNvSpPr txBox="1"/>
          <p:nvPr/>
        </p:nvSpPr>
        <p:spPr>
          <a:xfrm>
            <a:off x="129395" y="2788022"/>
            <a:ext cx="11933208" cy="3170099"/>
          </a:xfrm>
          <a:prstGeom prst="rect">
            <a:avLst/>
          </a:prstGeom>
          <a:noFill/>
        </p:spPr>
        <p:txBody>
          <a:bodyPr wrap="square" rtlCol="0">
            <a:spAutoFit/>
          </a:bodyPr>
          <a:lstStyle/>
          <a:p>
            <a:pPr marL="571500" indent="-5715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Team of 4 : Scrum master , Product  Owner &amp; 2 Developers</a:t>
            </a:r>
          </a:p>
          <a:p>
            <a:pPr marL="571500" indent="-5715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Scrum Methodology  </a:t>
            </a:r>
            <a:endParaRPr lang="he-IL" sz="2800" i="1" dirty="0" smtClean="0">
              <a:latin typeface="David" panose="020E0502060401010101" pitchFamily="34" charset="-79"/>
              <a:cs typeface="David" panose="020E0502060401010101" pitchFamily="34" charset="-79"/>
            </a:endParaRPr>
          </a:p>
          <a:p>
            <a:pPr marL="1028700" lvl="1" indent="-571500">
              <a:buFont typeface="Wingdings" panose="05000000000000000000" pitchFamily="2" charset="2"/>
              <a:buChar char="§"/>
            </a:pPr>
            <a:r>
              <a:rPr lang="en-US" sz="2800" i="1" dirty="0" smtClean="0">
                <a:latin typeface="David" panose="020E0502060401010101" pitchFamily="34" charset="-79"/>
                <a:cs typeface="David" panose="020E0502060401010101" pitchFamily="34" charset="-79"/>
              </a:rPr>
              <a:t>Software Requirements Specification</a:t>
            </a:r>
          </a:p>
          <a:p>
            <a:pPr marL="1028700" lvl="1" indent="-571500">
              <a:buFont typeface="Wingdings" panose="05000000000000000000" pitchFamily="2" charset="2"/>
              <a:buChar char="§"/>
            </a:pPr>
            <a:r>
              <a:rPr lang="en-US" sz="2800" i="1" dirty="0" smtClean="0">
                <a:latin typeface="David" panose="020E0502060401010101" pitchFamily="34" charset="-79"/>
                <a:cs typeface="David" panose="020E0502060401010101" pitchFamily="34" charset="-79"/>
              </a:rPr>
              <a:t>Software development Plan</a:t>
            </a:r>
          </a:p>
          <a:p>
            <a:pPr marL="1028700" lvl="1" indent="-571500">
              <a:buFont typeface="Wingdings" panose="05000000000000000000" pitchFamily="2" charset="2"/>
              <a:buChar char="§"/>
            </a:pPr>
            <a:r>
              <a:rPr lang="en-US" sz="2800" i="1" dirty="0" smtClean="0">
                <a:latin typeface="David" panose="020E0502060401010101" pitchFamily="34" charset="-79"/>
                <a:cs typeface="David" panose="020E0502060401010101" pitchFamily="34" charset="-79"/>
              </a:rPr>
              <a:t>Iterations </a:t>
            </a:r>
          </a:p>
          <a:p>
            <a:pPr marL="1028700" lvl="1" indent="-571500">
              <a:buFont typeface="Wingdings" panose="05000000000000000000" pitchFamily="2" charset="2"/>
              <a:buChar char="§"/>
            </a:pPr>
            <a:r>
              <a:rPr lang="en-US" sz="2800" i="1" dirty="0">
                <a:latin typeface="David" panose="020E0502060401010101" pitchFamily="34" charset="-79"/>
                <a:cs typeface="David" panose="020E0502060401010101" pitchFamily="34" charset="-79"/>
              </a:rPr>
              <a:t>C</a:t>
            </a:r>
            <a:r>
              <a:rPr lang="en-US" sz="2800" i="1" dirty="0" smtClean="0">
                <a:latin typeface="David" panose="020E0502060401010101" pitchFamily="34" charset="-79"/>
                <a:cs typeface="David" panose="020E0502060401010101" pitchFamily="34" charset="-79"/>
              </a:rPr>
              <a:t>losure</a:t>
            </a:r>
            <a:endParaRPr lang="en-US" sz="2800" i="1" dirty="0">
              <a:latin typeface="David" panose="020E0502060401010101" pitchFamily="34" charset="-79"/>
              <a:cs typeface="David" panose="020E0502060401010101" pitchFamily="34" charset="-79"/>
            </a:endParaRPr>
          </a:p>
          <a:p>
            <a:endParaRPr lang="en-US" sz="3200" i="1" dirty="0" smtClean="0">
              <a:latin typeface="David" panose="020E0502060401010101" pitchFamily="34" charset="-79"/>
              <a:cs typeface="David" panose="020E0502060401010101" pitchFamily="34" charset="-79"/>
            </a:endParaRPr>
          </a:p>
        </p:txBody>
      </p:sp>
      <p:sp>
        <p:nvSpPr>
          <p:cNvPr id="7" name="TextBox 6"/>
          <p:cNvSpPr txBox="1"/>
          <p:nvPr/>
        </p:nvSpPr>
        <p:spPr>
          <a:xfrm>
            <a:off x="414066" y="1822859"/>
            <a:ext cx="3001993" cy="769441"/>
          </a:xfrm>
          <a:prstGeom prst="rect">
            <a:avLst/>
          </a:prstGeom>
          <a:noFill/>
        </p:spPr>
        <p:txBody>
          <a:bodyPr wrap="square" rtlCol="0">
            <a:spAutoFit/>
          </a:bodyPr>
          <a:lstStyle/>
          <a:p>
            <a:r>
              <a:rPr lang="en-US" sz="4400" i="1" u="sng" dirty="0" smtClean="0">
                <a:latin typeface="David" panose="020E0502060401010101" pitchFamily="34" charset="-79"/>
                <a:cs typeface="David" panose="020E0502060401010101" pitchFamily="34" charset="-79"/>
              </a:rPr>
              <a:t>Team Work</a:t>
            </a:r>
          </a:p>
        </p:txBody>
      </p:sp>
      <p:sp>
        <p:nvSpPr>
          <p:cNvPr id="8" name="AutoShape 2" descr="Inline image 1"/>
          <p:cNvSpPr>
            <a:spLocks noChangeAspect="1" noChangeArrowheads="1"/>
          </p:cNvSpPr>
          <p:nvPr/>
        </p:nvSpPr>
        <p:spPr bwMode="auto">
          <a:xfrm>
            <a:off x="8298910" y="4531054"/>
            <a:ext cx="1586961" cy="15869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8146" y="3881671"/>
            <a:ext cx="4383854" cy="2976329"/>
          </a:xfrm>
          <a:prstGeom prst="rect">
            <a:avLst/>
          </a:prstGeom>
        </p:spPr>
      </p:pic>
    </p:spTree>
    <p:extLst>
      <p:ext uri="{BB962C8B-B14F-4D97-AF65-F5344CB8AC3E}">
        <p14:creationId xmlns:p14="http://schemas.microsoft.com/office/powerpoint/2010/main" val="2830433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0402"/>
            <a:ext cx="12192000" cy="6858000"/>
          </a:xfrm>
          <a:prstGeom prst="rect">
            <a:avLst/>
          </a:prstGeom>
        </p:spPr>
      </p:pic>
      <p:pic>
        <p:nvPicPr>
          <p:cNvPr id="4" name="Picture 3"/>
          <p:cNvPicPr>
            <a:picLocks noChangeAspect="1"/>
          </p:cNvPicPr>
          <p:nvPr/>
        </p:nvPicPr>
        <p:blipFill>
          <a:blip r:embed="rId4"/>
          <a:stretch>
            <a:fillRect/>
          </a:stretch>
        </p:blipFill>
        <p:spPr>
          <a:xfrm>
            <a:off x="2600639" y="0"/>
            <a:ext cx="6990721" cy="1639019"/>
          </a:xfrm>
          <a:prstGeom prst="rect">
            <a:avLst/>
          </a:prstGeom>
        </p:spPr>
      </p:pic>
      <p:sp>
        <p:nvSpPr>
          <p:cNvPr id="3" name="Rectangle 2"/>
          <p:cNvSpPr/>
          <p:nvPr/>
        </p:nvSpPr>
        <p:spPr>
          <a:xfrm>
            <a:off x="184030" y="2915445"/>
            <a:ext cx="11530642" cy="2246769"/>
          </a:xfrm>
          <a:prstGeom prst="rect">
            <a:avLst/>
          </a:prstGeom>
        </p:spPr>
        <p:txBody>
          <a:bodyPr wrap="square">
            <a:spAutoFit/>
          </a:bodyPr>
          <a:lstStyle/>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Google docs – Sharing tasks &amp;  assignments </a:t>
            </a: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Gmail – Reports/Pictures Sharing</a:t>
            </a:r>
            <a:endParaRPr lang="he-IL" sz="2800" i="1" dirty="0" smtClean="0">
              <a:latin typeface="David" panose="020E0502060401010101" pitchFamily="34" charset="-79"/>
              <a:cs typeface="David" panose="020E0502060401010101" pitchFamily="34" charset="-79"/>
            </a:endParaRP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Skype - For screen presenting and helping each other</a:t>
            </a: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Bitbucket - </a:t>
            </a:r>
            <a:r>
              <a:rPr lang="en-US" sz="2800" i="1" dirty="0">
                <a:latin typeface="David" panose="020E0502060401010101" pitchFamily="34" charset="-79"/>
                <a:cs typeface="David" panose="020E0502060401010101" pitchFamily="34" charset="-79"/>
              </a:rPr>
              <a:t>To maintain current and historical versions of source </a:t>
            </a:r>
            <a:r>
              <a:rPr lang="en-US" sz="2800" i="1" dirty="0" smtClean="0">
                <a:latin typeface="David" panose="020E0502060401010101" pitchFamily="34" charset="-79"/>
                <a:cs typeface="David" panose="020E0502060401010101" pitchFamily="34" charset="-79"/>
              </a:rPr>
              <a:t>code</a:t>
            </a: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Meeting in the University  </a:t>
            </a:r>
            <a:endParaRPr lang="en-US" sz="2800" i="1" dirty="0">
              <a:latin typeface="David" panose="020E0502060401010101" pitchFamily="34" charset="-79"/>
              <a:cs typeface="David" panose="020E0502060401010101" pitchFamily="34" charset="-79"/>
            </a:endParaRPr>
          </a:p>
        </p:txBody>
      </p:sp>
      <p:sp>
        <p:nvSpPr>
          <p:cNvPr id="6" name="TextBox 5"/>
          <p:cNvSpPr txBox="1"/>
          <p:nvPr/>
        </p:nvSpPr>
        <p:spPr>
          <a:xfrm>
            <a:off x="419818" y="1826123"/>
            <a:ext cx="5676181" cy="769441"/>
          </a:xfrm>
          <a:prstGeom prst="rect">
            <a:avLst/>
          </a:prstGeom>
          <a:noFill/>
        </p:spPr>
        <p:txBody>
          <a:bodyPr wrap="square" rtlCol="0">
            <a:spAutoFit/>
          </a:bodyPr>
          <a:lstStyle/>
          <a:p>
            <a:r>
              <a:rPr lang="en-US" sz="4400" i="1" u="sng" dirty="0">
                <a:latin typeface="David" panose="020E0502060401010101" pitchFamily="34" charset="-79"/>
                <a:cs typeface="David" panose="020E0502060401010101" pitchFamily="34" charset="-79"/>
              </a:rPr>
              <a:t>Communication Method </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9259" y="5704681"/>
            <a:ext cx="1105439" cy="105151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4698" y="5712153"/>
            <a:ext cx="1340060" cy="105151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39896" y="5740818"/>
            <a:ext cx="1013303" cy="994184"/>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02968" y="5846434"/>
            <a:ext cx="3459535" cy="768010"/>
          </a:xfrm>
          <a:prstGeom prst="rect">
            <a:avLst/>
          </a:prstGeom>
        </p:spPr>
      </p:pic>
    </p:spTree>
    <p:extLst>
      <p:ext uri="{BB962C8B-B14F-4D97-AF65-F5344CB8AC3E}">
        <p14:creationId xmlns:p14="http://schemas.microsoft.com/office/powerpoint/2010/main" val="1391465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4"/>
          <a:stretch>
            <a:fillRect/>
          </a:stretch>
        </p:blipFill>
        <p:spPr>
          <a:xfrm>
            <a:off x="2600639" y="0"/>
            <a:ext cx="6990721" cy="1639019"/>
          </a:xfrm>
          <a:prstGeom prst="rect">
            <a:avLst/>
          </a:prstGeom>
        </p:spPr>
      </p:pic>
      <p:sp>
        <p:nvSpPr>
          <p:cNvPr id="3" name="TextBox 2"/>
          <p:cNvSpPr txBox="1"/>
          <p:nvPr/>
        </p:nvSpPr>
        <p:spPr>
          <a:xfrm flipH="1">
            <a:off x="327804" y="2875239"/>
            <a:ext cx="10374990"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Balsamiq for the prototype</a:t>
            </a:r>
            <a:endParaRPr lang="he-IL" sz="2800" i="1" dirty="0" smtClean="0">
              <a:latin typeface="David" panose="020E0502060401010101" pitchFamily="34" charset="-79"/>
              <a:cs typeface="David" panose="020E0502060401010101" pitchFamily="34" charset="-79"/>
            </a:endParaRP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Eclipse</a:t>
            </a: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Java</a:t>
            </a: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Swing for User Interface</a:t>
            </a: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MVC Model</a:t>
            </a:r>
          </a:p>
          <a:p>
            <a:pPr marL="457200" indent="-45720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Factory design pattern</a:t>
            </a:r>
          </a:p>
        </p:txBody>
      </p:sp>
      <p:sp>
        <p:nvSpPr>
          <p:cNvPr id="5" name="TextBox 4"/>
          <p:cNvSpPr txBox="1"/>
          <p:nvPr/>
        </p:nvSpPr>
        <p:spPr>
          <a:xfrm>
            <a:off x="549071" y="1828799"/>
            <a:ext cx="8177842" cy="1046440"/>
          </a:xfrm>
          <a:prstGeom prst="rect">
            <a:avLst/>
          </a:prstGeom>
          <a:noFill/>
        </p:spPr>
        <p:txBody>
          <a:bodyPr wrap="square" rtlCol="0">
            <a:spAutoFit/>
          </a:bodyPr>
          <a:lstStyle/>
          <a:p>
            <a:r>
              <a:rPr lang="en-US" sz="4400" i="1" u="sng" dirty="0" smtClean="0">
                <a:latin typeface="David" panose="020E0502060401010101" pitchFamily="34" charset="-79"/>
                <a:cs typeface="David" panose="020E0502060401010101" pitchFamily="34" charset="-79"/>
              </a:rPr>
              <a:t>Coding Methods and Technologies </a:t>
            </a:r>
          </a:p>
          <a:p>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962" y="5407736"/>
            <a:ext cx="1269188" cy="131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397" y="5710687"/>
            <a:ext cx="4038598"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02794" y="4496518"/>
            <a:ext cx="1147987" cy="208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048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4"/>
          <a:stretch>
            <a:fillRect/>
          </a:stretch>
        </p:blipFill>
        <p:spPr>
          <a:xfrm>
            <a:off x="2600639" y="0"/>
            <a:ext cx="6990721" cy="1639019"/>
          </a:xfrm>
          <a:prstGeom prst="rect">
            <a:avLst/>
          </a:prstGeom>
        </p:spPr>
      </p:pic>
      <p:sp>
        <p:nvSpPr>
          <p:cNvPr id="3" name="TextBox 2"/>
          <p:cNvSpPr txBox="1"/>
          <p:nvPr/>
        </p:nvSpPr>
        <p:spPr>
          <a:xfrm>
            <a:off x="586596" y="1915064"/>
            <a:ext cx="2794959" cy="769441"/>
          </a:xfrm>
          <a:prstGeom prst="rect">
            <a:avLst/>
          </a:prstGeom>
          <a:noFill/>
        </p:spPr>
        <p:txBody>
          <a:bodyPr wrap="square" rtlCol="0">
            <a:spAutoFit/>
          </a:bodyPr>
          <a:lstStyle/>
          <a:p>
            <a:r>
              <a:rPr lang="en-US" sz="4400" i="1" u="sng" dirty="0" smtClean="0">
                <a:latin typeface="David" panose="020E0502060401010101" pitchFamily="34" charset="-79"/>
                <a:cs typeface="David" panose="020E0502060401010101" pitchFamily="34" charset="-79"/>
              </a:rPr>
              <a:t>Challenges </a:t>
            </a:r>
            <a:endParaRPr lang="en-US" sz="4400" i="1" u="sng" dirty="0">
              <a:latin typeface="David" panose="020E0502060401010101" pitchFamily="34" charset="-79"/>
              <a:cs typeface="David" panose="020E0502060401010101" pitchFamily="34" charset="-79"/>
            </a:endParaRPr>
          </a:p>
        </p:txBody>
      </p:sp>
      <p:sp>
        <p:nvSpPr>
          <p:cNvPr id="6" name="TextBox 5"/>
          <p:cNvSpPr txBox="1"/>
          <p:nvPr/>
        </p:nvSpPr>
        <p:spPr>
          <a:xfrm>
            <a:off x="586596" y="2960550"/>
            <a:ext cx="10800272" cy="3539430"/>
          </a:xfrm>
          <a:prstGeom prst="rect">
            <a:avLst/>
          </a:prstGeom>
          <a:noFill/>
        </p:spPr>
        <p:txBody>
          <a:bodyPr wrap="square" rtlCol="0">
            <a:spAutoFit/>
          </a:bodyPr>
          <a:lstStyle/>
          <a:p>
            <a:pPr marL="285750" indent="-28575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Too Many assignments at the same time from different courses</a:t>
            </a:r>
            <a:endParaRPr lang="he-IL" sz="2800" i="1" dirty="0" smtClean="0">
              <a:latin typeface="David" panose="020E0502060401010101" pitchFamily="34" charset="-79"/>
              <a:cs typeface="David" panose="020E0502060401010101" pitchFamily="34" charset="-79"/>
            </a:endParaRPr>
          </a:p>
          <a:p>
            <a:pPr marL="285750" indent="-28575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Working with a client and not in independent project</a:t>
            </a:r>
          </a:p>
          <a:p>
            <a:pPr marL="914400" lvl="1" indent="-457200">
              <a:buFont typeface="Wingdings" panose="05000000000000000000" pitchFamily="2" charset="2"/>
              <a:buChar char="§"/>
            </a:pPr>
            <a:r>
              <a:rPr lang="en-US" sz="2800" i="1" dirty="0" smtClean="0">
                <a:latin typeface="David" panose="020E0502060401010101" pitchFamily="34" charset="-79"/>
                <a:cs typeface="David" panose="020E0502060401010101" pitchFamily="34" charset="-79"/>
              </a:rPr>
              <a:t>Time limitation</a:t>
            </a:r>
          </a:p>
          <a:p>
            <a:pPr marL="914400" lvl="1" indent="-457200">
              <a:buFont typeface="Wingdings" panose="05000000000000000000" pitchFamily="2" charset="2"/>
              <a:buChar char="§"/>
            </a:pPr>
            <a:r>
              <a:rPr lang="en-US" sz="2800" i="1" dirty="0" smtClean="0">
                <a:latin typeface="David" panose="020E0502060401010101" pitchFamily="34" charset="-79"/>
                <a:cs typeface="David" panose="020E0502060401010101" pitchFamily="34" charset="-79"/>
              </a:rPr>
              <a:t>No free Choices</a:t>
            </a:r>
          </a:p>
          <a:p>
            <a:pPr marL="914400" lvl="1" indent="-457200">
              <a:buFont typeface="Wingdings" panose="05000000000000000000" pitchFamily="2" charset="2"/>
              <a:buChar char="§"/>
            </a:pPr>
            <a:r>
              <a:rPr lang="en-US" sz="2800" i="1" dirty="0" smtClean="0">
                <a:latin typeface="David" panose="020E0502060401010101" pitchFamily="34" charset="-79"/>
                <a:cs typeface="David" panose="020E0502060401010101" pitchFamily="34" charset="-79"/>
              </a:rPr>
              <a:t>Specific Coding language </a:t>
            </a:r>
            <a:endParaRPr lang="he-IL" sz="2800" i="1" dirty="0" smtClean="0">
              <a:latin typeface="David" panose="020E0502060401010101" pitchFamily="34" charset="-79"/>
              <a:cs typeface="David" panose="020E0502060401010101" pitchFamily="34" charset="-79"/>
            </a:endParaRPr>
          </a:p>
          <a:p>
            <a:pPr marL="914400" lvl="1" indent="-457200">
              <a:buFont typeface="Wingdings" panose="05000000000000000000" pitchFamily="2" charset="2"/>
              <a:buChar char="§"/>
            </a:pPr>
            <a:r>
              <a:rPr lang="en-US" sz="2800" i="1" dirty="0" smtClean="0">
                <a:latin typeface="David" panose="020E0502060401010101" pitchFamily="34" charset="-79"/>
                <a:cs typeface="David" panose="020E0502060401010101" pitchFamily="34" charset="-79"/>
              </a:rPr>
              <a:t>Defined Requirements and not changeable </a:t>
            </a:r>
          </a:p>
          <a:p>
            <a:pPr marL="285750" indent="-28575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 Working with Bitbucket</a:t>
            </a:r>
          </a:p>
          <a:p>
            <a:pPr marL="285750" indent="-285750">
              <a:buFont typeface="Wingdings" panose="05000000000000000000" pitchFamily="2" charset="2"/>
              <a:buChar char="Ø"/>
            </a:pPr>
            <a:endParaRPr lang="en-US" sz="2800" i="1" dirty="0" smtClean="0">
              <a:latin typeface="David" panose="020E0502060401010101" pitchFamily="34" charset="-79"/>
              <a:cs typeface="David" panose="020E0502060401010101" pitchFamily="34" charset="-79"/>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7757" y="4407454"/>
            <a:ext cx="4084243" cy="245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869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4"/>
          <a:stretch>
            <a:fillRect/>
          </a:stretch>
        </p:blipFill>
        <p:spPr>
          <a:xfrm>
            <a:off x="2600639" y="0"/>
            <a:ext cx="6990721" cy="1639019"/>
          </a:xfrm>
          <a:prstGeom prst="rect">
            <a:avLst/>
          </a:prstGeom>
        </p:spPr>
      </p:pic>
      <p:sp>
        <p:nvSpPr>
          <p:cNvPr id="5" name="TextBox 4"/>
          <p:cNvSpPr txBox="1"/>
          <p:nvPr/>
        </p:nvSpPr>
        <p:spPr>
          <a:xfrm>
            <a:off x="621102" y="1794294"/>
            <a:ext cx="3502324" cy="769441"/>
          </a:xfrm>
          <a:prstGeom prst="rect">
            <a:avLst/>
          </a:prstGeom>
          <a:noFill/>
        </p:spPr>
        <p:txBody>
          <a:bodyPr wrap="square" rtlCol="0">
            <a:spAutoFit/>
          </a:bodyPr>
          <a:lstStyle/>
          <a:p>
            <a:r>
              <a:rPr lang="en-US" sz="4400" i="1" u="sng" dirty="0" smtClean="0">
                <a:latin typeface="David" panose="020E0502060401010101" pitchFamily="34" charset="-79"/>
                <a:cs typeface="David" panose="020E0502060401010101" pitchFamily="34" charset="-79"/>
              </a:rPr>
              <a:t>Conclusions</a:t>
            </a:r>
            <a:endParaRPr lang="en-US" sz="4400" i="1" u="sng" dirty="0">
              <a:latin typeface="David" panose="020E0502060401010101" pitchFamily="34" charset="-79"/>
              <a:cs typeface="David" panose="020E0502060401010101" pitchFamily="34" charset="-79"/>
            </a:endParaRPr>
          </a:p>
        </p:txBody>
      </p:sp>
      <p:sp>
        <p:nvSpPr>
          <p:cNvPr id="6" name="TextBox 5"/>
          <p:cNvSpPr txBox="1"/>
          <p:nvPr/>
        </p:nvSpPr>
        <p:spPr>
          <a:xfrm>
            <a:off x="621102" y="2950234"/>
            <a:ext cx="9402792" cy="2246769"/>
          </a:xfrm>
          <a:prstGeom prst="rect">
            <a:avLst/>
          </a:prstGeom>
          <a:noFill/>
        </p:spPr>
        <p:txBody>
          <a:bodyPr wrap="square" rtlCol="0">
            <a:spAutoFit/>
          </a:bodyPr>
          <a:lstStyle/>
          <a:p>
            <a:pPr marL="285750" indent="-28575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Hard Work Pays Off</a:t>
            </a:r>
          </a:p>
          <a:p>
            <a:pPr marL="285750" indent="-28575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Specific requirements means less arguments</a:t>
            </a:r>
          </a:p>
          <a:p>
            <a:pPr marL="285750" indent="-28575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Working with a group means less work for  you</a:t>
            </a:r>
          </a:p>
          <a:p>
            <a:pPr marL="285750" indent="-285750">
              <a:buFont typeface="Wingdings" panose="05000000000000000000" pitchFamily="2" charset="2"/>
              <a:buChar char="Ø"/>
            </a:pPr>
            <a:r>
              <a:rPr lang="en-US" sz="2800" i="1" dirty="0" smtClean="0">
                <a:latin typeface="David" panose="020E0502060401010101" pitchFamily="34" charset="-79"/>
                <a:cs typeface="David" panose="020E0502060401010101" pitchFamily="34" charset="-79"/>
              </a:rPr>
              <a:t> Learned new and  different technologies which helped us managed our work 	</a:t>
            </a:r>
            <a:endParaRPr lang="en-US" sz="2800" i="1" dirty="0">
              <a:latin typeface="David" panose="020E0502060401010101" pitchFamily="34" charset="-79"/>
              <a:cs typeface="David" panose="020E0502060401010101" pitchFamily="34" charset="-79"/>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542" y="3881606"/>
            <a:ext cx="28194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2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3"/>
          <a:stretch>
            <a:fillRect/>
          </a:stretch>
        </p:blipFill>
        <p:spPr>
          <a:xfrm>
            <a:off x="2600639" y="0"/>
            <a:ext cx="6990721" cy="1639019"/>
          </a:xfrm>
          <a:prstGeom prst="rect">
            <a:avLst/>
          </a:prstGeom>
        </p:spPr>
      </p:pic>
      <p:sp>
        <p:nvSpPr>
          <p:cNvPr id="3" name="TextBox 2"/>
          <p:cNvSpPr txBox="1"/>
          <p:nvPr/>
        </p:nvSpPr>
        <p:spPr>
          <a:xfrm>
            <a:off x="1731033" y="2898476"/>
            <a:ext cx="8729932" cy="2123658"/>
          </a:xfrm>
          <a:prstGeom prst="rect">
            <a:avLst/>
          </a:prstGeom>
          <a:noFill/>
        </p:spPr>
        <p:txBody>
          <a:bodyPr wrap="square" rtlCol="0">
            <a:spAutoFit/>
          </a:bodyPr>
          <a:lstStyle/>
          <a:p>
            <a:pPr algn="ctr"/>
            <a:r>
              <a:rPr lang="en-US" sz="6600" i="1" dirty="0" smtClean="0">
                <a:latin typeface="David" panose="020E0502060401010101" pitchFamily="34" charset="-79"/>
                <a:cs typeface="David" panose="020E0502060401010101" pitchFamily="34" charset="-79"/>
              </a:rPr>
              <a:t>And Now Let the </a:t>
            </a:r>
          </a:p>
          <a:p>
            <a:pPr algn="ctr"/>
            <a:r>
              <a:rPr lang="en-US" sz="6600" i="1" dirty="0" smtClean="0">
                <a:latin typeface="David" panose="020E0502060401010101" pitchFamily="34" charset="-79"/>
                <a:cs typeface="David" panose="020E0502060401010101" pitchFamily="34" charset="-79"/>
              </a:rPr>
              <a:t>fun begins… </a:t>
            </a:r>
            <a:endParaRPr lang="en-US" sz="6600" i="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03463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685</Words>
  <Application>Microsoft Office PowerPoint</Application>
  <PresentationFormat>Custom</PresentationFormat>
  <Paragraphs>79</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Abear</dc:creator>
  <cp:lastModifiedBy>NB</cp:lastModifiedBy>
  <cp:revision>37</cp:revision>
  <dcterms:created xsi:type="dcterms:W3CDTF">2018-01-05T11:07:49Z</dcterms:created>
  <dcterms:modified xsi:type="dcterms:W3CDTF">2018-01-05T19:02:32Z</dcterms:modified>
</cp:coreProperties>
</file>