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5">
  <p:sldMasterIdLst>
    <p:sldMasterId id="2147483648" r:id="rId1"/>
  </p:sldMasterIdLst>
  <p:sldIdLst>
    <p:sldId id="256" r:id="rId2"/>
    <p:sldId id="257" r:id="rId3"/>
    <p:sldId id="258" r:id="rId4"/>
    <p:sldId id="262" r:id="rId5"/>
    <p:sldId id="296" r:id="rId6"/>
    <p:sldId id="261" r:id="rId7"/>
    <p:sldId id="270" r:id="rId8"/>
    <p:sldId id="271" r:id="rId9"/>
    <p:sldId id="297" r:id="rId10"/>
    <p:sldId id="298" r:id="rId11"/>
    <p:sldId id="273" r:id="rId12"/>
    <p:sldId id="267" r:id="rId13"/>
    <p:sldId id="308" r:id="rId14"/>
    <p:sldId id="274" r:id="rId15"/>
    <p:sldId id="275" r:id="rId16"/>
    <p:sldId id="299" r:id="rId17"/>
    <p:sldId id="276" r:id="rId18"/>
    <p:sldId id="309" r:id="rId19"/>
    <p:sldId id="310" r:id="rId20"/>
    <p:sldId id="281" r:id="rId21"/>
    <p:sldId id="311" r:id="rId22"/>
    <p:sldId id="302" r:id="rId23"/>
    <p:sldId id="301" r:id="rId24"/>
    <p:sldId id="312" r:id="rId25"/>
    <p:sldId id="277" r:id="rId26"/>
    <p:sldId id="303" r:id="rId27"/>
    <p:sldId id="313" r:id="rId28"/>
    <p:sldId id="304" r:id="rId29"/>
    <p:sldId id="305" r:id="rId30"/>
    <p:sldId id="314" r:id="rId31"/>
    <p:sldId id="306" r:id="rId32"/>
    <p:sldId id="307" r:id="rId33"/>
    <p:sldId id="315" r:id="rId34"/>
    <p:sldId id="316" r:id="rId35"/>
    <p:sldId id="295" r:id="rId36"/>
    <p:sldId id="26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C74921-D418-460A-B31C-E2B12637EE75}">
          <p14:sldIdLst>
            <p14:sldId id="256"/>
            <p14:sldId id="257"/>
            <p14:sldId id="258"/>
            <p14:sldId id="262"/>
            <p14:sldId id="296"/>
            <p14:sldId id="261"/>
            <p14:sldId id="270"/>
            <p14:sldId id="271"/>
            <p14:sldId id="297"/>
            <p14:sldId id="298"/>
          </p14:sldIdLst>
        </p14:section>
        <p14:section name="Untitled Section" id="{09897FFA-84CA-45F9-AA97-2F98E933F331}">
          <p14:sldIdLst>
            <p14:sldId id="273"/>
            <p14:sldId id="267"/>
            <p14:sldId id="308"/>
            <p14:sldId id="274"/>
            <p14:sldId id="275"/>
            <p14:sldId id="299"/>
            <p14:sldId id="276"/>
            <p14:sldId id="309"/>
            <p14:sldId id="310"/>
            <p14:sldId id="281"/>
            <p14:sldId id="311"/>
            <p14:sldId id="302"/>
            <p14:sldId id="301"/>
            <p14:sldId id="312"/>
            <p14:sldId id="277"/>
            <p14:sldId id="303"/>
            <p14:sldId id="313"/>
            <p14:sldId id="304"/>
            <p14:sldId id="305"/>
            <p14:sldId id="314"/>
            <p14:sldId id="306"/>
            <p14:sldId id="307"/>
            <p14:sldId id="315"/>
            <p14:sldId id="316"/>
            <p14:sldId id="295"/>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24" autoAdjust="0"/>
  </p:normalViewPr>
  <p:slideViewPr>
    <p:cSldViewPr snapToGrid="0">
      <p:cViewPr>
        <p:scale>
          <a:sx n="78" d="100"/>
          <a:sy n="78" d="100"/>
        </p:scale>
        <p:origin x="2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0A43-9F9B-3E5C-CCC4-F4F3DC4A46CC}"/>
              </a:ext>
            </a:extLst>
          </p:cNvPr>
          <p:cNvSpPr>
            <a:spLocks noGrp="1"/>
          </p:cNvSpPr>
          <p:nvPr>
            <p:ph type="ctrTitle"/>
          </p:nvPr>
        </p:nvSpPr>
        <p:spPr>
          <a:xfrm>
            <a:off x="3003157" y="3058254"/>
            <a:ext cx="6937797" cy="1320540"/>
          </a:xfrm>
        </p:spPr>
        <p:txBody>
          <a:bodyPr>
            <a:normAutofit/>
          </a:bodyPr>
          <a:lstStyle/>
          <a:p>
            <a:r>
              <a:rPr lang="en-US" sz="4000" dirty="0">
                <a:solidFill>
                  <a:schemeClr val="accent1">
                    <a:lumMod val="50000"/>
                  </a:schemeClr>
                </a:solidFill>
                <a:effectLst/>
                <a:latin typeface="Times New Roman" panose="02020603050405020304" pitchFamily="18" charset="0"/>
                <a:ea typeface="MS Mincho" panose="02020609040205080304" pitchFamily="49" charset="-128"/>
              </a:rPr>
              <a:t>Preprocessing Machine Learning Input Data with a Kalman Filter</a:t>
            </a:r>
            <a:endParaRPr lang="en-IN" sz="4000" dirty="0"/>
          </a:p>
        </p:txBody>
      </p:sp>
      <p:sp>
        <p:nvSpPr>
          <p:cNvPr id="3" name="Subtitle 2">
            <a:extLst>
              <a:ext uri="{FF2B5EF4-FFF2-40B4-BE49-F238E27FC236}">
                <a16:creationId xmlns:a16="http://schemas.microsoft.com/office/drawing/2014/main" id="{9CF5A388-E29D-A60A-09A0-A569F2B960A9}"/>
              </a:ext>
            </a:extLst>
          </p:cNvPr>
          <p:cNvSpPr>
            <a:spLocks noGrp="1"/>
          </p:cNvSpPr>
          <p:nvPr>
            <p:ph type="subTitle" idx="1"/>
          </p:nvPr>
        </p:nvSpPr>
        <p:spPr>
          <a:xfrm>
            <a:off x="8028264" y="5704515"/>
            <a:ext cx="3867327" cy="880844"/>
          </a:xfrm>
        </p:spPr>
        <p:txBody>
          <a:bodyPr>
            <a:normAutofit/>
          </a:bodyPr>
          <a:lstStyle/>
          <a:p>
            <a:pPr marL="12701" lvl="0">
              <a:lnSpc>
                <a:spcPct val="80000"/>
              </a:lnSpc>
              <a:spcBef>
                <a:spcPts val="1200"/>
              </a:spcBef>
            </a:pPr>
            <a:r>
              <a:rPr lang="en-US" sz="2000" b="1" spc="-50" dirty="0">
                <a:solidFill>
                  <a:srgbClr val="262626"/>
                </a:solidFill>
                <a:latin typeface="Cambria" panose="02040503050406030204" pitchFamily="18" charset="0"/>
                <a:ea typeface="Cambria" panose="02040503050406030204" pitchFamily="18" charset="0"/>
                <a:cs typeface="Times New Roman" panose="02020603050405020304" pitchFamily="18" charset="0"/>
              </a:rPr>
              <a:t>Submitted by: Aiman Zehra</a:t>
            </a:r>
          </a:p>
          <a:p>
            <a:pPr marL="12701" lvl="0">
              <a:lnSpc>
                <a:spcPct val="80000"/>
              </a:lnSpc>
              <a:spcBef>
                <a:spcPts val="1200"/>
              </a:spcBef>
            </a:pPr>
            <a:r>
              <a:rPr lang="en-US" sz="2000" b="1" spc="-50" dirty="0">
                <a:solidFill>
                  <a:srgbClr val="262626"/>
                </a:solidFill>
                <a:latin typeface="Cambria" panose="02040503050406030204" pitchFamily="18" charset="0"/>
                <a:ea typeface="Cambria" panose="02040503050406030204" pitchFamily="18" charset="0"/>
                <a:cs typeface="Times New Roman" panose="02020603050405020304" pitchFamily="18" charset="0"/>
              </a:rPr>
              <a:t>Matriculation number: 1388996</a:t>
            </a:r>
          </a:p>
        </p:txBody>
      </p:sp>
      <p:pic>
        <p:nvPicPr>
          <p:cNvPr id="5" name="Picture 4">
            <a:extLst>
              <a:ext uri="{FF2B5EF4-FFF2-40B4-BE49-F238E27FC236}">
                <a16:creationId xmlns:a16="http://schemas.microsoft.com/office/drawing/2014/main" id="{132D979A-B124-5847-3564-A3995BAD217D}"/>
              </a:ext>
            </a:extLst>
          </p:cNvPr>
          <p:cNvPicPr>
            <a:picLocks noChangeAspect="1"/>
          </p:cNvPicPr>
          <p:nvPr/>
        </p:nvPicPr>
        <p:blipFill>
          <a:blip r:embed="rId2"/>
          <a:stretch>
            <a:fillRect/>
          </a:stretch>
        </p:blipFill>
        <p:spPr>
          <a:xfrm>
            <a:off x="4236441" y="151910"/>
            <a:ext cx="3431096" cy="1438040"/>
          </a:xfrm>
          <a:prstGeom prst="rect">
            <a:avLst/>
          </a:prstGeom>
          <a:noFill/>
          <a:ln cap="flat">
            <a:noFill/>
          </a:ln>
        </p:spPr>
      </p:pic>
      <p:sp>
        <p:nvSpPr>
          <p:cNvPr id="4" name="Subtitle 2">
            <a:extLst>
              <a:ext uri="{FF2B5EF4-FFF2-40B4-BE49-F238E27FC236}">
                <a16:creationId xmlns:a16="http://schemas.microsoft.com/office/drawing/2014/main" id="{8F0BF42F-57D7-9226-A20F-5177ECF71194}"/>
              </a:ext>
            </a:extLst>
          </p:cNvPr>
          <p:cNvSpPr txBox="1">
            <a:spLocks/>
          </p:cNvSpPr>
          <p:nvPr/>
        </p:nvSpPr>
        <p:spPr>
          <a:xfrm>
            <a:off x="1931915" y="2266513"/>
            <a:ext cx="8915399" cy="469025"/>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sz="2800" b="1" i="0" u="none" strike="noStrike" baseline="0" dirty="0">
                <a:solidFill>
                  <a:srgbClr val="000000"/>
                </a:solidFill>
                <a:latin typeface="Times New Roman" panose="02020603050405020304" pitchFamily="18" charset="0"/>
              </a:rPr>
              <a:t>Master Thesis Presentation</a:t>
            </a:r>
            <a:endParaRPr lang="en-IN" sz="2800" dirty="0"/>
          </a:p>
        </p:txBody>
      </p:sp>
      <p:sp>
        <p:nvSpPr>
          <p:cNvPr id="6" name="Subtitle 2">
            <a:extLst>
              <a:ext uri="{FF2B5EF4-FFF2-40B4-BE49-F238E27FC236}">
                <a16:creationId xmlns:a16="http://schemas.microsoft.com/office/drawing/2014/main" id="{B3E660D6-2E8B-7552-6FD8-D23BBE38F6E3}"/>
              </a:ext>
            </a:extLst>
          </p:cNvPr>
          <p:cNvSpPr txBox="1">
            <a:spLocks/>
          </p:cNvSpPr>
          <p:nvPr/>
        </p:nvSpPr>
        <p:spPr>
          <a:xfrm>
            <a:off x="1645466" y="5637404"/>
            <a:ext cx="5181949" cy="88084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DE" sz="2000" b="1" spc="-50" dirty="0">
                <a:solidFill>
                  <a:srgbClr val="262626"/>
                </a:solidFill>
                <a:latin typeface="Cambria" panose="02040503050406030204" pitchFamily="18" charset="0"/>
                <a:ea typeface="Cambria" panose="02040503050406030204" pitchFamily="18" charset="0"/>
                <a:cs typeface="Times New Roman" panose="02020603050405020304" pitchFamily="18" charset="0"/>
              </a:rPr>
              <a:t>First Examiner: Prof. Dr. Andreas </a:t>
            </a:r>
            <a:r>
              <a:rPr lang="en-DE" sz="2000" b="1" spc="-50" dirty="0" err="1">
                <a:solidFill>
                  <a:srgbClr val="262626"/>
                </a:solidFill>
                <a:latin typeface="Cambria" panose="02040503050406030204" pitchFamily="18" charset="0"/>
                <a:ea typeface="Cambria" panose="02040503050406030204" pitchFamily="18" charset="0"/>
                <a:cs typeface="Times New Roman" panose="02020603050405020304" pitchFamily="18" charset="0"/>
              </a:rPr>
              <a:t>Pech</a:t>
            </a:r>
            <a:endParaRPr lang="en-US" sz="2000" b="1" spc="-50" dirty="0">
              <a:solidFill>
                <a:srgbClr val="262626"/>
              </a:solidFill>
              <a:latin typeface="Cambria" panose="02040503050406030204" pitchFamily="18" charset="0"/>
              <a:ea typeface="Cambria" panose="02040503050406030204" pitchFamily="18" charset="0"/>
              <a:cs typeface="Times New Roman" panose="02020603050405020304" pitchFamily="18" charset="0"/>
            </a:endParaRPr>
          </a:p>
          <a:p>
            <a:r>
              <a:rPr lang="en-DE" sz="2000" b="1" spc="-50" dirty="0">
                <a:solidFill>
                  <a:srgbClr val="262626"/>
                </a:solidFill>
                <a:latin typeface="Cambria" panose="02040503050406030204" pitchFamily="18" charset="0"/>
                <a:ea typeface="Cambria" panose="02040503050406030204" pitchFamily="18" charset="0"/>
                <a:cs typeface="Times New Roman" panose="02020603050405020304" pitchFamily="18" charset="0"/>
              </a:rPr>
              <a:t>Second Examiner: Prof. Dr. Peter Nauth</a:t>
            </a:r>
          </a:p>
        </p:txBody>
      </p:sp>
    </p:spTree>
    <p:extLst>
      <p:ext uri="{BB962C8B-B14F-4D97-AF65-F5344CB8AC3E}">
        <p14:creationId xmlns:p14="http://schemas.microsoft.com/office/powerpoint/2010/main" val="3957883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31DBFE13-A346-4B07-A9D1-4C4FCBADD1FA}"/>
              </a:ext>
            </a:extLst>
          </p:cNvPr>
          <p:cNvCxnSpPr>
            <a:cxnSpLocks/>
          </p:cNvCxnSpPr>
          <p:nvPr/>
        </p:nvCxnSpPr>
        <p:spPr>
          <a:xfrm>
            <a:off x="1764485" y="724224"/>
            <a:ext cx="897301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85CE60D5-E544-5F9C-0442-27924E3F2ED5}"/>
              </a:ext>
            </a:extLst>
          </p:cNvPr>
          <p:cNvSpPr>
            <a:spLocks noGrp="1"/>
          </p:cNvSpPr>
          <p:nvPr>
            <p:ph type="title"/>
          </p:nvPr>
        </p:nvSpPr>
        <p:spPr>
          <a:xfrm>
            <a:off x="1688984" y="75502"/>
            <a:ext cx="8131550" cy="691223"/>
          </a:xfrm>
        </p:spPr>
        <p:txBody>
          <a:bodyPr>
            <a:normAutofit/>
          </a:bodyPr>
          <a:lstStyle/>
          <a:p>
            <a:pPr>
              <a:spcBef>
                <a:spcPts val="600"/>
              </a:spcBef>
            </a:pPr>
            <a:r>
              <a:rPr lang="en-IN" sz="3600" dirty="0">
                <a:latin typeface="Times New Roman" panose="02020603050405020304" pitchFamily="18" charset="0"/>
                <a:cs typeface="Times New Roman" panose="02020603050405020304" pitchFamily="18" charset="0"/>
              </a:rPr>
              <a:t>Software Setup</a:t>
            </a:r>
          </a:p>
        </p:txBody>
      </p:sp>
      <p:sp>
        <p:nvSpPr>
          <p:cNvPr id="9" name="Title 1">
            <a:extLst>
              <a:ext uri="{FF2B5EF4-FFF2-40B4-BE49-F238E27FC236}">
                <a16:creationId xmlns:a16="http://schemas.microsoft.com/office/drawing/2014/main" id="{CF9CE297-19C0-909B-5656-D53C60FE9B25}"/>
              </a:ext>
            </a:extLst>
          </p:cNvPr>
          <p:cNvSpPr txBox="1">
            <a:spLocks/>
          </p:cNvSpPr>
          <p:nvPr/>
        </p:nvSpPr>
        <p:spPr>
          <a:xfrm>
            <a:off x="1688984" y="794910"/>
            <a:ext cx="8131550" cy="5197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Setting up a Virtual Environment</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9" name="Content Placeholder 12">
            <a:extLst>
              <a:ext uri="{FF2B5EF4-FFF2-40B4-BE49-F238E27FC236}">
                <a16:creationId xmlns:a16="http://schemas.microsoft.com/office/drawing/2014/main" id="{CC7083A7-01E4-5DCC-884F-4B77B57E79FB}"/>
              </a:ext>
            </a:extLst>
          </p:cNvPr>
          <p:cNvSpPr>
            <a:spLocks noGrp="1"/>
          </p:cNvSpPr>
          <p:nvPr>
            <p:ph idx="1"/>
          </p:nvPr>
        </p:nvSpPr>
        <p:spPr>
          <a:xfrm>
            <a:off x="1308603" y="1237548"/>
            <a:ext cx="9428893" cy="2169796"/>
          </a:xfrm>
        </p:spPr>
        <p:txBody>
          <a:bodyPr>
            <a:normAutofit/>
          </a:bodyPr>
          <a:lstStyle/>
          <a:p>
            <a:pPr algn="just"/>
            <a:r>
              <a:rPr lang="en-US" sz="2000" dirty="0">
                <a:latin typeface="Cambria" panose="02040503050406030204" pitchFamily="18" charset="0"/>
                <a:ea typeface="Cambria" panose="02040503050406030204" pitchFamily="18" charset="0"/>
              </a:rPr>
              <a:t>A virtual environment was created to segregate the project from the globally installed version of Python.</a:t>
            </a:r>
          </a:p>
          <a:p>
            <a:pPr algn="just"/>
            <a:r>
              <a:rPr lang="en-US" sz="2000" dirty="0">
                <a:latin typeface="Cambria" panose="02040503050406030204" pitchFamily="18" charset="0"/>
                <a:ea typeface="Cambria" panose="02040503050406030204" pitchFamily="18" charset="0"/>
              </a:rPr>
              <a:t>The custom environment was created by using Python's built-in </a:t>
            </a:r>
            <a:r>
              <a:rPr lang="en-US" sz="2000" dirty="0" err="1">
                <a:latin typeface="Cambria" panose="02040503050406030204" pitchFamily="18" charset="0"/>
                <a:ea typeface="Cambria" panose="02040503050406030204" pitchFamily="18" charset="0"/>
              </a:rPr>
              <a:t>venv</a:t>
            </a:r>
            <a:r>
              <a:rPr lang="en-US" sz="2000" dirty="0">
                <a:latin typeface="Cambria" panose="02040503050406030204" pitchFamily="18" charset="0"/>
                <a:ea typeface="Cambria" panose="02040503050406030204" pitchFamily="18" charset="0"/>
              </a:rPr>
              <a:t> module. The virtual environment makes it easy for us to use and install only the essential libraries which are actually needed for the project and thus, all system libraries are no longer needed to be installed. </a:t>
            </a:r>
          </a:p>
          <a:p>
            <a:pPr marL="0" indent="0">
              <a:buNone/>
            </a:pPr>
            <a:endParaRPr lang="en-US" sz="2000" dirty="0">
              <a:latin typeface="Cambria" panose="02040503050406030204" pitchFamily="18" charset="0"/>
              <a:ea typeface="Cambria" panose="02040503050406030204" pitchFamily="18" charset="0"/>
            </a:endParaRPr>
          </a:p>
        </p:txBody>
      </p:sp>
      <p:sp>
        <p:nvSpPr>
          <p:cNvPr id="10" name="Title 1">
            <a:extLst>
              <a:ext uri="{FF2B5EF4-FFF2-40B4-BE49-F238E27FC236}">
                <a16:creationId xmlns:a16="http://schemas.microsoft.com/office/drawing/2014/main" id="{3961A025-BF3E-3174-6C84-2D9A8F49C2ED}"/>
              </a:ext>
            </a:extLst>
          </p:cNvPr>
          <p:cNvSpPr txBox="1">
            <a:spLocks/>
          </p:cNvSpPr>
          <p:nvPr/>
        </p:nvSpPr>
        <p:spPr>
          <a:xfrm>
            <a:off x="1688984" y="3496221"/>
            <a:ext cx="8131550" cy="5197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Removal of Headers from the Raw dataset</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11" name="Content Placeholder 12">
            <a:extLst>
              <a:ext uri="{FF2B5EF4-FFF2-40B4-BE49-F238E27FC236}">
                <a16:creationId xmlns:a16="http://schemas.microsoft.com/office/drawing/2014/main" id="{EDA9A762-5A8E-95B2-81F3-459D95710751}"/>
              </a:ext>
            </a:extLst>
          </p:cNvPr>
          <p:cNvSpPr txBox="1">
            <a:spLocks/>
          </p:cNvSpPr>
          <p:nvPr/>
        </p:nvSpPr>
        <p:spPr>
          <a:xfrm>
            <a:off x="1308602" y="3997729"/>
            <a:ext cx="9428893" cy="10104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latin typeface="Cambria" panose="02040503050406030204" pitchFamily="18" charset="0"/>
                <a:ea typeface="Cambria" panose="02040503050406030204" pitchFamily="18" charset="0"/>
              </a:rPr>
              <a:t>Created an extraction program whose main functionality is to remove the first 16 columns from the raw data, which is fed as an input file to this program.</a:t>
            </a:r>
          </a:p>
        </p:txBody>
      </p:sp>
      <p:pic>
        <p:nvPicPr>
          <p:cNvPr id="12" name="Picture 11">
            <a:extLst>
              <a:ext uri="{FF2B5EF4-FFF2-40B4-BE49-F238E27FC236}">
                <a16:creationId xmlns:a16="http://schemas.microsoft.com/office/drawing/2014/main" id="{F0965276-94CD-6146-7ABE-1B742A5B0169}"/>
              </a:ext>
            </a:extLst>
          </p:cNvPr>
          <p:cNvPicPr>
            <a:picLocks noChangeAspect="1"/>
          </p:cNvPicPr>
          <p:nvPr/>
        </p:nvPicPr>
        <p:blipFill>
          <a:blip r:embed="rId2"/>
          <a:stretch>
            <a:fillRect/>
          </a:stretch>
        </p:blipFill>
        <p:spPr>
          <a:xfrm>
            <a:off x="2743189" y="4815077"/>
            <a:ext cx="6705621" cy="1610750"/>
          </a:xfrm>
          <a:prstGeom prst="rect">
            <a:avLst/>
          </a:prstGeom>
        </p:spPr>
      </p:pic>
    </p:spTree>
    <p:extLst>
      <p:ext uri="{BB962C8B-B14F-4D97-AF65-F5344CB8AC3E}">
        <p14:creationId xmlns:p14="http://schemas.microsoft.com/office/powerpoint/2010/main" val="415156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081F1-8370-FA1F-5258-A8244E6D4CD5}"/>
              </a:ext>
            </a:extLst>
          </p:cNvPr>
          <p:cNvSpPr>
            <a:spLocks noGrp="1"/>
          </p:cNvSpPr>
          <p:nvPr>
            <p:ph type="title"/>
          </p:nvPr>
        </p:nvSpPr>
        <p:spPr>
          <a:xfrm>
            <a:off x="2977615" y="283248"/>
            <a:ext cx="8131550" cy="871315"/>
          </a:xfrm>
        </p:spPr>
        <p:txBody>
          <a:bodyPr>
            <a:normAutofit/>
          </a:bodyPr>
          <a:lstStyle/>
          <a:p>
            <a:pPr>
              <a:spcBef>
                <a:spcPts val="600"/>
              </a:spcBef>
            </a:pPr>
            <a:r>
              <a:rPr lang="en-IN" sz="3600" dirty="0">
                <a:latin typeface="Times New Roman" panose="02020603050405020304" pitchFamily="18" charset="0"/>
                <a:cs typeface="Times New Roman" panose="02020603050405020304" pitchFamily="18" charset="0"/>
              </a:rPr>
              <a:t>Kalman Filter Model Development</a:t>
            </a:r>
          </a:p>
        </p:txBody>
      </p:sp>
      <p:sp>
        <p:nvSpPr>
          <p:cNvPr id="24" name="Rectangle 23">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7"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8"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9"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0"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1"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2"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3"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4"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5"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6"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7"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8"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0" name="Group 39">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1"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2"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3"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4"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5"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6"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7"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8"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9"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0"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1"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2"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4"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cxnSp>
        <p:nvCxnSpPr>
          <p:cNvPr id="53" name="Straight Connector 52">
            <a:extLst>
              <a:ext uri="{FF2B5EF4-FFF2-40B4-BE49-F238E27FC236}">
                <a16:creationId xmlns:a16="http://schemas.microsoft.com/office/drawing/2014/main" id="{3C1939F1-155B-C6C8-9CA7-7C565823523B}"/>
              </a:ext>
            </a:extLst>
          </p:cNvPr>
          <p:cNvCxnSpPr>
            <a:cxnSpLocks/>
          </p:cNvCxnSpPr>
          <p:nvPr/>
        </p:nvCxnSpPr>
        <p:spPr>
          <a:xfrm>
            <a:off x="3045535" y="978394"/>
            <a:ext cx="8591959"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D3F9DA0-00BA-2F45-A65E-F66D6DE2084D}"/>
              </a:ext>
            </a:extLst>
          </p:cNvPr>
          <p:cNvPicPr>
            <a:picLocks noChangeAspect="1"/>
          </p:cNvPicPr>
          <p:nvPr/>
        </p:nvPicPr>
        <p:blipFill>
          <a:blip r:embed="rId2"/>
          <a:stretch>
            <a:fillRect/>
          </a:stretch>
        </p:blipFill>
        <p:spPr>
          <a:xfrm>
            <a:off x="4870932" y="1209066"/>
            <a:ext cx="3576781" cy="5148902"/>
          </a:xfrm>
          <a:prstGeom prst="rect">
            <a:avLst/>
          </a:prstGeom>
        </p:spPr>
      </p:pic>
    </p:spTree>
    <p:extLst>
      <p:ext uri="{BB962C8B-B14F-4D97-AF65-F5344CB8AC3E}">
        <p14:creationId xmlns:p14="http://schemas.microsoft.com/office/powerpoint/2010/main" val="289753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02B2D9CB-615C-16C1-C834-02FD523ACA68}"/>
              </a:ext>
            </a:extLst>
          </p:cNvPr>
          <p:cNvSpPr>
            <a:spLocks noGrp="1"/>
          </p:cNvSpPr>
          <p:nvPr>
            <p:ph idx="1"/>
          </p:nvPr>
        </p:nvSpPr>
        <p:spPr>
          <a:xfrm>
            <a:off x="3103791" y="3518572"/>
            <a:ext cx="8653138" cy="552489"/>
          </a:xfrm>
        </p:spPr>
        <p:txBody>
          <a:bodyPr vert="horz" lIns="91440" tIns="45720" rIns="91440" bIns="45720" rtlCol="0">
            <a:normAutofit/>
          </a:bodyPr>
          <a:lstStyle/>
          <a:p>
            <a:pPr marL="0" lvl="0" indent="0">
              <a:spcBef>
                <a:spcPts val="200"/>
              </a:spcBef>
              <a:buNone/>
            </a:pP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 Kalman Filter with State-Space Model</a:t>
            </a:r>
            <a:endParaRPr lang="en-DE"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indent="0" algn="just"/>
            <a:endParaRPr lang="en-IN" sz="2000" dirty="0">
              <a:latin typeface="Times New Roman" panose="02020603050405020304" pitchFamily="18" charset="0"/>
              <a:ea typeface="SimSun" panose="02010600030101010101" pitchFamily="2" charset="-122"/>
            </a:endParaRPr>
          </a:p>
          <a:p>
            <a:pPr marL="0" indent="0" algn="just"/>
            <a:endParaRPr lang="en-IN" sz="2000" dirty="0">
              <a:latin typeface="Times New Roman" panose="02020603050405020304" pitchFamily="18" charset="0"/>
              <a:ea typeface="SimSun" panose="02010600030101010101" pitchFamily="2" charset="-122"/>
            </a:endParaRPr>
          </a:p>
          <a:p>
            <a:pPr marL="0" indent="0" algn="just">
              <a:buNone/>
            </a:pPr>
            <a:endParaRPr lang="en-US"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cxnSp>
        <p:nvCxnSpPr>
          <p:cNvPr id="46" name="Straight Connector 45">
            <a:extLst>
              <a:ext uri="{FF2B5EF4-FFF2-40B4-BE49-F238E27FC236}">
                <a16:creationId xmlns:a16="http://schemas.microsoft.com/office/drawing/2014/main" id="{C0302F50-60FD-22D6-2D8C-D44D1F0354DE}"/>
              </a:ext>
            </a:extLst>
          </p:cNvPr>
          <p:cNvCxnSpPr>
            <a:cxnSpLocks/>
          </p:cNvCxnSpPr>
          <p:nvPr/>
        </p:nvCxnSpPr>
        <p:spPr>
          <a:xfrm>
            <a:off x="3197740" y="1143730"/>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CA0B3B2B-8946-036D-B1B5-15B0536F88B4}"/>
              </a:ext>
            </a:extLst>
          </p:cNvPr>
          <p:cNvSpPr>
            <a:spLocks noGrp="1"/>
          </p:cNvSpPr>
          <p:nvPr>
            <p:ph type="title"/>
          </p:nvPr>
        </p:nvSpPr>
        <p:spPr>
          <a:xfrm>
            <a:off x="3081043" y="454182"/>
            <a:ext cx="8131550" cy="871315"/>
          </a:xfrm>
        </p:spPr>
        <p:txBody>
          <a:bodyPr>
            <a:normAutofit/>
          </a:bodyPr>
          <a:lstStyle/>
          <a:p>
            <a:pPr>
              <a:spcBef>
                <a:spcPts val="600"/>
              </a:spcBef>
            </a:pPr>
            <a:r>
              <a:rPr lang="en-IN" sz="3600" dirty="0">
                <a:latin typeface="Times New Roman" panose="02020603050405020304" pitchFamily="18" charset="0"/>
                <a:cs typeface="Times New Roman" panose="02020603050405020304" pitchFamily="18" charset="0"/>
              </a:rPr>
              <a:t>Kalman Filter Model Development</a:t>
            </a:r>
          </a:p>
        </p:txBody>
      </p:sp>
      <p:grpSp>
        <p:nvGrpSpPr>
          <p:cNvPr id="5" name="Group 4">
            <a:extLst>
              <a:ext uri="{FF2B5EF4-FFF2-40B4-BE49-F238E27FC236}">
                <a16:creationId xmlns:a16="http://schemas.microsoft.com/office/drawing/2014/main" id="{54CCA770-0A85-A2AE-6A4B-5F494891386E}"/>
              </a:ext>
            </a:extLst>
          </p:cNvPr>
          <p:cNvGrpSpPr/>
          <p:nvPr/>
        </p:nvGrpSpPr>
        <p:grpSpPr>
          <a:xfrm>
            <a:off x="3134259" y="2001338"/>
            <a:ext cx="8561241" cy="1172968"/>
            <a:chOff x="-68244" y="-532523"/>
            <a:chExt cx="8906072" cy="830003"/>
          </a:xfrm>
        </p:grpSpPr>
        <p:sp>
          <p:nvSpPr>
            <p:cNvPr id="6" name="Rectangle: Rounded Corners 5">
              <a:extLst>
                <a:ext uri="{FF2B5EF4-FFF2-40B4-BE49-F238E27FC236}">
                  <a16:creationId xmlns:a16="http://schemas.microsoft.com/office/drawing/2014/main" id="{F6D24D91-ED33-376D-8B24-B3039B64F58D}"/>
                </a:ext>
              </a:extLst>
            </p:cNvPr>
            <p:cNvSpPr/>
            <p:nvPr/>
          </p:nvSpPr>
          <p:spPr>
            <a:xfrm>
              <a:off x="-68244" y="-532523"/>
              <a:ext cx="8906072" cy="830003"/>
            </a:xfrm>
            <a:prstGeom prst="roundRect">
              <a:avLst/>
            </a:prstGeom>
            <a:solidFill>
              <a:schemeClr val="tx2">
                <a:lumMod val="40000"/>
                <a:lumOff val="6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DE" dirty="0"/>
            </a:p>
          </p:txBody>
        </p:sp>
        <p:sp>
          <p:nvSpPr>
            <p:cNvPr id="7" name="Rectangle: Rounded Corners 4">
              <a:extLst>
                <a:ext uri="{FF2B5EF4-FFF2-40B4-BE49-F238E27FC236}">
                  <a16:creationId xmlns:a16="http://schemas.microsoft.com/office/drawing/2014/main" id="{43215C97-C8E0-8080-E66F-536B7B728891}"/>
                </a:ext>
              </a:extLst>
            </p:cNvPr>
            <p:cNvSpPr txBox="1"/>
            <p:nvPr/>
          </p:nvSpPr>
          <p:spPr>
            <a:xfrm>
              <a:off x="-11623" y="-459725"/>
              <a:ext cx="8825038" cy="7489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Font typeface="+mj-lt"/>
                <a:buNone/>
              </a:pPr>
              <a:r>
                <a:rPr lang="en-US" sz="1800" b="0" i="0" kern="1200" dirty="0">
                  <a:solidFill>
                    <a:schemeClr val="tx1"/>
                  </a:solidFill>
                  <a:latin typeface="Calibri" panose="020F0502020204030204" pitchFamily="34" charset="0"/>
                  <a:cs typeface="Calibri" panose="020F0502020204030204" pitchFamily="34" charset="0"/>
                </a:rPr>
                <a:t>One of the most important issues when working with data from ultrasonic sensors is handling noise. To address the issue of noise, a Kalman filter is applied to the raw ultrasonic sensor data. A Kalman filter with state space model is used to smooth the raw ultrasonic signal. </a:t>
              </a:r>
              <a:endParaRPr lang="en-IN" sz="1800" b="0" i="0" kern="1200" dirty="0">
                <a:solidFill>
                  <a:schemeClr val="tx1"/>
                </a:solidFill>
                <a:latin typeface="Calibri" panose="020F0502020204030204" pitchFamily="34" charset="0"/>
                <a:cs typeface="Calibri" panose="020F0502020204030204" pitchFamily="34" charset="0"/>
              </a:endParaRPr>
            </a:p>
          </p:txBody>
        </p:sp>
      </p:grpSp>
      <p:sp>
        <p:nvSpPr>
          <p:cNvPr id="10" name="Title 1">
            <a:extLst>
              <a:ext uri="{FF2B5EF4-FFF2-40B4-BE49-F238E27FC236}">
                <a16:creationId xmlns:a16="http://schemas.microsoft.com/office/drawing/2014/main" id="{DB092F44-B638-4ECE-90E8-F3EC9843EF7C}"/>
              </a:ext>
            </a:extLst>
          </p:cNvPr>
          <p:cNvSpPr txBox="1">
            <a:spLocks/>
          </p:cNvSpPr>
          <p:nvPr/>
        </p:nvSpPr>
        <p:spPr>
          <a:xfrm>
            <a:off x="3081043" y="1475926"/>
            <a:ext cx="8131550" cy="46091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600"/>
              </a:spcBef>
            </a:pPr>
            <a:r>
              <a:rPr lang="en-IN" sz="2400" dirty="0">
                <a:solidFill>
                  <a:schemeClr val="tx1">
                    <a:lumMod val="95000"/>
                    <a:lumOff val="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Noise suppression and sound pressure estimation</a:t>
            </a:r>
          </a:p>
        </p:txBody>
      </p:sp>
      <p:sp>
        <p:nvSpPr>
          <p:cNvPr id="12" name="Rectangle: Rounded Corners 11">
            <a:extLst>
              <a:ext uri="{FF2B5EF4-FFF2-40B4-BE49-F238E27FC236}">
                <a16:creationId xmlns:a16="http://schemas.microsoft.com/office/drawing/2014/main" id="{31B6AA99-C650-DB33-C64D-25F97D366D06}"/>
              </a:ext>
            </a:extLst>
          </p:cNvPr>
          <p:cNvSpPr/>
          <p:nvPr/>
        </p:nvSpPr>
        <p:spPr>
          <a:xfrm>
            <a:off x="3162856" y="4071061"/>
            <a:ext cx="8561241" cy="777776"/>
          </a:xfrm>
          <a:prstGeom prst="roundRect">
            <a:avLst/>
          </a:prstGeom>
          <a:solidFill>
            <a:schemeClr val="bg2">
              <a:lumMod val="75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r>
              <a:rPr lang="en-US" sz="1800" dirty="0">
                <a:solidFill>
                  <a:schemeClr val="tx1">
                    <a:lumMod val="95000"/>
                    <a:lumOff val="5000"/>
                  </a:schemeClr>
                </a:solidFill>
                <a:effectLst/>
                <a:latin typeface="Georgia" panose="02040502050405020303" pitchFamily="18" charset="0"/>
                <a:ea typeface="Georgia" panose="02040502050405020303" pitchFamily="18" charset="0"/>
                <a:cs typeface="Georgia" panose="02040502050405020303" pitchFamily="18" charset="0"/>
              </a:rPr>
              <a:t>The Kalman filter is based on the state-space model which estimates three main variables: pressure, velocity, and acceleration. </a:t>
            </a:r>
            <a:endParaRPr lang="en-DE" dirty="0">
              <a:solidFill>
                <a:schemeClr val="tx1">
                  <a:lumMod val="95000"/>
                  <a:lumOff val="5000"/>
                </a:schemeClr>
              </a:solidFill>
            </a:endParaRPr>
          </a:p>
        </p:txBody>
      </p:sp>
      <p:sp>
        <p:nvSpPr>
          <p:cNvPr id="28" name="Content Placeholder 2">
            <a:extLst>
              <a:ext uri="{FF2B5EF4-FFF2-40B4-BE49-F238E27FC236}">
                <a16:creationId xmlns:a16="http://schemas.microsoft.com/office/drawing/2014/main" id="{4EB8310C-A8B5-DC39-E79D-B1E316C35701}"/>
              </a:ext>
            </a:extLst>
          </p:cNvPr>
          <p:cNvSpPr txBox="1">
            <a:spLocks/>
          </p:cNvSpPr>
          <p:nvPr/>
        </p:nvSpPr>
        <p:spPr>
          <a:xfrm>
            <a:off x="3136561" y="5161782"/>
            <a:ext cx="8653138" cy="4194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200"/>
              </a:spcBef>
              <a:buFont typeface="Wingdings 3" charset="2"/>
              <a:buNone/>
            </a:pP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 Sound Pressure Estimation</a:t>
            </a:r>
            <a:endParaRPr lang="en-DE"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indent="0" algn="just"/>
            <a:endParaRPr lang="en-IN" sz="2000" dirty="0">
              <a:latin typeface="Times New Roman" panose="02020603050405020304" pitchFamily="18" charset="0"/>
              <a:ea typeface="SimSun" panose="02010600030101010101" pitchFamily="2" charset="-122"/>
            </a:endParaRPr>
          </a:p>
          <a:p>
            <a:pPr marL="0" indent="0" algn="just"/>
            <a:endParaRPr lang="en-IN" sz="2000" dirty="0">
              <a:latin typeface="Times New Roman" panose="02020603050405020304" pitchFamily="18" charset="0"/>
              <a:ea typeface="SimSun" panose="02010600030101010101" pitchFamily="2" charset="-122"/>
            </a:endParaRPr>
          </a:p>
          <a:p>
            <a:pPr marL="0" indent="0" algn="just">
              <a:buFont typeface="Wingdings 3" charset="2"/>
              <a:buNone/>
            </a:pPr>
            <a:endParaRPr lang="en-US"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 name="Rectangle: Rounded Corners 1">
            <a:extLst>
              <a:ext uri="{FF2B5EF4-FFF2-40B4-BE49-F238E27FC236}">
                <a16:creationId xmlns:a16="http://schemas.microsoft.com/office/drawing/2014/main" id="{0803B3BA-784D-2D7B-B543-8001084BAC2C}"/>
              </a:ext>
            </a:extLst>
          </p:cNvPr>
          <p:cNvSpPr/>
          <p:nvPr/>
        </p:nvSpPr>
        <p:spPr>
          <a:xfrm>
            <a:off x="3149739" y="5581248"/>
            <a:ext cx="8561241" cy="741274"/>
          </a:xfrm>
          <a:prstGeom prst="roundRect">
            <a:avLst/>
          </a:prstGeom>
          <a:solidFill>
            <a:schemeClr val="bg2">
              <a:lumMod val="75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r>
              <a:rPr lang="en-US" sz="1800" dirty="0">
                <a:solidFill>
                  <a:schemeClr val="tx1">
                    <a:lumMod val="95000"/>
                    <a:lumOff val="5000"/>
                  </a:schemeClr>
                </a:solidFill>
                <a:effectLst/>
                <a:latin typeface="Georgia" panose="02040502050405020303" pitchFamily="18" charset="0"/>
                <a:ea typeface="Georgia" panose="02040502050405020303" pitchFamily="18" charset="0"/>
                <a:cs typeface="Georgia" panose="02040502050405020303" pitchFamily="18" charset="0"/>
              </a:rPr>
              <a:t>Computes sound pressure using the speed of sound, air density, and calculated distance. </a:t>
            </a:r>
            <a:endParaRPr lang="en-DE" dirty="0">
              <a:solidFill>
                <a:schemeClr val="tx1">
                  <a:lumMod val="95000"/>
                  <a:lumOff val="5000"/>
                </a:schemeClr>
              </a:solidFill>
            </a:endParaRPr>
          </a:p>
        </p:txBody>
      </p:sp>
    </p:spTree>
    <p:extLst>
      <p:ext uri="{BB962C8B-B14F-4D97-AF65-F5344CB8AC3E}">
        <p14:creationId xmlns:p14="http://schemas.microsoft.com/office/powerpoint/2010/main" val="428092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cxnSp>
        <p:nvCxnSpPr>
          <p:cNvPr id="46" name="Straight Connector 45">
            <a:extLst>
              <a:ext uri="{FF2B5EF4-FFF2-40B4-BE49-F238E27FC236}">
                <a16:creationId xmlns:a16="http://schemas.microsoft.com/office/drawing/2014/main" id="{C0302F50-60FD-22D6-2D8C-D44D1F0354DE}"/>
              </a:ext>
            </a:extLst>
          </p:cNvPr>
          <p:cNvCxnSpPr>
            <a:cxnSpLocks/>
          </p:cNvCxnSpPr>
          <p:nvPr/>
        </p:nvCxnSpPr>
        <p:spPr>
          <a:xfrm>
            <a:off x="3197740" y="1143730"/>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CA0B3B2B-8946-036D-B1B5-15B0536F88B4}"/>
              </a:ext>
            </a:extLst>
          </p:cNvPr>
          <p:cNvSpPr>
            <a:spLocks noGrp="1"/>
          </p:cNvSpPr>
          <p:nvPr>
            <p:ph type="title"/>
          </p:nvPr>
        </p:nvSpPr>
        <p:spPr>
          <a:xfrm>
            <a:off x="3081043" y="454182"/>
            <a:ext cx="8131550" cy="871315"/>
          </a:xfrm>
        </p:spPr>
        <p:txBody>
          <a:bodyPr>
            <a:normAutofit/>
          </a:bodyPr>
          <a:lstStyle/>
          <a:p>
            <a:pPr>
              <a:spcBef>
                <a:spcPts val="600"/>
              </a:spcBef>
            </a:pPr>
            <a:r>
              <a:rPr lang="en-IN" sz="3600" dirty="0">
                <a:latin typeface="Times New Roman" panose="02020603050405020304" pitchFamily="18" charset="0"/>
                <a:cs typeface="Times New Roman" panose="02020603050405020304" pitchFamily="18" charset="0"/>
              </a:rPr>
              <a:t>Kalman Filter Model Development</a:t>
            </a:r>
          </a:p>
        </p:txBody>
      </p:sp>
      <p:sp>
        <p:nvSpPr>
          <p:cNvPr id="10" name="Title 1">
            <a:extLst>
              <a:ext uri="{FF2B5EF4-FFF2-40B4-BE49-F238E27FC236}">
                <a16:creationId xmlns:a16="http://schemas.microsoft.com/office/drawing/2014/main" id="{DB092F44-B638-4ECE-90E8-F3EC9843EF7C}"/>
              </a:ext>
            </a:extLst>
          </p:cNvPr>
          <p:cNvSpPr txBox="1">
            <a:spLocks/>
          </p:cNvSpPr>
          <p:nvPr/>
        </p:nvSpPr>
        <p:spPr>
          <a:xfrm>
            <a:off x="3190811" y="1535712"/>
            <a:ext cx="8131550" cy="46091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600"/>
              </a:spcBef>
            </a:pPr>
            <a:r>
              <a:rPr lang="en-US" sz="2400" dirty="0" err="1">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Niblack</a:t>
            </a: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 and </a:t>
            </a:r>
            <a:r>
              <a:rPr lang="en-US" sz="2400" dirty="0" err="1">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Yanowitz</a:t>
            </a: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Bruckstein</a:t>
            </a: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 peaks detection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220E7D8F-2738-970A-576C-644B2505EA43}"/>
              </a:ext>
            </a:extLst>
          </p:cNvPr>
          <p:cNvSpPr/>
          <p:nvPr/>
        </p:nvSpPr>
        <p:spPr>
          <a:xfrm>
            <a:off x="3162855" y="2301666"/>
            <a:ext cx="8561241" cy="1172968"/>
          </a:xfrm>
          <a:prstGeom prst="roundRect">
            <a:avLst/>
          </a:prstGeom>
          <a:solidFill>
            <a:schemeClr val="tx2">
              <a:lumMod val="40000"/>
              <a:lumOff val="6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r>
              <a:rPr lang="en-US" sz="1800" dirty="0" err="1">
                <a:solidFill>
                  <a:schemeClr val="tx1">
                    <a:lumMod val="95000"/>
                    <a:lumOff val="5000"/>
                  </a:schemeClr>
                </a:solidFill>
                <a:effectLst/>
                <a:latin typeface="Georgia" panose="02040502050405020303" pitchFamily="18" charset="0"/>
                <a:ea typeface="Georgia" panose="02040502050405020303" pitchFamily="18" charset="0"/>
                <a:cs typeface="Georgia" panose="02040502050405020303" pitchFamily="18" charset="0"/>
              </a:rPr>
              <a:t>Niblack</a:t>
            </a:r>
            <a:r>
              <a:rPr lang="en-US" sz="1800" dirty="0">
                <a:solidFill>
                  <a:schemeClr val="tx1">
                    <a:lumMod val="95000"/>
                    <a:lumOff val="5000"/>
                  </a:schemeClr>
                </a:solidFill>
                <a:effectLst/>
                <a:latin typeface="Georgia" panose="02040502050405020303" pitchFamily="18" charset="0"/>
                <a:ea typeface="Georgia" panose="02040502050405020303" pitchFamily="18" charset="0"/>
                <a:cs typeface="Georgia" panose="02040502050405020303" pitchFamily="18" charset="0"/>
              </a:rPr>
              <a:t> and </a:t>
            </a:r>
            <a:r>
              <a:rPr lang="en-US" sz="1800" dirty="0" err="1">
                <a:solidFill>
                  <a:schemeClr val="tx1">
                    <a:lumMod val="95000"/>
                    <a:lumOff val="5000"/>
                  </a:schemeClr>
                </a:solidFill>
                <a:effectLst/>
                <a:latin typeface="Georgia" panose="02040502050405020303" pitchFamily="18" charset="0"/>
                <a:ea typeface="Georgia" panose="02040502050405020303" pitchFamily="18" charset="0"/>
                <a:cs typeface="Georgia" panose="02040502050405020303" pitchFamily="18" charset="0"/>
              </a:rPr>
              <a:t>Yanowitz</a:t>
            </a:r>
            <a:r>
              <a:rPr lang="en-US" sz="1800" dirty="0">
                <a:solidFill>
                  <a:schemeClr val="tx1">
                    <a:lumMod val="95000"/>
                    <a:lumOff val="5000"/>
                  </a:schemeClr>
                </a:solidFill>
                <a:effectLst/>
                <a:latin typeface="Georgia" panose="02040502050405020303" pitchFamily="18" charset="0"/>
                <a:ea typeface="Georgia" panose="02040502050405020303" pitchFamily="18" charset="0"/>
                <a:cs typeface="Georgia" panose="02040502050405020303" pitchFamily="18" charset="0"/>
              </a:rPr>
              <a:t> </a:t>
            </a:r>
            <a:r>
              <a:rPr lang="en-US" sz="1800" dirty="0" err="1">
                <a:solidFill>
                  <a:schemeClr val="tx1">
                    <a:lumMod val="95000"/>
                    <a:lumOff val="5000"/>
                  </a:schemeClr>
                </a:solidFill>
                <a:effectLst/>
                <a:latin typeface="Georgia" panose="02040502050405020303" pitchFamily="18" charset="0"/>
                <a:ea typeface="Georgia" panose="02040502050405020303" pitchFamily="18" charset="0"/>
                <a:cs typeface="Georgia" panose="02040502050405020303" pitchFamily="18" charset="0"/>
              </a:rPr>
              <a:t>bruckstein</a:t>
            </a:r>
            <a:r>
              <a:rPr lang="en-US" sz="1800" dirty="0">
                <a:solidFill>
                  <a:schemeClr val="tx1">
                    <a:lumMod val="95000"/>
                    <a:lumOff val="5000"/>
                  </a:schemeClr>
                </a:solidFill>
                <a:effectLst/>
                <a:latin typeface="Georgia" panose="02040502050405020303" pitchFamily="18" charset="0"/>
                <a:ea typeface="Georgia" panose="02040502050405020303" pitchFamily="18" charset="0"/>
                <a:cs typeface="Georgia" panose="02040502050405020303" pitchFamily="18" charset="0"/>
              </a:rPr>
              <a:t> thresholding methods detects peaks and save them in separate output files along with the </a:t>
            </a:r>
            <a:r>
              <a:rPr lang="en-US" sz="1800" b="1" dirty="0">
                <a:solidFill>
                  <a:schemeClr val="tx1">
                    <a:lumMod val="95000"/>
                    <a:lumOff val="5000"/>
                  </a:schemeClr>
                </a:solidFill>
                <a:effectLst/>
                <a:latin typeface="Cambria" panose="02040503050406030204" pitchFamily="18" charset="0"/>
                <a:ea typeface="Georgia" panose="02040502050405020303" pitchFamily="18" charset="0"/>
                <a:cs typeface="Georgia" panose="02040502050405020303" pitchFamily="18" charset="0"/>
              </a:rPr>
              <a:t>500</a:t>
            </a:r>
            <a:r>
              <a:rPr lang="en-US" sz="1800" dirty="0">
                <a:solidFill>
                  <a:schemeClr val="tx1">
                    <a:lumMod val="95000"/>
                    <a:lumOff val="5000"/>
                  </a:schemeClr>
                </a:solidFill>
                <a:effectLst/>
                <a:latin typeface="Georgia" panose="02040502050405020303" pitchFamily="18" charset="0"/>
                <a:ea typeface="Georgia" panose="02040502050405020303" pitchFamily="18" charset="0"/>
                <a:cs typeface="Georgia" panose="02040502050405020303" pitchFamily="18" charset="0"/>
              </a:rPr>
              <a:t> samples values before as well as after the point of peaks for each sample. </a:t>
            </a:r>
            <a:endParaRPr lang="en-DE" dirty="0">
              <a:solidFill>
                <a:schemeClr val="tx1">
                  <a:lumMod val="95000"/>
                  <a:lumOff val="5000"/>
                </a:schemeClr>
              </a:solidFill>
            </a:endParaRPr>
          </a:p>
        </p:txBody>
      </p:sp>
      <p:sp>
        <p:nvSpPr>
          <p:cNvPr id="42" name="Title 1">
            <a:extLst>
              <a:ext uri="{FF2B5EF4-FFF2-40B4-BE49-F238E27FC236}">
                <a16:creationId xmlns:a16="http://schemas.microsoft.com/office/drawing/2014/main" id="{D0EB1784-70D1-244B-6294-52FCF92365DC}"/>
              </a:ext>
            </a:extLst>
          </p:cNvPr>
          <p:cNvSpPr txBox="1">
            <a:spLocks/>
          </p:cNvSpPr>
          <p:nvPr/>
        </p:nvSpPr>
        <p:spPr>
          <a:xfrm>
            <a:off x="3162856" y="3991556"/>
            <a:ext cx="8131550" cy="46091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Signal Envelope in Kalman Filter Processing</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BFEC0E07-DE25-4DC9-61CB-F9289E3B96FA}"/>
              </a:ext>
            </a:extLst>
          </p:cNvPr>
          <p:cNvSpPr/>
          <p:nvPr/>
        </p:nvSpPr>
        <p:spPr>
          <a:xfrm>
            <a:off x="3162855" y="4719507"/>
            <a:ext cx="8561241" cy="1423064"/>
          </a:xfrm>
          <a:prstGeom prst="roundRect">
            <a:avLst/>
          </a:prstGeom>
          <a:solidFill>
            <a:schemeClr val="tx2">
              <a:lumMod val="40000"/>
              <a:lumOff val="6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r>
              <a:rPr lang="en-US" sz="1800" dirty="0">
                <a:solidFill>
                  <a:schemeClr val="tx1">
                    <a:lumMod val="95000"/>
                    <a:lumOff val="5000"/>
                  </a:schemeClr>
                </a:solidFill>
                <a:effectLst/>
                <a:latin typeface="Georgia" panose="02040502050405020303" pitchFamily="18" charset="0"/>
                <a:ea typeface="Georgia" panose="02040502050405020303" pitchFamily="18" charset="0"/>
                <a:cs typeface="Georgia" panose="02040502050405020303" pitchFamily="18" charset="0"/>
              </a:rPr>
              <a:t>Below steps were followed up for the implementation:</a:t>
            </a:r>
          </a:p>
          <a:p>
            <a:pPr marL="285750" indent="-285750">
              <a:buFont typeface="Arial" panose="020B0604020202020204" pitchFamily="34" charset="0"/>
              <a:buChar char="•"/>
            </a:pPr>
            <a:r>
              <a:rPr lang="en-US" sz="1800" b="1" dirty="0">
                <a:solidFill>
                  <a:schemeClr val="tx1">
                    <a:lumMod val="95000"/>
                    <a:lumOff val="5000"/>
                  </a:schemeClr>
                </a:solidFill>
                <a:effectLst/>
                <a:latin typeface="Cambria" panose="02040503050406030204" pitchFamily="18" charset="0"/>
                <a:ea typeface="Georgia" panose="02040502050405020303" pitchFamily="18" charset="0"/>
                <a:cs typeface="Georgia" panose="02040502050405020303" pitchFamily="18" charset="0"/>
              </a:rPr>
              <a:t>Peak Detection</a:t>
            </a:r>
            <a:endParaRPr lang="en-US" b="1" dirty="0">
              <a:solidFill>
                <a:schemeClr val="tx1">
                  <a:lumMod val="95000"/>
                  <a:lumOff val="5000"/>
                </a:schemeClr>
              </a:solidFill>
              <a:latin typeface="Georgia" panose="02040502050405020303" pitchFamily="18" charset="0"/>
              <a:ea typeface="Georgia" panose="02040502050405020303" pitchFamily="18" charset="0"/>
              <a:cs typeface="Georgia" panose="02040502050405020303" pitchFamily="18" charset="0"/>
            </a:endParaRPr>
          </a:p>
          <a:p>
            <a:pPr marL="285750" indent="-285750">
              <a:buFont typeface="Arial" panose="020B0604020202020204" pitchFamily="34" charset="0"/>
              <a:buChar char="•"/>
            </a:pPr>
            <a:r>
              <a:rPr lang="en-US" sz="1800" b="1" dirty="0">
                <a:solidFill>
                  <a:schemeClr val="tx1">
                    <a:lumMod val="95000"/>
                    <a:lumOff val="5000"/>
                  </a:schemeClr>
                </a:solidFill>
                <a:effectLst/>
                <a:latin typeface="Cambria" panose="02040503050406030204" pitchFamily="18" charset="0"/>
                <a:ea typeface="Georgia" panose="02040502050405020303" pitchFamily="18" charset="0"/>
                <a:cs typeface="Georgia" panose="02040502050405020303" pitchFamily="18" charset="0"/>
              </a:rPr>
              <a:t>Interpolation</a:t>
            </a:r>
            <a:endParaRPr lang="en-US" sz="1800" b="1" dirty="0">
              <a:solidFill>
                <a:schemeClr val="tx1">
                  <a:lumMod val="95000"/>
                  <a:lumOff val="5000"/>
                </a:schemeClr>
              </a:solidFill>
              <a:effectLst/>
              <a:latin typeface="Georgia" panose="02040502050405020303" pitchFamily="18" charset="0"/>
              <a:ea typeface="Georgia" panose="02040502050405020303" pitchFamily="18" charset="0"/>
              <a:cs typeface="Georgia" panose="02040502050405020303" pitchFamily="18" charset="0"/>
            </a:endParaRPr>
          </a:p>
          <a:p>
            <a:pPr marL="285750" indent="-285750">
              <a:buFont typeface="Arial" panose="020B0604020202020204" pitchFamily="34" charset="0"/>
              <a:buChar char="•"/>
            </a:pPr>
            <a:r>
              <a:rPr lang="en-US" sz="1800" b="1" dirty="0">
                <a:solidFill>
                  <a:schemeClr val="tx1">
                    <a:lumMod val="95000"/>
                    <a:lumOff val="5000"/>
                  </a:schemeClr>
                </a:solidFill>
                <a:effectLst/>
                <a:latin typeface="Cambria" panose="02040503050406030204" pitchFamily="18" charset="0"/>
                <a:ea typeface="Georgia" panose="02040502050405020303" pitchFamily="18" charset="0"/>
                <a:cs typeface="Georgia" panose="02040502050405020303" pitchFamily="18" charset="0"/>
              </a:rPr>
              <a:t>Envelope Visualization</a:t>
            </a:r>
            <a:endParaRPr lang="en-DE" dirty="0">
              <a:solidFill>
                <a:schemeClr val="tx1">
                  <a:lumMod val="95000"/>
                  <a:lumOff val="5000"/>
                </a:schemeClr>
              </a:solidFill>
            </a:endParaRPr>
          </a:p>
        </p:txBody>
      </p:sp>
    </p:spTree>
    <p:extLst>
      <p:ext uri="{BB962C8B-B14F-4D97-AF65-F5344CB8AC3E}">
        <p14:creationId xmlns:p14="http://schemas.microsoft.com/office/powerpoint/2010/main" val="241335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cxnSp>
        <p:nvCxnSpPr>
          <p:cNvPr id="49" name="Straight Connector 48">
            <a:extLst>
              <a:ext uri="{FF2B5EF4-FFF2-40B4-BE49-F238E27FC236}">
                <a16:creationId xmlns:a16="http://schemas.microsoft.com/office/drawing/2014/main" id="{C946B1DD-0D19-D4C3-52F5-EBFA50CA95DF}"/>
              </a:ext>
            </a:extLst>
          </p:cNvPr>
          <p:cNvCxnSpPr>
            <a:cxnSpLocks/>
          </p:cNvCxnSpPr>
          <p:nvPr/>
        </p:nvCxnSpPr>
        <p:spPr>
          <a:xfrm>
            <a:off x="3070959" y="729103"/>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453E566-C46A-414B-4184-0B1C44CBF1C4}"/>
              </a:ext>
            </a:extLst>
          </p:cNvPr>
          <p:cNvSpPr>
            <a:spLocks noGrp="1"/>
          </p:cNvSpPr>
          <p:nvPr>
            <p:ph type="title"/>
          </p:nvPr>
        </p:nvSpPr>
        <p:spPr>
          <a:xfrm>
            <a:off x="2969632" y="56909"/>
            <a:ext cx="8131550" cy="871315"/>
          </a:xfrm>
        </p:spPr>
        <p:txBody>
          <a:bodyPr>
            <a:normAutofit/>
          </a:bodyPr>
          <a:lstStyle/>
          <a:p>
            <a:pPr>
              <a:spcBef>
                <a:spcPts val="600"/>
              </a:spcBef>
            </a:pPr>
            <a:r>
              <a:rPr lang="en-IN" sz="3600" dirty="0">
                <a:latin typeface="Times New Roman" panose="02020603050405020304" pitchFamily="18" charset="0"/>
                <a:cs typeface="Times New Roman" panose="02020603050405020304" pitchFamily="18" charset="0"/>
              </a:rPr>
              <a:t>Kalman Filter Model Development</a:t>
            </a:r>
          </a:p>
        </p:txBody>
      </p:sp>
      <p:pic>
        <p:nvPicPr>
          <p:cNvPr id="6" name="Picture 5">
            <a:extLst>
              <a:ext uri="{FF2B5EF4-FFF2-40B4-BE49-F238E27FC236}">
                <a16:creationId xmlns:a16="http://schemas.microsoft.com/office/drawing/2014/main" id="{18FE9160-A4A8-C54B-F8ED-830DA9466BE3}"/>
              </a:ext>
            </a:extLst>
          </p:cNvPr>
          <p:cNvPicPr>
            <a:picLocks noChangeAspect="1"/>
          </p:cNvPicPr>
          <p:nvPr/>
        </p:nvPicPr>
        <p:blipFill>
          <a:blip r:embed="rId2"/>
          <a:stretch>
            <a:fillRect/>
          </a:stretch>
        </p:blipFill>
        <p:spPr>
          <a:xfrm>
            <a:off x="2880255" y="829722"/>
            <a:ext cx="6869237" cy="5831121"/>
          </a:xfrm>
          <a:prstGeom prst="rect">
            <a:avLst/>
          </a:prstGeom>
        </p:spPr>
      </p:pic>
      <p:sp>
        <p:nvSpPr>
          <p:cNvPr id="7" name="Title 1">
            <a:extLst>
              <a:ext uri="{FF2B5EF4-FFF2-40B4-BE49-F238E27FC236}">
                <a16:creationId xmlns:a16="http://schemas.microsoft.com/office/drawing/2014/main" id="{54BBCB89-4CD0-C749-ECCB-ABD5A1E8D9C0}"/>
              </a:ext>
            </a:extLst>
          </p:cNvPr>
          <p:cNvSpPr txBox="1">
            <a:spLocks/>
          </p:cNvSpPr>
          <p:nvPr/>
        </p:nvSpPr>
        <p:spPr>
          <a:xfrm>
            <a:off x="9961397" y="2357577"/>
            <a:ext cx="2018697" cy="10714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600"/>
              </a:spcBef>
            </a:pPr>
            <a:r>
              <a:rPr lang="en-US"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GUI for </a:t>
            </a:r>
            <a:br>
              <a:rPr lang="en-US"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visualization</a:t>
            </a:r>
          </a:p>
          <a:p>
            <a:pPr>
              <a:spcBef>
                <a:spcPts val="600"/>
              </a:spcBef>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737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cxnSp>
        <p:nvCxnSpPr>
          <p:cNvPr id="48" name="Straight Connector 47">
            <a:extLst>
              <a:ext uri="{FF2B5EF4-FFF2-40B4-BE49-F238E27FC236}">
                <a16:creationId xmlns:a16="http://schemas.microsoft.com/office/drawing/2014/main" id="{F44A81EB-807B-2692-3F13-4CBC094E55F5}"/>
              </a:ext>
            </a:extLst>
          </p:cNvPr>
          <p:cNvCxnSpPr>
            <a:cxnSpLocks/>
          </p:cNvCxnSpPr>
          <p:nvPr/>
        </p:nvCxnSpPr>
        <p:spPr>
          <a:xfrm>
            <a:off x="3061131" y="771687"/>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0428DA-1C11-E1D1-7A26-F7C43D14BC89}"/>
              </a:ext>
            </a:extLst>
          </p:cNvPr>
          <p:cNvSpPr>
            <a:spLocks noGrp="1"/>
          </p:cNvSpPr>
          <p:nvPr>
            <p:ph type="title"/>
          </p:nvPr>
        </p:nvSpPr>
        <p:spPr>
          <a:xfrm>
            <a:off x="2969632" y="199978"/>
            <a:ext cx="8131550" cy="871315"/>
          </a:xfrm>
        </p:spPr>
        <p:txBody>
          <a:bodyPr>
            <a:normAutofit/>
          </a:bodyPr>
          <a:lstStyle/>
          <a:p>
            <a:pPr>
              <a:spcBef>
                <a:spcPts val="600"/>
              </a:spcBef>
            </a:pPr>
            <a:r>
              <a:rPr lang="en-IN" sz="3600" dirty="0">
                <a:latin typeface="Times New Roman" panose="02020603050405020304" pitchFamily="18" charset="0"/>
                <a:cs typeface="Times New Roman" panose="02020603050405020304" pitchFamily="18" charset="0"/>
              </a:rPr>
              <a:t>Kalman Filter Model Development</a:t>
            </a:r>
          </a:p>
        </p:txBody>
      </p:sp>
      <p:sp>
        <p:nvSpPr>
          <p:cNvPr id="4" name="Content Placeholder 3">
            <a:extLst>
              <a:ext uri="{FF2B5EF4-FFF2-40B4-BE49-F238E27FC236}">
                <a16:creationId xmlns:a16="http://schemas.microsoft.com/office/drawing/2014/main" id="{67A63579-ECD6-D47D-164E-2C5089CF5C0D}"/>
              </a:ext>
            </a:extLst>
          </p:cNvPr>
          <p:cNvSpPr>
            <a:spLocks noGrp="1"/>
          </p:cNvSpPr>
          <p:nvPr>
            <p:ph idx="1"/>
          </p:nvPr>
        </p:nvSpPr>
        <p:spPr>
          <a:xfrm>
            <a:off x="2984582" y="946348"/>
            <a:ext cx="8915400" cy="545309"/>
          </a:xfrm>
        </p:spPr>
        <p:txBody>
          <a:bodyPr/>
          <a:lstStyle/>
          <a:p>
            <a:r>
              <a:rPr lang="en-US" sz="2000" dirty="0">
                <a:solidFill>
                  <a:srgbClr val="0D0D0D"/>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Georgia" panose="02040502050405020303" pitchFamily="18" charset="0"/>
              </a:rPr>
              <a:t>GUI to save the </a:t>
            </a:r>
            <a:r>
              <a:rPr lang="en-US" sz="2000" dirty="0" err="1">
                <a:solidFill>
                  <a:srgbClr val="0D0D0D"/>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Georgia" panose="02040502050405020303" pitchFamily="18" charset="0"/>
              </a:rPr>
              <a:t>Niblack</a:t>
            </a:r>
            <a:r>
              <a:rPr lang="en-US" sz="2000" dirty="0">
                <a:solidFill>
                  <a:srgbClr val="0D0D0D"/>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Georgia" panose="02040502050405020303" pitchFamily="18" charset="0"/>
              </a:rPr>
              <a:t> peak data after the Kalman Filter processing.</a:t>
            </a:r>
            <a:endParaRPr lang="en-DE" sz="2000" dirty="0">
              <a:solidFill>
                <a:srgbClr val="1F497D"/>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Georgia" panose="02040502050405020303" pitchFamily="18" charset="0"/>
            </a:endParaRPr>
          </a:p>
          <a:p>
            <a:pPr marL="0" indent="0">
              <a:buNone/>
            </a:pPr>
            <a:endParaRPr lang="en-DE" dirty="0"/>
          </a:p>
        </p:txBody>
      </p:sp>
      <p:pic>
        <p:nvPicPr>
          <p:cNvPr id="5" name="Picture 4">
            <a:extLst>
              <a:ext uri="{FF2B5EF4-FFF2-40B4-BE49-F238E27FC236}">
                <a16:creationId xmlns:a16="http://schemas.microsoft.com/office/drawing/2014/main" id="{14C56C14-B1AB-16A0-58E4-1D4BEC0A6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855" y="1523260"/>
            <a:ext cx="8532491" cy="5048341"/>
          </a:xfrm>
          <a:prstGeom prst="rect">
            <a:avLst/>
          </a:prstGeom>
        </p:spPr>
      </p:pic>
    </p:spTree>
    <p:extLst>
      <p:ext uri="{BB962C8B-B14F-4D97-AF65-F5344CB8AC3E}">
        <p14:creationId xmlns:p14="http://schemas.microsoft.com/office/powerpoint/2010/main" val="174269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cxnSp>
        <p:nvCxnSpPr>
          <p:cNvPr id="48" name="Straight Connector 47">
            <a:extLst>
              <a:ext uri="{FF2B5EF4-FFF2-40B4-BE49-F238E27FC236}">
                <a16:creationId xmlns:a16="http://schemas.microsoft.com/office/drawing/2014/main" id="{F44A81EB-807B-2692-3F13-4CBC094E55F5}"/>
              </a:ext>
            </a:extLst>
          </p:cNvPr>
          <p:cNvCxnSpPr>
            <a:cxnSpLocks/>
          </p:cNvCxnSpPr>
          <p:nvPr/>
        </p:nvCxnSpPr>
        <p:spPr>
          <a:xfrm>
            <a:off x="3061131" y="771687"/>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0428DA-1C11-E1D1-7A26-F7C43D14BC89}"/>
              </a:ext>
            </a:extLst>
          </p:cNvPr>
          <p:cNvSpPr>
            <a:spLocks noGrp="1"/>
          </p:cNvSpPr>
          <p:nvPr>
            <p:ph type="title"/>
          </p:nvPr>
        </p:nvSpPr>
        <p:spPr>
          <a:xfrm>
            <a:off x="2969632" y="199978"/>
            <a:ext cx="8131550" cy="871315"/>
          </a:xfrm>
        </p:spPr>
        <p:txBody>
          <a:bodyPr>
            <a:normAutofit/>
          </a:bodyPr>
          <a:lstStyle/>
          <a:p>
            <a:pPr>
              <a:spcBef>
                <a:spcPts val="600"/>
              </a:spcBef>
            </a:pPr>
            <a:r>
              <a:rPr lang="en-IN" sz="3600" dirty="0">
                <a:latin typeface="Times New Roman" panose="02020603050405020304" pitchFamily="18" charset="0"/>
                <a:cs typeface="Times New Roman" panose="02020603050405020304" pitchFamily="18" charset="0"/>
              </a:rPr>
              <a:t>Kalman Filter Model Development</a:t>
            </a:r>
          </a:p>
        </p:txBody>
      </p:sp>
      <p:sp>
        <p:nvSpPr>
          <p:cNvPr id="4" name="Content Placeholder 3">
            <a:extLst>
              <a:ext uri="{FF2B5EF4-FFF2-40B4-BE49-F238E27FC236}">
                <a16:creationId xmlns:a16="http://schemas.microsoft.com/office/drawing/2014/main" id="{67A63579-ECD6-D47D-164E-2C5089CF5C0D}"/>
              </a:ext>
            </a:extLst>
          </p:cNvPr>
          <p:cNvSpPr>
            <a:spLocks noGrp="1"/>
          </p:cNvSpPr>
          <p:nvPr>
            <p:ph idx="1"/>
          </p:nvPr>
        </p:nvSpPr>
        <p:spPr>
          <a:xfrm>
            <a:off x="2984582" y="946348"/>
            <a:ext cx="8915400" cy="545309"/>
          </a:xfrm>
        </p:spPr>
        <p:txBody>
          <a:bodyPr/>
          <a:lstStyle/>
          <a:p>
            <a:r>
              <a:rPr lang="en-US" sz="2000" dirty="0">
                <a:solidFill>
                  <a:srgbClr val="0D0D0D"/>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Georgia" panose="02040502050405020303" pitchFamily="18" charset="0"/>
              </a:rPr>
              <a:t>GUI to save the </a:t>
            </a:r>
            <a:r>
              <a:rPr lang="en-US" sz="2000" dirty="0" err="1">
                <a:solidFill>
                  <a:srgbClr val="0D0D0D"/>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Georgia" panose="02040502050405020303" pitchFamily="18" charset="0"/>
              </a:rPr>
              <a:t>Yanowitz</a:t>
            </a:r>
            <a:r>
              <a:rPr lang="en-US" sz="2000" dirty="0">
                <a:solidFill>
                  <a:srgbClr val="0D0D0D"/>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Georgia" panose="02040502050405020303" pitchFamily="18" charset="0"/>
              </a:rPr>
              <a:t> peak data after the Kalman Filter processing.</a:t>
            </a:r>
            <a:endParaRPr lang="en-DE" sz="2000" dirty="0">
              <a:solidFill>
                <a:srgbClr val="1F497D"/>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Georgia" panose="02040502050405020303" pitchFamily="18" charset="0"/>
            </a:endParaRPr>
          </a:p>
          <a:p>
            <a:pPr marL="0" indent="0">
              <a:buNone/>
            </a:pPr>
            <a:endParaRPr lang="en-DE" dirty="0"/>
          </a:p>
        </p:txBody>
      </p:sp>
      <p:pic>
        <p:nvPicPr>
          <p:cNvPr id="3" name="Picture 2">
            <a:extLst>
              <a:ext uri="{FF2B5EF4-FFF2-40B4-BE49-F238E27FC236}">
                <a16:creationId xmlns:a16="http://schemas.microsoft.com/office/drawing/2014/main" id="{749BCED1-5FE1-1B00-3110-2631C902E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646" y="1518058"/>
            <a:ext cx="8619258" cy="5053544"/>
          </a:xfrm>
          <a:prstGeom prst="rect">
            <a:avLst/>
          </a:prstGeom>
        </p:spPr>
      </p:pic>
    </p:spTree>
    <p:extLst>
      <p:ext uri="{BB962C8B-B14F-4D97-AF65-F5344CB8AC3E}">
        <p14:creationId xmlns:p14="http://schemas.microsoft.com/office/powerpoint/2010/main" val="620680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B95BE8F-9EB9-8F34-F658-AFD4E5E639B4}"/>
              </a:ext>
            </a:extLst>
          </p:cNvPr>
          <p:cNvSpPr txBox="1">
            <a:spLocks/>
          </p:cNvSpPr>
          <p:nvPr/>
        </p:nvSpPr>
        <p:spPr>
          <a:xfrm>
            <a:off x="2940556" y="560479"/>
            <a:ext cx="8850216" cy="7749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endParaRPr lang="en-US" sz="3600" dirty="0">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4" name="TextBox 43">
            <a:extLst>
              <a:ext uri="{FF2B5EF4-FFF2-40B4-BE49-F238E27FC236}">
                <a16:creationId xmlns:a16="http://schemas.microsoft.com/office/drawing/2014/main" id="{0066E3C7-40F6-7B44-6E33-8F83E43723A4}"/>
              </a:ext>
            </a:extLst>
          </p:cNvPr>
          <p:cNvSpPr txBox="1"/>
          <p:nvPr/>
        </p:nvSpPr>
        <p:spPr>
          <a:xfrm>
            <a:off x="3034380" y="352620"/>
            <a:ext cx="8352339" cy="646331"/>
          </a:xfrm>
          <a:prstGeom prst="rect">
            <a:avLst/>
          </a:prstGeom>
          <a:noFill/>
        </p:spPr>
        <p:txBody>
          <a:bodyPr wrap="square">
            <a:spAutoFit/>
          </a:bodyPr>
          <a:lstStyle/>
          <a:p>
            <a:pPr>
              <a:spcBef>
                <a:spcPts val="600"/>
              </a:spcBef>
            </a:pPr>
            <a:r>
              <a:rPr lang="en-IN" sz="3600" dirty="0">
                <a:latin typeface="Times New Roman" panose="02020603050405020304" pitchFamily="18" charset="0"/>
                <a:cs typeface="Times New Roman" panose="02020603050405020304" pitchFamily="18" charset="0"/>
              </a:rPr>
              <a:t>MLP Classification Model</a:t>
            </a:r>
          </a:p>
        </p:txBody>
      </p:sp>
      <p:cxnSp>
        <p:nvCxnSpPr>
          <p:cNvPr id="46" name="Straight Connector 45">
            <a:extLst>
              <a:ext uri="{FF2B5EF4-FFF2-40B4-BE49-F238E27FC236}">
                <a16:creationId xmlns:a16="http://schemas.microsoft.com/office/drawing/2014/main" id="{7E7D5A65-397A-4F4F-0F02-3998909561CC}"/>
              </a:ext>
            </a:extLst>
          </p:cNvPr>
          <p:cNvCxnSpPr>
            <a:cxnSpLocks/>
          </p:cNvCxnSpPr>
          <p:nvPr/>
        </p:nvCxnSpPr>
        <p:spPr>
          <a:xfrm>
            <a:off x="3123420" y="1013500"/>
            <a:ext cx="8591959"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BBEAD23-94C8-7920-0828-872DDCE33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830" y="1451972"/>
            <a:ext cx="7507437" cy="5034552"/>
          </a:xfrm>
          <a:prstGeom prst="rect">
            <a:avLst/>
          </a:prstGeom>
        </p:spPr>
      </p:pic>
    </p:spTree>
    <p:extLst>
      <p:ext uri="{BB962C8B-B14F-4D97-AF65-F5344CB8AC3E}">
        <p14:creationId xmlns:p14="http://schemas.microsoft.com/office/powerpoint/2010/main" val="4132157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B95BE8F-9EB9-8F34-F658-AFD4E5E639B4}"/>
              </a:ext>
            </a:extLst>
          </p:cNvPr>
          <p:cNvSpPr txBox="1">
            <a:spLocks/>
          </p:cNvSpPr>
          <p:nvPr/>
        </p:nvSpPr>
        <p:spPr>
          <a:xfrm>
            <a:off x="2940556" y="560479"/>
            <a:ext cx="8850216" cy="7749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endParaRPr lang="en-US" sz="3600" dirty="0">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4" name="TextBox 43">
            <a:extLst>
              <a:ext uri="{FF2B5EF4-FFF2-40B4-BE49-F238E27FC236}">
                <a16:creationId xmlns:a16="http://schemas.microsoft.com/office/drawing/2014/main" id="{0066E3C7-40F6-7B44-6E33-8F83E43723A4}"/>
              </a:ext>
            </a:extLst>
          </p:cNvPr>
          <p:cNvSpPr txBox="1"/>
          <p:nvPr/>
        </p:nvSpPr>
        <p:spPr>
          <a:xfrm>
            <a:off x="3034380" y="200729"/>
            <a:ext cx="8352339" cy="646331"/>
          </a:xfrm>
          <a:prstGeom prst="rect">
            <a:avLst/>
          </a:prstGeom>
          <a:noFill/>
        </p:spPr>
        <p:txBody>
          <a:bodyPr wrap="square">
            <a:spAutoFit/>
          </a:bodyPr>
          <a:lstStyle/>
          <a:p>
            <a:pPr>
              <a:spcBef>
                <a:spcPts val="600"/>
              </a:spcBef>
            </a:pPr>
            <a:r>
              <a:rPr lang="en-IN" sz="3600" dirty="0">
                <a:latin typeface="Times New Roman" panose="02020603050405020304" pitchFamily="18" charset="0"/>
                <a:cs typeface="Times New Roman" panose="02020603050405020304" pitchFamily="18" charset="0"/>
              </a:rPr>
              <a:t>MLP Classification Model</a:t>
            </a:r>
          </a:p>
        </p:txBody>
      </p:sp>
      <p:cxnSp>
        <p:nvCxnSpPr>
          <p:cNvPr id="46" name="Straight Connector 45">
            <a:extLst>
              <a:ext uri="{FF2B5EF4-FFF2-40B4-BE49-F238E27FC236}">
                <a16:creationId xmlns:a16="http://schemas.microsoft.com/office/drawing/2014/main" id="{7E7D5A65-397A-4F4F-0F02-3998909561CC}"/>
              </a:ext>
            </a:extLst>
          </p:cNvPr>
          <p:cNvCxnSpPr>
            <a:cxnSpLocks/>
          </p:cNvCxnSpPr>
          <p:nvPr/>
        </p:nvCxnSpPr>
        <p:spPr>
          <a:xfrm>
            <a:off x="3100563" y="873008"/>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D75AA7E7-F625-2FEF-C25D-BD6AE51B567D}"/>
              </a:ext>
            </a:extLst>
          </p:cNvPr>
          <p:cNvSpPr/>
          <p:nvPr/>
        </p:nvSpPr>
        <p:spPr>
          <a:xfrm>
            <a:off x="3042062" y="1193890"/>
            <a:ext cx="8748710" cy="1005846"/>
          </a:xfrm>
          <a:prstGeom prst="roundRect">
            <a:avLst/>
          </a:prstGeom>
          <a:solidFill>
            <a:schemeClr val="tx2">
              <a:lumMod val="40000"/>
              <a:lumOff val="6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marR="723900" lvl="0" algn="just">
              <a:spcBef>
                <a:spcPts val="1200"/>
              </a:spcBef>
              <a:spcAft>
                <a:spcPts val="0"/>
              </a:spcAft>
              <a:buClr>
                <a:srgbClr val="1D1B11"/>
              </a:buClr>
              <a:buSzPts val="1200"/>
            </a:pPr>
            <a:r>
              <a:rPr lang="en-US" sz="1800" b="1"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rPr>
              <a:t>Input Data and Preparation - </a:t>
            </a:r>
            <a:r>
              <a:rPr lang="en-US" sz="1800" b="0"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rPr>
              <a:t>After raw ultrasonic data is filtered using the Kalman filter and peak detection, two files are generated namely Niblack_Peak.txt and Yanowitz_Peak.txt. </a:t>
            </a:r>
            <a:endParaRPr lang="en-DE" sz="1800" b="1"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endParaRPr>
          </a:p>
        </p:txBody>
      </p:sp>
      <p:sp>
        <p:nvSpPr>
          <p:cNvPr id="4" name="Rectangle: Rounded Corners 3">
            <a:extLst>
              <a:ext uri="{FF2B5EF4-FFF2-40B4-BE49-F238E27FC236}">
                <a16:creationId xmlns:a16="http://schemas.microsoft.com/office/drawing/2014/main" id="{5470727B-778A-419D-C48B-3811675120F6}"/>
              </a:ext>
            </a:extLst>
          </p:cNvPr>
          <p:cNvSpPr/>
          <p:nvPr/>
        </p:nvSpPr>
        <p:spPr>
          <a:xfrm>
            <a:off x="3042062" y="2299912"/>
            <a:ext cx="8748710" cy="1005846"/>
          </a:xfrm>
          <a:prstGeom prst="roundRect">
            <a:avLst/>
          </a:prstGeom>
          <a:solidFill>
            <a:schemeClr val="tx2">
              <a:lumMod val="40000"/>
              <a:lumOff val="6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marR="723900" lvl="0" algn="just">
              <a:spcBef>
                <a:spcPts val="1200"/>
              </a:spcBef>
              <a:spcAft>
                <a:spcPts val="0"/>
              </a:spcAft>
              <a:buClr>
                <a:srgbClr val="1D1B11"/>
              </a:buClr>
              <a:buSzPts val="1200"/>
            </a:pPr>
            <a:r>
              <a:rPr lang="en-US" sz="1800" b="1"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rPr>
              <a:t>Feature Standardization - </a:t>
            </a:r>
            <a:r>
              <a:rPr lang="en-US" sz="1800"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rPr>
              <a:t>The features are to be normalized before the training of the MLP classifier. </a:t>
            </a:r>
            <a:r>
              <a:rPr lang="en-US" sz="1800" dirty="0" err="1">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rPr>
              <a:t>StandardScaler</a:t>
            </a:r>
            <a:r>
              <a:rPr lang="en-US" sz="1800"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rPr>
              <a:t> scales features so that their mean would be 0 and standard deviation 1. </a:t>
            </a:r>
            <a:endParaRPr lang="en-DE" sz="1800"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endParaRPr>
          </a:p>
        </p:txBody>
      </p:sp>
      <p:sp>
        <p:nvSpPr>
          <p:cNvPr id="5" name="Rectangle: Rounded Corners 4">
            <a:extLst>
              <a:ext uri="{FF2B5EF4-FFF2-40B4-BE49-F238E27FC236}">
                <a16:creationId xmlns:a16="http://schemas.microsoft.com/office/drawing/2014/main" id="{1F1EBE7B-1276-37DC-8568-E9A2E37101D9}"/>
              </a:ext>
            </a:extLst>
          </p:cNvPr>
          <p:cNvSpPr/>
          <p:nvPr/>
        </p:nvSpPr>
        <p:spPr>
          <a:xfrm>
            <a:off x="3049915" y="3466757"/>
            <a:ext cx="8748710" cy="1259880"/>
          </a:xfrm>
          <a:prstGeom prst="roundRect">
            <a:avLst/>
          </a:prstGeom>
          <a:solidFill>
            <a:schemeClr val="tx2">
              <a:lumMod val="40000"/>
              <a:lumOff val="6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marR="723900" lvl="0" algn="just">
              <a:spcBef>
                <a:spcPts val="1200"/>
              </a:spcBef>
              <a:spcAft>
                <a:spcPts val="0"/>
              </a:spcAft>
              <a:buClr>
                <a:srgbClr val="1D1B11"/>
              </a:buClr>
              <a:buSzPts val="1200"/>
            </a:pPr>
            <a:r>
              <a:rPr lang="en-US" sz="1800" b="1"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rPr>
              <a:t>Design and Training - </a:t>
            </a:r>
            <a:r>
              <a:rPr lang="en-US" sz="1800" b="0"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rPr>
              <a:t>The proposed classifier will be trained using the labeled dataset. Backpropagation and gradient descent shall be used for a maximum of 30,000 iterations with an assurance of sufficient model convergence.</a:t>
            </a:r>
            <a:endParaRPr lang="en-DE" sz="1800" b="1"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endParaRPr>
          </a:p>
        </p:txBody>
      </p:sp>
      <p:sp>
        <p:nvSpPr>
          <p:cNvPr id="7" name="Rectangle: Rounded Corners 6">
            <a:extLst>
              <a:ext uri="{FF2B5EF4-FFF2-40B4-BE49-F238E27FC236}">
                <a16:creationId xmlns:a16="http://schemas.microsoft.com/office/drawing/2014/main" id="{7C680D3B-678F-5DF6-4281-92A06B92417F}"/>
              </a:ext>
            </a:extLst>
          </p:cNvPr>
          <p:cNvSpPr/>
          <p:nvPr/>
        </p:nvSpPr>
        <p:spPr>
          <a:xfrm>
            <a:off x="3022187" y="4865573"/>
            <a:ext cx="8748710" cy="733924"/>
          </a:xfrm>
          <a:prstGeom prst="roundRect">
            <a:avLst/>
          </a:prstGeom>
          <a:solidFill>
            <a:schemeClr val="tx2">
              <a:lumMod val="40000"/>
              <a:lumOff val="6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marR="723900" lvl="0" algn="just">
              <a:spcBef>
                <a:spcPts val="1200"/>
              </a:spcBef>
              <a:spcAft>
                <a:spcPts val="0"/>
              </a:spcAft>
              <a:buClr>
                <a:srgbClr val="1D1B11"/>
              </a:buClr>
              <a:buSzPts val="1200"/>
            </a:pPr>
            <a:r>
              <a:rPr lang="en-US" sz="1800" b="1"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rPr>
              <a:t>Model Testing and Evaluation - </a:t>
            </a:r>
            <a:r>
              <a:rPr lang="en-US" sz="1800"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rPr>
              <a:t>After training the classifier, test sets were used to check the performance of the trained classifier. </a:t>
            </a:r>
            <a:endParaRPr lang="en-DE" sz="1800"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endParaRPr>
          </a:p>
        </p:txBody>
      </p:sp>
      <p:sp>
        <p:nvSpPr>
          <p:cNvPr id="8" name="Rectangle: Rounded Corners 7">
            <a:extLst>
              <a:ext uri="{FF2B5EF4-FFF2-40B4-BE49-F238E27FC236}">
                <a16:creationId xmlns:a16="http://schemas.microsoft.com/office/drawing/2014/main" id="{A5D9626C-0336-9FAC-2DDD-7735417FB0A6}"/>
              </a:ext>
            </a:extLst>
          </p:cNvPr>
          <p:cNvSpPr/>
          <p:nvPr/>
        </p:nvSpPr>
        <p:spPr>
          <a:xfrm>
            <a:off x="3042062" y="5739135"/>
            <a:ext cx="8748710" cy="733924"/>
          </a:xfrm>
          <a:prstGeom prst="roundRect">
            <a:avLst/>
          </a:prstGeom>
          <a:solidFill>
            <a:schemeClr val="tx2">
              <a:lumMod val="40000"/>
              <a:lumOff val="6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marR="723900" lvl="0" algn="just">
              <a:spcBef>
                <a:spcPts val="1200"/>
              </a:spcBef>
              <a:spcAft>
                <a:spcPts val="0"/>
              </a:spcAft>
              <a:buClr>
                <a:srgbClr val="1D1B11"/>
              </a:buClr>
              <a:buSzPts val="1200"/>
            </a:pPr>
            <a:r>
              <a:rPr lang="en-US" sz="1800" b="1"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rPr>
              <a:t>Saving and Exporting Model Results - </a:t>
            </a:r>
            <a:r>
              <a:rPr lang="en-US" sz="1800"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rPr>
              <a:t>Finally, the results of the classifier are saved for future analysis. </a:t>
            </a:r>
            <a:endParaRPr lang="en-DE" sz="1800" dirty="0">
              <a:solidFill>
                <a:schemeClr val="tx1">
                  <a:lumMod val="95000"/>
                  <a:lumOff val="5000"/>
                </a:schemeClr>
              </a:solidFill>
              <a:effectLst/>
              <a:latin typeface="Cambria" panose="02040503050406030204" pitchFamily="18" charset="0"/>
              <a:ea typeface="Cambria" panose="02040503050406030204" pitchFamily="18" charset="0"/>
              <a:cs typeface="Georgia" panose="02040502050405020303" pitchFamily="18" charset="0"/>
            </a:endParaRPr>
          </a:p>
        </p:txBody>
      </p:sp>
    </p:spTree>
    <p:extLst>
      <p:ext uri="{BB962C8B-B14F-4D97-AF65-F5344CB8AC3E}">
        <p14:creationId xmlns:p14="http://schemas.microsoft.com/office/powerpoint/2010/main" val="2144482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7D0841F2-CE73-FF2D-9FEC-F946FBFDD6AA}"/>
              </a:ext>
            </a:extLst>
          </p:cNvPr>
          <p:cNvGraphicFramePr>
            <a:graphicFrameLocks noGrp="1"/>
          </p:cNvGraphicFramePr>
          <p:nvPr>
            <p:ph idx="1"/>
            <p:extLst>
              <p:ext uri="{D42A27DB-BD31-4B8C-83A1-F6EECF244321}">
                <p14:modId xmlns:p14="http://schemas.microsoft.com/office/powerpoint/2010/main" val="3629380087"/>
              </p:ext>
            </p:extLst>
          </p:nvPr>
        </p:nvGraphicFramePr>
        <p:xfrm>
          <a:off x="3076549" y="2071318"/>
          <a:ext cx="8591960" cy="4251190"/>
        </p:xfrm>
        <a:graphic>
          <a:graphicData uri="http://schemas.openxmlformats.org/drawingml/2006/table">
            <a:tbl>
              <a:tblPr firstRow="1" bandRow="1">
                <a:tableStyleId>{5C22544A-7EE6-4342-B048-85BDC9FD1C3A}</a:tableStyleId>
              </a:tblPr>
              <a:tblGrid>
                <a:gridCol w="1623467">
                  <a:extLst>
                    <a:ext uri="{9D8B030D-6E8A-4147-A177-3AD203B41FA5}">
                      <a16:colId xmlns:a16="http://schemas.microsoft.com/office/drawing/2014/main" val="1995074928"/>
                    </a:ext>
                  </a:extLst>
                </a:gridCol>
                <a:gridCol w="6968493">
                  <a:extLst>
                    <a:ext uri="{9D8B030D-6E8A-4147-A177-3AD203B41FA5}">
                      <a16:colId xmlns:a16="http://schemas.microsoft.com/office/drawing/2014/main" val="3986029188"/>
                    </a:ext>
                  </a:extLst>
                </a:gridCol>
              </a:tblGrid>
              <a:tr h="850238">
                <a:tc>
                  <a:txBody>
                    <a:bodyPr/>
                    <a:lstStyle/>
                    <a:p>
                      <a:r>
                        <a:rPr lang="en-US" sz="2000" dirty="0">
                          <a:solidFill>
                            <a:schemeClr val="tx1">
                              <a:lumMod val="95000"/>
                              <a:lumOff val="5000"/>
                            </a:schemeClr>
                          </a:solidFill>
                          <a:latin typeface="Cambria" panose="02040503050406030204" pitchFamily="18" charset="0"/>
                          <a:ea typeface="Cambria" panose="02040503050406030204" pitchFamily="18" charset="0"/>
                        </a:rPr>
                        <a:t>Cases</a:t>
                      </a:r>
                      <a:endParaRPr lang="en-DE" sz="2000" dirty="0">
                        <a:solidFill>
                          <a:schemeClr val="tx1">
                            <a:lumMod val="95000"/>
                            <a:lumOff val="5000"/>
                          </a:schemeClr>
                        </a:solidFill>
                        <a:latin typeface="Cambria" panose="02040503050406030204" pitchFamily="18" charset="0"/>
                        <a:ea typeface="Cambria" panose="02040503050406030204" pitchFamily="18" charset="0"/>
                      </a:endParaRPr>
                    </a:p>
                  </a:txBody>
                  <a:tcPr>
                    <a:solidFill>
                      <a:schemeClr val="tx2">
                        <a:lumMod val="40000"/>
                        <a:lumOff val="60000"/>
                      </a:schemeClr>
                    </a:solidFill>
                  </a:tcPr>
                </a:tc>
                <a:tc>
                  <a:txBody>
                    <a:bodyPr/>
                    <a:lstStyle/>
                    <a:p>
                      <a:r>
                        <a:rPr lang="en-US" sz="2000" dirty="0">
                          <a:solidFill>
                            <a:schemeClr val="tx1">
                              <a:lumMod val="95000"/>
                              <a:lumOff val="5000"/>
                            </a:schemeClr>
                          </a:solidFill>
                          <a:latin typeface="Cambria" panose="02040503050406030204" pitchFamily="18" charset="0"/>
                          <a:ea typeface="Cambria" panose="02040503050406030204" pitchFamily="18" charset="0"/>
                        </a:rPr>
                        <a:t>Conditions</a:t>
                      </a:r>
                      <a:endParaRPr lang="en-DE" sz="2000" dirty="0">
                        <a:solidFill>
                          <a:schemeClr val="tx1">
                            <a:lumMod val="95000"/>
                            <a:lumOff val="5000"/>
                          </a:schemeClr>
                        </a:solidFill>
                        <a:latin typeface="Cambria" panose="02040503050406030204" pitchFamily="18" charset="0"/>
                        <a:ea typeface="Cambria" panose="02040503050406030204" pitchFamily="18" charset="0"/>
                      </a:endParaRPr>
                    </a:p>
                  </a:txBody>
                  <a:tcPr>
                    <a:solidFill>
                      <a:schemeClr val="tx2">
                        <a:lumMod val="40000"/>
                        <a:lumOff val="60000"/>
                      </a:schemeClr>
                    </a:solidFill>
                  </a:tcPr>
                </a:tc>
                <a:extLst>
                  <a:ext uri="{0D108BD9-81ED-4DB2-BD59-A6C34878D82A}">
                    <a16:rowId xmlns:a16="http://schemas.microsoft.com/office/drawing/2014/main" val="3832801497"/>
                  </a:ext>
                </a:extLst>
              </a:tr>
              <a:tr h="850238">
                <a:tc>
                  <a:txBody>
                    <a:bodyPr/>
                    <a:lstStyle/>
                    <a:p>
                      <a:r>
                        <a:rPr lang="en-US" dirty="0">
                          <a:latin typeface="Cambria" panose="02040503050406030204" pitchFamily="18" charset="0"/>
                          <a:ea typeface="Cambria" panose="02040503050406030204" pitchFamily="18" charset="0"/>
                        </a:rPr>
                        <a:t>Case I</a:t>
                      </a:r>
                      <a:endParaRPr lang="en-DE" dirty="0">
                        <a:latin typeface="Cambria" panose="02040503050406030204" pitchFamily="18" charset="0"/>
                        <a:ea typeface="Cambria" panose="02040503050406030204" pitchFamily="18" charset="0"/>
                      </a:endParaRPr>
                    </a:p>
                  </a:txBody>
                  <a:tcPr>
                    <a:solidFill>
                      <a:schemeClr val="tx2">
                        <a:lumMod val="20000"/>
                        <a:lumOff val="80000"/>
                      </a:schemeClr>
                    </a:solidFill>
                  </a:tcPr>
                </a:tc>
                <a:tc>
                  <a:txBody>
                    <a:bodyPr/>
                    <a:lstStyle/>
                    <a:p>
                      <a:r>
                        <a:rPr lang="en-US" dirty="0">
                          <a:latin typeface="Cambria" panose="02040503050406030204" pitchFamily="18" charset="0"/>
                          <a:ea typeface="Cambria" panose="02040503050406030204" pitchFamily="18" charset="0"/>
                        </a:rPr>
                        <a:t>Non-Occupied chair (Empty) vs. Occupied chair (Human idle)</a:t>
                      </a:r>
                      <a:endParaRPr lang="en-DE" dirty="0">
                        <a:highlight>
                          <a:srgbClr val="808000"/>
                        </a:highlight>
                        <a:latin typeface="Cambria" panose="02040503050406030204" pitchFamily="18" charset="0"/>
                        <a:ea typeface="Cambria" panose="02040503050406030204" pitchFamily="18" charset="0"/>
                      </a:endParaRPr>
                    </a:p>
                  </a:txBody>
                  <a:tcPr>
                    <a:solidFill>
                      <a:schemeClr val="tx2">
                        <a:lumMod val="20000"/>
                        <a:lumOff val="80000"/>
                      </a:schemeClr>
                    </a:solidFill>
                  </a:tcPr>
                </a:tc>
                <a:extLst>
                  <a:ext uri="{0D108BD9-81ED-4DB2-BD59-A6C34878D82A}">
                    <a16:rowId xmlns:a16="http://schemas.microsoft.com/office/drawing/2014/main" val="2267467033"/>
                  </a:ext>
                </a:extLst>
              </a:tr>
              <a:tr h="850238">
                <a:tc>
                  <a:txBody>
                    <a:bodyPr/>
                    <a:lstStyle/>
                    <a:p>
                      <a:r>
                        <a:rPr lang="en-US" dirty="0">
                          <a:latin typeface="Cambria" panose="02040503050406030204" pitchFamily="18" charset="0"/>
                          <a:ea typeface="Cambria" panose="02040503050406030204" pitchFamily="18" charset="0"/>
                        </a:rPr>
                        <a:t>Case II</a:t>
                      </a:r>
                      <a:endParaRPr lang="en-DE" dirty="0">
                        <a:latin typeface="Cambria" panose="02040503050406030204" pitchFamily="18" charset="0"/>
                        <a:ea typeface="Cambria" panose="02040503050406030204" pitchFamily="18" charset="0"/>
                      </a:endParaRPr>
                    </a:p>
                  </a:txBody>
                  <a:tcPr>
                    <a:solidFill>
                      <a:schemeClr val="tx2">
                        <a:lumMod val="20000"/>
                        <a:lumOff val="80000"/>
                      </a:schemeClr>
                    </a:solidFill>
                  </a:tcPr>
                </a:tc>
                <a:tc>
                  <a:txBody>
                    <a:bodyPr/>
                    <a:lstStyle/>
                    <a:p>
                      <a:r>
                        <a:rPr lang="en-US" dirty="0">
                          <a:latin typeface="Cambria" panose="02040503050406030204" pitchFamily="18" charset="0"/>
                          <a:ea typeface="Cambria" panose="02040503050406030204" pitchFamily="18" charset="0"/>
                        </a:rPr>
                        <a:t>Non-Occupied chair (Boxes) vs. Occupied chair (Human idle)</a:t>
                      </a:r>
                      <a:endParaRPr lang="en-DE" dirty="0">
                        <a:highlight>
                          <a:srgbClr val="808000"/>
                        </a:highlight>
                        <a:latin typeface="Cambria" panose="02040503050406030204" pitchFamily="18" charset="0"/>
                        <a:ea typeface="Cambria" panose="02040503050406030204" pitchFamily="18" charset="0"/>
                      </a:endParaRPr>
                    </a:p>
                  </a:txBody>
                  <a:tcPr>
                    <a:solidFill>
                      <a:schemeClr val="tx2">
                        <a:lumMod val="20000"/>
                        <a:lumOff val="80000"/>
                      </a:schemeClr>
                    </a:solidFill>
                  </a:tcPr>
                </a:tc>
                <a:extLst>
                  <a:ext uri="{0D108BD9-81ED-4DB2-BD59-A6C34878D82A}">
                    <a16:rowId xmlns:a16="http://schemas.microsoft.com/office/drawing/2014/main" val="310884900"/>
                  </a:ext>
                </a:extLst>
              </a:tr>
              <a:tr h="850238">
                <a:tc>
                  <a:txBody>
                    <a:bodyPr/>
                    <a:lstStyle/>
                    <a:p>
                      <a:r>
                        <a:rPr lang="en-US" dirty="0">
                          <a:latin typeface="Cambria" panose="02040503050406030204" pitchFamily="18" charset="0"/>
                          <a:ea typeface="Cambria" panose="02040503050406030204" pitchFamily="18" charset="0"/>
                        </a:rPr>
                        <a:t>Case III</a:t>
                      </a:r>
                      <a:endParaRPr lang="en-DE" dirty="0">
                        <a:latin typeface="Cambria" panose="02040503050406030204" pitchFamily="18" charset="0"/>
                        <a:ea typeface="Cambria" panose="02040503050406030204" pitchFamily="18" charset="0"/>
                      </a:endParaRPr>
                    </a:p>
                  </a:txBody>
                  <a:tcPr>
                    <a:solidFill>
                      <a:schemeClr val="tx2">
                        <a:lumMod val="20000"/>
                        <a:lumOff val="80000"/>
                      </a:schemeClr>
                    </a:solidFill>
                  </a:tcPr>
                </a:tc>
                <a:tc>
                  <a:txBody>
                    <a:bodyPr/>
                    <a:lstStyle/>
                    <a:p>
                      <a:r>
                        <a:rPr lang="en-US" dirty="0">
                          <a:latin typeface="Cambria" panose="02040503050406030204" pitchFamily="18" charset="0"/>
                          <a:ea typeface="Cambria" panose="02040503050406030204" pitchFamily="18" charset="0"/>
                        </a:rPr>
                        <a:t>Non-Occupied chair (Empty) vs Occupied chair (Human moving) </a:t>
                      </a:r>
                      <a:endParaRPr lang="en-DE" dirty="0">
                        <a:highlight>
                          <a:srgbClr val="808000"/>
                        </a:highlight>
                        <a:latin typeface="Cambria" panose="02040503050406030204" pitchFamily="18" charset="0"/>
                        <a:ea typeface="Cambria" panose="02040503050406030204" pitchFamily="18" charset="0"/>
                      </a:endParaRPr>
                    </a:p>
                  </a:txBody>
                  <a:tcPr>
                    <a:solidFill>
                      <a:schemeClr val="tx2">
                        <a:lumMod val="20000"/>
                        <a:lumOff val="80000"/>
                      </a:schemeClr>
                    </a:solidFill>
                  </a:tcPr>
                </a:tc>
                <a:extLst>
                  <a:ext uri="{0D108BD9-81ED-4DB2-BD59-A6C34878D82A}">
                    <a16:rowId xmlns:a16="http://schemas.microsoft.com/office/drawing/2014/main" val="4102209219"/>
                  </a:ext>
                </a:extLst>
              </a:tr>
              <a:tr h="850238">
                <a:tc>
                  <a:txBody>
                    <a:bodyPr/>
                    <a:lstStyle/>
                    <a:p>
                      <a:r>
                        <a:rPr lang="en-US" dirty="0">
                          <a:latin typeface="Cambria" panose="02040503050406030204" pitchFamily="18" charset="0"/>
                          <a:ea typeface="Cambria" panose="02040503050406030204" pitchFamily="18" charset="0"/>
                        </a:rPr>
                        <a:t>Case IV</a:t>
                      </a:r>
                      <a:endParaRPr lang="en-DE" dirty="0">
                        <a:latin typeface="Cambria" panose="02040503050406030204" pitchFamily="18" charset="0"/>
                        <a:ea typeface="Cambria" panose="02040503050406030204" pitchFamily="18" charset="0"/>
                      </a:endParaRPr>
                    </a:p>
                  </a:txBody>
                  <a:tcPr>
                    <a:solidFill>
                      <a:schemeClr val="tx2">
                        <a:lumMod val="20000"/>
                        <a:lumOff val="80000"/>
                      </a:schemeClr>
                    </a:solidFill>
                  </a:tcPr>
                </a:tc>
                <a:tc>
                  <a:txBody>
                    <a:bodyPr/>
                    <a:lstStyle/>
                    <a:p>
                      <a:r>
                        <a:rPr lang="en-US" dirty="0">
                          <a:latin typeface="Cambria" panose="02040503050406030204" pitchFamily="18" charset="0"/>
                          <a:ea typeface="Cambria" panose="02040503050406030204" pitchFamily="18" charset="0"/>
                        </a:rPr>
                        <a:t>Non-Occupied chair (Boxes) vs. Occupied chair (Human moving)</a:t>
                      </a:r>
                      <a:endParaRPr lang="en-DE" dirty="0">
                        <a:highlight>
                          <a:srgbClr val="808000"/>
                        </a:highlight>
                        <a:latin typeface="Cambria" panose="02040503050406030204" pitchFamily="18" charset="0"/>
                        <a:ea typeface="Cambria" panose="02040503050406030204" pitchFamily="18" charset="0"/>
                      </a:endParaRPr>
                    </a:p>
                  </a:txBody>
                  <a:tcPr>
                    <a:solidFill>
                      <a:schemeClr val="tx2">
                        <a:lumMod val="20000"/>
                        <a:lumOff val="80000"/>
                      </a:schemeClr>
                    </a:solidFill>
                  </a:tcPr>
                </a:tc>
                <a:extLst>
                  <a:ext uri="{0D108BD9-81ED-4DB2-BD59-A6C34878D82A}">
                    <a16:rowId xmlns:a16="http://schemas.microsoft.com/office/drawing/2014/main" val="1431966596"/>
                  </a:ext>
                </a:extLst>
              </a:tr>
            </a:tbl>
          </a:graphicData>
        </a:graphic>
      </p:graphicFrame>
      <p:cxnSp>
        <p:nvCxnSpPr>
          <p:cNvPr id="45" name="Straight Connector 44">
            <a:extLst>
              <a:ext uri="{FF2B5EF4-FFF2-40B4-BE49-F238E27FC236}">
                <a16:creationId xmlns:a16="http://schemas.microsoft.com/office/drawing/2014/main" id="{DF48AAAE-1F9B-9470-B624-D158EB48E239}"/>
              </a:ext>
            </a:extLst>
          </p:cNvPr>
          <p:cNvCxnSpPr>
            <a:cxnSpLocks/>
          </p:cNvCxnSpPr>
          <p:nvPr/>
        </p:nvCxnSpPr>
        <p:spPr>
          <a:xfrm>
            <a:off x="3151980" y="1399026"/>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F22D3A3-C6B0-3A30-2471-F9FE6A7AC548}"/>
              </a:ext>
            </a:extLst>
          </p:cNvPr>
          <p:cNvSpPr txBox="1"/>
          <p:nvPr/>
        </p:nvSpPr>
        <p:spPr>
          <a:xfrm>
            <a:off x="642259" y="161277"/>
            <a:ext cx="8352339" cy="646331"/>
          </a:xfrm>
          <a:prstGeom prst="rect">
            <a:avLst/>
          </a:prstGeom>
          <a:noFill/>
        </p:spPr>
        <p:txBody>
          <a:bodyPr wrap="square">
            <a:spAutoFit/>
          </a:bodyPr>
          <a:lstStyle/>
          <a:p>
            <a:pPr algn="ctr">
              <a:spcBef>
                <a:spcPts val="600"/>
              </a:spcBef>
            </a:pPr>
            <a:endParaRPr lang="en-IN" sz="3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33B26D6-BA0B-7F89-3748-1C2875EA3A76}"/>
              </a:ext>
            </a:extLst>
          </p:cNvPr>
          <p:cNvSpPr txBox="1"/>
          <p:nvPr/>
        </p:nvSpPr>
        <p:spPr>
          <a:xfrm>
            <a:off x="3076550" y="725238"/>
            <a:ext cx="8352339" cy="646331"/>
          </a:xfrm>
          <a:prstGeom prst="rect">
            <a:avLst/>
          </a:prstGeom>
          <a:noFill/>
        </p:spPr>
        <p:txBody>
          <a:bodyPr wrap="square">
            <a:spAutoFit/>
          </a:bodyPr>
          <a:lstStyle/>
          <a:p>
            <a:pPr>
              <a:spcBef>
                <a:spcPts val="600"/>
              </a:spcBef>
            </a:pPr>
            <a:r>
              <a:rPr lang="en-US" sz="3600" dirty="0">
                <a:latin typeface="Times New Roman" panose="02020603050405020304" pitchFamily="18" charset="0"/>
                <a:cs typeface="Times New Roman" panose="02020603050405020304" pitchFamily="18" charset="0"/>
              </a:rPr>
              <a:t>Test Cases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44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6BAC5-34F4-0F0E-3928-A52DBBDA7943}"/>
              </a:ext>
            </a:extLst>
          </p:cNvPr>
          <p:cNvSpPr>
            <a:spLocks noGrp="1"/>
          </p:cNvSpPr>
          <p:nvPr>
            <p:ph type="title"/>
          </p:nvPr>
        </p:nvSpPr>
        <p:spPr>
          <a:xfrm>
            <a:off x="3239897" y="663886"/>
            <a:ext cx="8131550" cy="565496"/>
          </a:xfrm>
        </p:spPr>
        <p:txBody>
          <a:bodyPr>
            <a:noAutofit/>
          </a:bodyPr>
          <a:lstStyle/>
          <a:p>
            <a:r>
              <a:rPr lang="en-IN" dirty="0">
                <a:latin typeface="Calibri" panose="020F0502020204030204" pitchFamily="34" charset="0"/>
                <a:cs typeface="Calibri" panose="020F0502020204030204" pitchFamily="34" charset="0"/>
              </a:rPr>
              <a:t>Contents</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EF39A102-6C1E-E945-C1D6-176BA29B9B6E}"/>
              </a:ext>
            </a:extLst>
          </p:cNvPr>
          <p:cNvSpPr>
            <a:spLocks noGrp="1"/>
          </p:cNvSpPr>
          <p:nvPr>
            <p:ph idx="1"/>
          </p:nvPr>
        </p:nvSpPr>
        <p:spPr>
          <a:xfrm>
            <a:off x="3225299" y="1600245"/>
            <a:ext cx="8131550" cy="4489872"/>
          </a:xfrm>
        </p:spPr>
        <p:txBody>
          <a:bodyPr>
            <a:normAutofit lnSpcReduction="10000"/>
          </a:bodyPr>
          <a:lstStyle/>
          <a:p>
            <a:pPr>
              <a:spcBef>
                <a:spcPts val="600"/>
              </a:spcBef>
            </a:pPr>
            <a:r>
              <a:rPr lang="en-IN" sz="2400" dirty="0">
                <a:latin typeface="Times New Roman" panose="02020603050405020304" pitchFamily="18" charset="0"/>
                <a:cs typeface="Times New Roman" panose="02020603050405020304" pitchFamily="18" charset="0"/>
              </a:rPr>
              <a:t>Introduction</a:t>
            </a:r>
          </a:p>
          <a:p>
            <a:pPr>
              <a:spcBef>
                <a:spcPts val="600"/>
              </a:spcBef>
            </a:pPr>
            <a:r>
              <a:rPr lang="en-IN" sz="2400" dirty="0">
                <a:latin typeface="Times New Roman" panose="02020603050405020304" pitchFamily="18" charset="0"/>
                <a:cs typeface="Times New Roman" panose="02020603050405020304" pitchFamily="18" charset="0"/>
              </a:rPr>
              <a:t>Thesis Goal</a:t>
            </a:r>
          </a:p>
          <a:p>
            <a:pPr lvl="0">
              <a:spcBef>
                <a:spcPts val="600"/>
              </a:spcBef>
            </a:pPr>
            <a:r>
              <a:rPr lang="en-US" sz="2400" dirty="0">
                <a:latin typeface="Times New Roman" panose="02020603050405020304" pitchFamily="18" charset="0"/>
                <a:cs typeface="Times New Roman" panose="02020603050405020304" pitchFamily="18" charset="0"/>
              </a:rPr>
              <a:t>General Structure of the System</a:t>
            </a:r>
          </a:p>
          <a:p>
            <a:pPr>
              <a:spcBef>
                <a:spcPts val="600"/>
              </a:spcBef>
            </a:pPr>
            <a:r>
              <a:rPr lang="en-IN" sz="2400" dirty="0">
                <a:latin typeface="Times New Roman" panose="02020603050405020304" pitchFamily="18" charset="0"/>
                <a:cs typeface="Times New Roman" panose="02020603050405020304" pitchFamily="18" charset="0"/>
              </a:rPr>
              <a:t>Physical Experimental Work Setup </a:t>
            </a:r>
          </a:p>
          <a:p>
            <a:pPr>
              <a:spcBef>
                <a:spcPts val="600"/>
              </a:spcBef>
            </a:pPr>
            <a:r>
              <a:rPr lang="en-IN" sz="2400" dirty="0">
                <a:latin typeface="Times New Roman" panose="02020603050405020304" pitchFamily="18" charset="0"/>
                <a:cs typeface="Times New Roman" panose="02020603050405020304" pitchFamily="18" charset="0"/>
              </a:rPr>
              <a:t>Dataset Acquisition</a:t>
            </a:r>
          </a:p>
          <a:p>
            <a:pPr>
              <a:spcBef>
                <a:spcPts val="600"/>
              </a:spcBef>
            </a:pPr>
            <a:r>
              <a:rPr lang="en-IN" sz="2400" dirty="0">
                <a:latin typeface="Times New Roman" panose="02020603050405020304" pitchFamily="18" charset="0"/>
                <a:cs typeface="Times New Roman" panose="02020603050405020304" pitchFamily="18" charset="0"/>
              </a:rPr>
              <a:t>Software Setup</a:t>
            </a:r>
          </a:p>
          <a:p>
            <a:pPr>
              <a:spcBef>
                <a:spcPts val="600"/>
              </a:spcBef>
            </a:pPr>
            <a:r>
              <a:rPr lang="en-IN" sz="2400" dirty="0">
                <a:latin typeface="Times New Roman" panose="02020603050405020304" pitchFamily="18" charset="0"/>
                <a:cs typeface="Times New Roman" panose="02020603050405020304" pitchFamily="18" charset="0"/>
              </a:rPr>
              <a:t>Kalman Filter Model Development</a:t>
            </a:r>
          </a:p>
          <a:p>
            <a:pPr>
              <a:spcBef>
                <a:spcPts val="600"/>
              </a:spcBef>
            </a:pPr>
            <a:r>
              <a:rPr lang="en-IN" sz="2400" dirty="0">
                <a:latin typeface="Times New Roman" panose="02020603050405020304" pitchFamily="18" charset="0"/>
                <a:cs typeface="Times New Roman" panose="02020603050405020304" pitchFamily="18" charset="0"/>
              </a:rPr>
              <a:t>MLP Classification Model</a:t>
            </a:r>
          </a:p>
          <a:p>
            <a:pPr>
              <a:spcBef>
                <a:spcPts val="600"/>
              </a:spcBef>
            </a:pPr>
            <a:r>
              <a:rPr lang="en-IN" sz="2400" dirty="0">
                <a:latin typeface="Times New Roman" panose="02020603050405020304" pitchFamily="18" charset="0"/>
                <a:cs typeface="Times New Roman" panose="02020603050405020304" pitchFamily="18" charset="0"/>
              </a:rPr>
              <a:t>Test Cases</a:t>
            </a:r>
          </a:p>
          <a:p>
            <a:pPr>
              <a:spcBef>
                <a:spcPts val="600"/>
              </a:spcBef>
            </a:pPr>
            <a:r>
              <a:rPr lang="en-US" sz="2400" dirty="0">
                <a:latin typeface="Times New Roman" panose="02020603050405020304" pitchFamily="18" charset="0"/>
                <a:cs typeface="Times New Roman" panose="02020603050405020304" pitchFamily="18" charset="0"/>
              </a:rPr>
              <a:t>Evaluation and Performance Analysis</a:t>
            </a:r>
            <a:endParaRPr lang="en-IN" sz="2400" dirty="0">
              <a:latin typeface="Times New Roman" panose="02020603050405020304" pitchFamily="18" charset="0"/>
              <a:cs typeface="Times New Roman" panose="02020603050405020304" pitchFamily="18" charset="0"/>
            </a:endParaRPr>
          </a:p>
          <a:p>
            <a:pPr>
              <a:spcBef>
                <a:spcPts val="600"/>
              </a:spcBef>
            </a:pPr>
            <a:r>
              <a:rPr lang="en-US" sz="2400" dirty="0">
                <a:latin typeface="Times New Roman" panose="02020603050405020304" pitchFamily="18" charset="0"/>
                <a:cs typeface="Times New Roman" panose="02020603050405020304" pitchFamily="18" charset="0"/>
              </a:rPr>
              <a:t>Summary and Perspectives</a:t>
            </a:r>
          </a:p>
          <a:p>
            <a:pPr marL="0" indent="0">
              <a:spcBef>
                <a:spcPts val="600"/>
              </a:spcBef>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02CBF805-CC22-2E36-0FCD-13AF7D22F68B}"/>
              </a:ext>
            </a:extLst>
          </p:cNvPr>
          <p:cNvCxnSpPr>
            <a:cxnSpLocks/>
          </p:cNvCxnSpPr>
          <p:nvPr/>
        </p:nvCxnSpPr>
        <p:spPr>
          <a:xfrm>
            <a:off x="2938056" y="1289198"/>
            <a:ext cx="89730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903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D2E2C0C-D0F4-699E-4D2A-0DE92ECAD70E}"/>
              </a:ext>
            </a:extLst>
          </p:cNvPr>
          <p:cNvSpPr>
            <a:spLocks noGrp="1"/>
          </p:cNvSpPr>
          <p:nvPr>
            <p:ph idx="1"/>
          </p:nvPr>
        </p:nvSpPr>
        <p:spPr>
          <a:xfrm>
            <a:off x="4767982" y="5855204"/>
            <a:ext cx="3570676" cy="461666"/>
          </a:xfrm>
        </p:spPr>
        <p:txBody>
          <a:bodyPr vert="horz" lIns="91440" tIns="45720" rIns="91440" bIns="45720" rtlCol="0">
            <a:normAutofit/>
          </a:bodyPr>
          <a:lstStyle/>
          <a:p>
            <a:pPr marL="0" indent="0">
              <a:buNone/>
            </a:pPr>
            <a:r>
              <a:rPr lang="en-US" sz="2000" b="1" dirty="0">
                <a:effectLst/>
                <a:latin typeface="Cambria" panose="02040503050406030204" pitchFamily="18" charset="0"/>
                <a:ea typeface="Cambria" panose="02040503050406030204" pitchFamily="18" charset="0"/>
              </a:rPr>
              <a:t>Analysis of occupied dataset </a:t>
            </a:r>
          </a:p>
          <a:p>
            <a:endParaRPr lang="en-US" dirty="0"/>
          </a:p>
        </p:txBody>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E8C256D-543D-77A2-35BD-CD88628DB6AD}"/>
              </a:ext>
            </a:extLst>
          </p:cNvPr>
          <p:cNvSpPr txBox="1"/>
          <p:nvPr/>
        </p:nvSpPr>
        <p:spPr>
          <a:xfrm>
            <a:off x="2689120" y="295874"/>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3D08294C-F228-8A4A-F8BB-C3849BBD714B}"/>
              </a:ext>
            </a:extLst>
          </p:cNvPr>
          <p:cNvCxnSpPr>
            <a:cxnSpLocks/>
          </p:cNvCxnSpPr>
          <p:nvPr/>
        </p:nvCxnSpPr>
        <p:spPr>
          <a:xfrm flipV="1">
            <a:off x="1348996" y="942205"/>
            <a:ext cx="9506358" cy="11097"/>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00F81F-E324-77D5-EF08-C40CED0E2F31}"/>
              </a:ext>
            </a:extLst>
          </p:cNvPr>
          <p:cNvSpPr txBox="1"/>
          <p:nvPr/>
        </p:nvSpPr>
        <p:spPr>
          <a:xfrm>
            <a:off x="3887818" y="1057714"/>
            <a:ext cx="5924827" cy="461665"/>
          </a:xfrm>
          <a:prstGeom prst="rect">
            <a:avLst/>
          </a:prstGeom>
          <a:noFill/>
        </p:spPr>
        <p:txBody>
          <a:bodyPr wrap="square">
            <a:spAutoFit/>
          </a:bodyPr>
          <a:lstStyle/>
          <a:p>
            <a:pPr marR="1599565" lvl="1" algn="ctr">
              <a:spcBef>
                <a:spcPts val="1225"/>
              </a:spcBef>
            </a:pPr>
            <a:r>
              <a:rPr lang="en-US" sz="2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mbria" panose="02040503050406030204" pitchFamily="18" charset="0"/>
              </a:rPr>
              <a:t>Noise reduction Analysis</a:t>
            </a:r>
            <a:endParaRPr lang="en-DE" sz="2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mbria" panose="02040503050406030204" pitchFamily="18" charset="0"/>
            </a:endParaRPr>
          </a:p>
        </p:txBody>
      </p:sp>
      <p:pic>
        <p:nvPicPr>
          <p:cNvPr id="7" name="Picture 6">
            <a:extLst>
              <a:ext uri="{FF2B5EF4-FFF2-40B4-BE49-F238E27FC236}">
                <a16:creationId xmlns:a16="http://schemas.microsoft.com/office/drawing/2014/main" id="{97B3C69D-FE0B-737C-FED2-DA251104D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946" y="1664720"/>
            <a:ext cx="8684181" cy="3888842"/>
          </a:xfrm>
          <a:prstGeom prst="rect">
            <a:avLst/>
          </a:prstGeom>
        </p:spPr>
      </p:pic>
    </p:spTree>
    <p:extLst>
      <p:ext uri="{BB962C8B-B14F-4D97-AF65-F5344CB8AC3E}">
        <p14:creationId xmlns:p14="http://schemas.microsoft.com/office/powerpoint/2010/main" val="3621219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D2E2C0C-D0F4-699E-4D2A-0DE92ECAD70E}"/>
              </a:ext>
            </a:extLst>
          </p:cNvPr>
          <p:cNvSpPr>
            <a:spLocks noGrp="1"/>
          </p:cNvSpPr>
          <p:nvPr>
            <p:ph idx="1"/>
          </p:nvPr>
        </p:nvSpPr>
        <p:spPr>
          <a:xfrm>
            <a:off x="4222697" y="5830390"/>
            <a:ext cx="4400948" cy="461666"/>
          </a:xfrm>
        </p:spPr>
        <p:txBody>
          <a:bodyPr vert="horz" lIns="91440" tIns="45720" rIns="91440" bIns="45720" rtlCol="0">
            <a:normAutofit/>
          </a:bodyPr>
          <a:lstStyle/>
          <a:p>
            <a:pPr marL="0" indent="0">
              <a:buNone/>
            </a:pPr>
            <a:r>
              <a:rPr lang="en-US" sz="2000" b="1" dirty="0">
                <a:effectLst/>
                <a:latin typeface="Cambria" panose="02040503050406030204" pitchFamily="18" charset="0"/>
                <a:ea typeface="Cambria" panose="02040503050406030204" pitchFamily="18" charset="0"/>
              </a:rPr>
              <a:t>Analysis of Non-Occupied dataset </a:t>
            </a:r>
          </a:p>
          <a:p>
            <a:endParaRPr lang="en-US" dirty="0"/>
          </a:p>
        </p:txBody>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E8C256D-543D-77A2-35BD-CD88628DB6AD}"/>
              </a:ext>
            </a:extLst>
          </p:cNvPr>
          <p:cNvSpPr txBox="1"/>
          <p:nvPr/>
        </p:nvSpPr>
        <p:spPr>
          <a:xfrm>
            <a:off x="1850221" y="270777"/>
            <a:ext cx="8352339"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3D08294C-F228-8A4A-F8BB-C3849BBD714B}"/>
              </a:ext>
            </a:extLst>
          </p:cNvPr>
          <p:cNvCxnSpPr>
            <a:cxnSpLocks/>
          </p:cNvCxnSpPr>
          <p:nvPr/>
        </p:nvCxnSpPr>
        <p:spPr>
          <a:xfrm flipV="1">
            <a:off x="1038035" y="908350"/>
            <a:ext cx="9716084" cy="875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00F81F-E324-77D5-EF08-C40CED0E2F31}"/>
              </a:ext>
            </a:extLst>
          </p:cNvPr>
          <p:cNvSpPr txBox="1"/>
          <p:nvPr/>
        </p:nvSpPr>
        <p:spPr>
          <a:xfrm>
            <a:off x="3848348" y="1188671"/>
            <a:ext cx="5782214" cy="461665"/>
          </a:xfrm>
          <a:prstGeom prst="rect">
            <a:avLst/>
          </a:prstGeom>
          <a:noFill/>
        </p:spPr>
        <p:txBody>
          <a:bodyPr wrap="square">
            <a:spAutoFit/>
          </a:bodyPr>
          <a:lstStyle/>
          <a:p>
            <a:pPr marR="1599565" lvl="1" algn="ctr">
              <a:spcBef>
                <a:spcPts val="1225"/>
              </a:spcBef>
            </a:pPr>
            <a:r>
              <a:rPr lang="en-US" sz="2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mbria" panose="02040503050406030204" pitchFamily="18" charset="0"/>
              </a:rPr>
              <a:t>Noise reduction Analysis</a:t>
            </a:r>
            <a:endParaRPr lang="en-DE" sz="2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mbria" panose="02040503050406030204" pitchFamily="18" charset="0"/>
            </a:endParaRPr>
          </a:p>
        </p:txBody>
      </p:sp>
      <p:pic>
        <p:nvPicPr>
          <p:cNvPr id="4" name="Picture 3">
            <a:extLst>
              <a:ext uri="{FF2B5EF4-FFF2-40B4-BE49-F238E27FC236}">
                <a16:creationId xmlns:a16="http://schemas.microsoft.com/office/drawing/2014/main" id="{91AD8824-41E3-9022-BF4C-DC9D08D3E9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0221" y="1866577"/>
            <a:ext cx="8591959" cy="3447227"/>
          </a:xfrm>
          <a:prstGeom prst="rect">
            <a:avLst/>
          </a:prstGeom>
        </p:spPr>
      </p:pic>
    </p:spTree>
    <p:extLst>
      <p:ext uri="{BB962C8B-B14F-4D97-AF65-F5344CB8AC3E}">
        <p14:creationId xmlns:p14="http://schemas.microsoft.com/office/powerpoint/2010/main" val="2087128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2" name="Content Placeholder 2">
            <a:extLst>
              <a:ext uri="{FF2B5EF4-FFF2-40B4-BE49-F238E27FC236}">
                <a16:creationId xmlns:a16="http://schemas.microsoft.com/office/drawing/2014/main" id="{AC2FA0BF-F42F-3D2F-0D1A-24E6BC75D32B}"/>
              </a:ext>
            </a:extLst>
          </p:cNvPr>
          <p:cNvSpPr>
            <a:spLocks noGrp="1"/>
          </p:cNvSpPr>
          <p:nvPr>
            <p:ph idx="1"/>
          </p:nvPr>
        </p:nvSpPr>
        <p:spPr>
          <a:xfrm>
            <a:off x="2972099" y="1335395"/>
            <a:ext cx="8689544" cy="4750320"/>
          </a:xfrm>
        </p:spPr>
        <p:txBody>
          <a:bodyPr>
            <a:normAutofit/>
          </a:bodyPr>
          <a:lstStyle/>
          <a:p>
            <a:pPr marL="0" indent="0">
              <a:buNone/>
            </a:pPr>
            <a:endParaRPr lang="en-US" sz="1800" b="1" dirty="0">
              <a:effectLst/>
              <a:latin typeface="Cambria" panose="02040503050406030204" pitchFamily="18" charset="0"/>
              <a:ea typeface="Georgia" panose="02040502050405020303" pitchFamily="18" charset="0"/>
              <a:cs typeface="Georgia" panose="02040502050405020303" pitchFamily="18" charset="0"/>
            </a:endParaRPr>
          </a:p>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Case 1: Non-Occupied chair (Empty) vs. Occupied chair (Human idle)</a:t>
            </a:r>
            <a:endParaRPr lang="en-DE" sz="1800" b="1" dirty="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libri" panose="020F0502020204030204" pitchFamily="34" charset="0"/>
            </a:endParaRPr>
          </a:p>
        </p:txBody>
      </p:sp>
      <p:cxnSp>
        <p:nvCxnSpPr>
          <p:cNvPr id="45" name="Straight Connector 44">
            <a:extLst>
              <a:ext uri="{FF2B5EF4-FFF2-40B4-BE49-F238E27FC236}">
                <a16:creationId xmlns:a16="http://schemas.microsoft.com/office/drawing/2014/main" id="{DF48AAAE-1F9B-9470-B624-D158EB48E239}"/>
              </a:ext>
            </a:extLst>
          </p:cNvPr>
          <p:cNvCxnSpPr>
            <a:cxnSpLocks/>
          </p:cNvCxnSpPr>
          <p:nvPr/>
        </p:nvCxnSpPr>
        <p:spPr>
          <a:xfrm>
            <a:off x="3069684" y="1083263"/>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F22D3A3-C6B0-3A30-2471-F9FE6A7AC548}"/>
              </a:ext>
            </a:extLst>
          </p:cNvPr>
          <p:cNvSpPr txBox="1"/>
          <p:nvPr/>
        </p:nvSpPr>
        <p:spPr>
          <a:xfrm>
            <a:off x="2984582" y="1265252"/>
            <a:ext cx="5448201" cy="461665"/>
          </a:xfrm>
          <a:prstGeom prst="rect">
            <a:avLst/>
          </a:prstGeom>
          <a:noFill/>
        </p:spPr>
        <p:txBody>
          <a:bodyPr wrap="square">
            <a:spAutoFit/>
          </a:bodyPr>
          <a:lstStyle/>
          <a:p>
            <a:pPr algn="ct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Impact of Kalman Filter on Classification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52BA2C-41B4-53D3-B718-BC163AEBAE7E}"/>
              </a:ext>
            </a:extLst>
          </p:cNvPr>
          <p:cNvPicPr>
            <a:picLocks noChangeAspect="1"/>
          </p:cNvPicPr>
          <p:nvPr/>
        </p:nvPicPr>
        <p:blipFill>
          <a:blip r:embed="rId2"/>
          <a:stretch>
            <a:fillRect/>
          </a:stretch>
        </p:blipFill>
        <p:spPr>
          <a:xfrm>
            <a:off x="3049915" y="2450968"/>
            <a:ext cx="8318932" cy="3130280"/>
          </a:xfrm>
          <a:prstGeom prst="rect">
            <a:avLst/>
          </a:prstGeom>
        </p:spPr>
      </p:pic>
      <p:sp>
        <p:nvSpPr>
          <p:cNvPr id="2" name="TextBox 1">
            <a:extLst>
              <a:ext uri="{FF2B5EF4-FFF2-40B4-BE49-F238E27FC236}">
                <a16:creationId xmlns:a16="http://schemas.microsoft.com/office/drawing/2014/main" id="{85BED6B0-D0A6-EF19-961D-973A713972AD}"/>
              </a:ext>
            </a:extLst>
          </p:cNvPr>
          <p:cNvSpPr txBox="1"/>
          <p:nvPr/>
        </p:nvSpPr>
        <p:spPr>
          <a:xfrm>
            <a:off x="2873881" y="437619"/>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88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3D08294C-F228-8A4A-F8BB-C3849BBD714B}"/>
              </a:ext>
            </a:extLst>
          </p:cNvPr>
          <p:cNvCxnSpPr>
            <a:cxnSpLocks/>
          </p:cNvCxnSpPr>
          <p:nvPr/>
        </p:nvCxnSpPr>
        <p:spPr>
          <a:xfrm>
            <a:off x="1265520" y="901984"/>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9673A5-DC42-927E-FFA5-C15857A38C87}"/>
              </a:ext>
            </a:extLst>
          </p:cNvPr>
          <p:cNvSpPr txBox="1"/>
          <p:nvPr/>
        </p:nvSpPr>
        <p:spPr>
          <a:xfrm>
            <a:off x="1142999" y="1530591"/>
            <a:ext cx="9452296" cy="369332"/>
          </a:xfrm>
          <a:prstGeom prst="rect">
            <a:avLst/>
          </a:prstGeom>
          <a:noFill/>
        </p:spPr>
        <p:txBody>
          <a:bodyPr wrap="square">
            <a:spAutoFit/>
          </a:bodyPr>
          <a:lstStyle/>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Case 1: Non-Occupied chair (Empty) vs. Occupied chair (Human idle)</a:t>
            </a:r>
            <a:endParaRPr lang="en-DE" sz="1800" b="1" dirty="0">
              <a:effectLst/>
              <a:latin typeface="Georgia" panose="02040502050405020303" pitchFamily="18" charset="0"/>
              <a:ea typeface="Georgia" panose="02040502050405020303" pitchFamily="18" charset="0"/>
              <a:cs typeface="Georgia" panose="02040502050405020303" pitchFamily="18" charset="0"/>
            </a:endParaRPr>
          </a:p>
        </p:txBody>
      </p:sp>
      <p:pic>
        <p:nvPicPr>
          <p:cNvPr id="10" name="Picture 9">
            <a:extLst>
              <a:ext uri="{FF2B5EF4-FFF2-40B4-BE49-F238E27FC236}">
                <a16:creationId xmlns:a16="http://schemas.microsoft.com/office/drawing/2014/main" id="{D9C98247-55E8-DF7C-BF7C-5672EB9BE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978" y="2116399"/>
            <a:ext cx="8374255" cy="4393417"/>
          </a:xfrm>
          <a:prstGeom prst="rect">
            <a:avLst/>
          </a:prstGeom>
        </p:spPr>
      </p:pic>
      <p:sp>
        <p:nvSpPr>
          <p:cNvPr id="3" name="TextBox 2">
            <a:extLst>
              <a:ext uri="{FF2B5EF4-FFF2-40B4-BE49-F238E27FC236}">
                <a16:creationId xmlns:a16="http://schemas.microsoft.com/office/drawing/2014/main" id="{DA3F2646-04FF-40E7-F963-A9948A5972DE}"/>
              </a:ext>
            </a:extLst>
          </p:cNvPr>
          <p:cNvSpPr txBox="1"/>
          <p:nvPr/>
        </p:nvSpPr>
        <p:spPr>
          <a:xfrm>
            <a:off x="9914468" y="3103067"/>
            <a:ext cx="1865721" cy="646331"/>
          </a:xfrm>
          <a:prstGeom prst="rect">
            <a:avLst/>
          </a:prstGeom>
          <a:noFill/>
        </p:spPr>
        <p:txBody>
          <a:bodyPr wrap="square">
            <a:spAutoFit/>
          </a:bodyPr>
          <a:lstStyle/>
          <a:p>
            <a:r>
              <a:rPr lang="en-US" sz="1800" dirty="0">
                <a:solidFill>
                  <a:srgbClr val="1D1B11"/>
                </a:solidFill>
                <a:effectLst/>
                <a:latin typeface="Cambria" panose="02040503050406030204" pitchFamily="18" charset="0"/>
                <a:ea typeface="Georgia" panose="02040502050405020303" pitchFamily="18" charset="0"/>
                <a:cs typeface="Georgia" panose="02040502050405020303" pitchFamily="18" charset="0"/>
              </a:rPr>
              <a:t>Confusion matrix</a:t>
            </a:r>
          </a:p>
          <a:p>
            <a:r>
              <a:rPr lang="en-US" sz="1800" dirty="0">
                <a:solidFill>
                  <a:srgbClr val="1D1B11"/>
                </a:solidFill>
                <a:effectLst/>
                <a:latin typeface="Cambria" panose="02040503050406030204" pitchFamily="18" charset="0"/>
                <a:ea typeface="Georgia" panose="02040502050405020303" pitchFamily="18" charset="0"/>
                <a:cs typeface="Georgia" panose="02040502050405020303" pitchFamily="18" charset="0"/>
              </a:rPr>
              <a:t>for case I</a:t>
            </a:r>
            <a:endParaRPr lang="en-DE" dirty="0"/>
          </a:p>
        </p:txBody>
      </p:sp>
      <p:sp>
        <p:nvSpPr>
          <p:cNvPr id="6" name="TextBox 5">
            <a:extLst>
              <a:ext uri="{FF2B5EF4-FFF2-40B4-BE49-F238E27FC236}">
                <a16:creationId xmlns:a16="http://schemas.microsoft.com/office/drawing/2014/main" id="{E5CA79C8-32B3-B576-4DE9-9FDD2EA3FA09}"/>
              </a:ext>
            </a:extLst>
          </p:cNvPr>
          <p:cNvSpPr txBox="1"/>
          <p:nvPr/>
        </p:nvSpPr>
        <p:spPr>
          <a:xfrm>
            <a:off x="1142999" y="1009398"/>
            <a:ext cx="5448201" cy="461665"/>
          </a:xfrm>
          <a:prstGeom prst="rect">
            <a:avLst/>
          </a:prstGeom>
          <a:noFill/>
        </p:spPr>
        <p:txBody>
          <a:bodyPr wrap="square">
            <a:spAutoFit/>
          </a:bodyPr>
          <a:lstStyle/>
          <a:p>
            <a:pPr algn="ct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Impact of Kalman Filter on Classification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68576C-A641-658D-DFF2-962DE14A8869}"/>
              </a:ext>
            </a:extLst>
          </p:cNvPr>
          <p:cNvSpPr txBox="1"/>
          <p:nvPr/>
        </p:nvSpPr>
        <p:spPr>
          <a:xfrm>
            <a:off x="1142999" y="327447"/>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015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3D08294C-F228-8A4A-F8BB-C3849BBD714B}"/>
              </a:ext>
            </a:extLst>
          </p:cNvPr>
          <p:cNvCxnSpPr>
            <a:cxnSpLocks/>
          </p:cNvCxnSpPr>
          <p:nvPr/>
        </p:nvCxnSpPr>
        <p:spPr>
          <a:xfrm>
            <a:off x="1109443" y="969947"/>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9673A5-DC42-927E-FFA5-C15857A38C87}"/>
              </a:ext>
            </a:extLst>
          </p:cNvPr>
          <p:cNvSpPr txBox="1"/>
          <p:nvPr/>
        </p:nvSpPr>
        <p:spPr>
          <a:xfrm>
            <a:off x="1038035" y="1500879"/>
            <a:ext cx="7430549" cy="369332"/>
          </a:xfrm>
          <a:prstGeom prst="rect">
            <a:avLst/>
          </a:prstGeom>
          <a:noFill/>
        </p:spPr>
        <p:txBody>
          <a:bodyPr wrap="square">
            <a:spAutoFit/>
          </a:bodyPr>
          <a:lstStyle/>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Case 1: Non-Occupied chair (Empty) vs. Occupied chair (Human idle)</a:t>
            </a:r>
            <a:endParaRPr lang="en-DE" sz="1800" b="1" dirty="0">
              <a:effectLst/>
              <a:latin typeface="Georgia" panose="02040502050405020303" pitchFamily="18" charset="0"/>
              <a:ea typeface="Georgia" panose="02040502050405020303" pitchFamily="18" charset="0"/>
              <a:cs typeface="Georgia" panose="02040502050405020303" pitchFamily="18" charset="0"/>
            </a:endParaRPr>
          </a:p>
        </p:txBody>
      </p:sp>
      <p:pic>
        <p:nvPicPr>
          <p:cNvPr id="16" name="Picture 15">
            <a:extLst>
              <a:ext uri="{FF2B5EF4-FFF2-40B4-BE49-F238E27FC236}">
                <a16:creationId xmlns:a16="http://schemas.microsoft.com/office/drawing/2014/main" id="{C43DD372-B563-D79A-33A6-E06C1E50B3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443" y="2082241"/>
            <a:ext cx="8261174" cy="4485259"/>
          </a:xfrm>
          <a:prstGeom prst="rect">
            <a:avLst/>
          </a:prstGeom>
        </p:spPr>
      </p:pic>
      <p:sp>
        <p:nvSpPr>
          <p:cNvPr id="3" name="TextBox 2">
            <a:extLst>
              <a:ext uri="{FF2B5EF4-FFF2-40B4-BE49-F238E27FC236}">
                <a16:creationId xmlns:a16="http://schemas.microsoft.com/office/drawing/2014/main" id="{133A214B-A2E2-02CD-0C76-F4F6EDEBA59E}"/>
              </a:ext>
            </a:extLst>
          </p:cNvPr>
          <p:cNvSpPr txBox="1"/>
          <p:nvPr/>
        </p:nvSpPr>
        <p:spPr>
          <a:xfrm>
            <a:off x="9593706" y="2964568"/>
            <a:ext cx="2234771" cy="923330"/>
          </a:xfrm>
          <a:prstGeom prst="rect">
            <a:avLst/>
          </a:prstGeom>
          <a:noFill/>
        </p:spPr>
        <p:txBody>
          <a:bodyPr wrap="square">
            <a:spAutoFit/>
          </a:bodyPr>
          <a:lstStyle/>
          <a:p>
            <a:r>
              <a:rPr lang="en-US" sz="1800" dirty="0">
                <a:solidFill>
                  <a:srgbClr val="0D0D0D"/>
                </a:solidFill>
                <a:effectLst/>
                <a:latin typeface="Cambria" panose="02040503050406030204" pitchFamily="18" charset="0"/>
                <a:ea typeface="Georgia" panose="02040502050405020303" pitchFamily="18" charset="0"/>
                <a:cs typeface="Georgia" panose="02040502050405020303" pitchFamily="18" charset="0"/>
              </a:rPr>
              <a:t>Bar chart for </a:t>
            </a:r>
          </a:p>
          <a:p>
            <a:r>
              <a:rPr lang="en-US" sz="1800" dirty="0">
                <a:solidFill>
                  <a:srgbClr val="0D0D0D"/>
                </a:solidFill>
                <a:effectLst/>
                <a:latin typeface="Cambria" panose="02040503050406030204" pitchFamily="18" charset="0"/>
                <a:ea typeface="Georgia" panose="02040502050405020303" pitchFamily="18" charset="0"/>
                <a:cs typeface="Georgia" panose="02040502050405020303" pitchFamily="18" charset="0"/>
              </a:rPr>
              <a:t>the comparison</a:t>
            </a:r>
          </a:p>
          <a:p>
            <a:r>
              <a:rPr lang="en-US" sz="1800" dirty="0">
                <a:solidFill>
                  <a:srgbClr val="0D0D0D"/>
                </a:solidFill>
                <a:effectLst/>
                <a:latin typeface="Cambria" panose="02040503050406030204" pitchFamily="18" charset="0"/>
                <a:ea typeface="Georgia" panose="02040502050405020303" pitchFamily="18" charset="0"/>
                <a:cs typeface="Georgia" panose="02040502050405020303" pitchFamily="18" charset="0"/>
              </a:rPr>
              <a:t>of matrices for case I</a:t>
            </a:r>
            <a:endParaRPr lang="en-DE" dirty="0"/>
          </a:p>
        </p:txBody>
      </p:sp>
      <p:sp>
        <p:nvSpPr>
          <p:cNvPr id="6" name="TextBox 5">
            <a:extLst>
              <a:ext uri="{FF2B5EF4-FFF2-40B4-BE49-F238E27FC236}">
                <a16:creationId xmlns:a16="http://schemas.microsoft.com/office/drawing/2014/main" id="{18F45010-BB38-1729-E33D-622DA736E501}"/>
              </a:ext>
            </a:extLst>
          </p:cNvPr>
          <p:cNvSpPr txBox="1"/>
          <p:nvPr/>
        </p:nvSpPr>
        <p:spPr>
          <a:xfrm>
            <a:off x="1038035" y="1007530"/>
            <a:ext cx="5448201" cy="461665"/>
          </a:xfrm>
          <a:prstGeom prst="rect">
            <a:avLst/>
          </a:prstGeom>
          <a:noFill/>
        </p:spPr>
        <p:txBody>
          <a:bodyPr wrap="square">
            <a:spAutoFit/>
          </a:bodyPr>
          <a:lstStyle/>
          <a:p>
            <a:pPr algn="ct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Impact of Kalman Filter on Classification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19C8D0B-985F-3F85-5609-DA8312DFA5A4}"/>
              </a:ext>
            </a:extLst>
          </p:cNvPr>
          <p:cNvSpPr txBox="1"/>
          <p:nvPr/>
        </p:nvSpPr>
        <p:spPr>
          <a:xfrm>
            <a:off x="933275" y="298401"/>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821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2" name="Content Placeholder 2">
            <a:extLst>
              <a:ext uri="{FF2B5EF4-FFF2-40B4-BE49-F238E27FC236}">
                <a16:creationId xmlns:a16="http://schemas.microsoft.com/office/drawing/2014/main" id="{AC2FA0BF-F42F-3D2F-0D1A-24E6BC75D32B}"/>
              </a:ext>
            </a:extLst>
          </p:cNvPr>
          <p:cNvSpPr>
            <a:spLocks noGrp="1"/>
          </p:cNvSpPr>
          <p:nvPr>
            <p:ph idx="1"/>
          </p:nvPr>
        </p:nvSpPr>
        <p:spPr>
          <a:xfrm>
            <a:off x="2972099" y="1335395"/>
            <a:ext cx="8689544" cy="4750320"/>
          </a:xfrm>
        </p:spPr>
        <p:txBody>
          <a:bodyPr>
            <a:normAutofit/>
          </a:bodyPr>
          <a:lstStyle/>
          <a:p>
            <a:pPr marL="0" indent="0">
              <a:buNone/>
            </a:pPr>
            <a:endParaRPr lang="en-US" sz="1800" b="1" dirty="0">
              <a:effectLst/>
              <a:latin typeface="Cambria" panose="02040503050406030204" pitchFamily="18" charset="0"/>
              <a:ea typeface="Georgia" panose="02040502050405020303" pitchFamily="18" charset="0"/>
              <a:cs typeface="Georgia" panose="02040502050405020303" pitchFamily="18" charset="0"/>
            </a:endParaRPr>
          </a:p>
          <a:p>
            <a:pPr marL="0" marR="723265" lvl="0" indent="0">
              <a:spcAft>
                <a:spcPts val="0"/>
              </a:spcAft>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Case 2: Non-Occupied chair (Boxes) vs. Occupied chair (Human idle)</a:t>
            </a:r>
            <a:endParaRPr lang="en-DE" sz="1800" b="1" dirty="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libri" panose="020F0502020204030204" pitchFamily="34" charset="0"/>
            </a:endParaRPr>
          </a:p>
        </p:txBody>
      </p:sp>
      <p:cxnSp>
        <p:nvCxnSpPr>
          <p:cNvPr id="45" name="Straight Connector 44">
            <a:extLst>
              <a:ext uri="{FF2B5EF4-FFF2-40B4-BE49-F238E27FC236}">
                <a16:creationId xmlns:a16="http://schemas.microsoft.com/office/drawing/2014/main" id="{DF48AAAE-1F9B-9470-B624-D158EB48E239}"/>
              </a:ext>
            </a:extLst>
          </p:cNvPr>
          <p:cNvCxnSpPr>
            <a:cxnSpLocks/>
          </p:cNvCxnSpPr>
          <p:nvPr/>
        </p:nvCxnSpPr>
        <p:spPr>
          <a:xfrm>
            <a:off x="3069684" y="1083263"/>
            <a:ext cx="8591959"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7CABF2A-A795-4291-2C82-2771F7F565A9}"/>
              </a:ext>
            </a:extLst>
          </p:cNvPr>
          <p:cNvPicPr>
            <a:picLocks noChangeAspect="1"/>
          </p:cNvPicPr>
          <p:nvPr/>
        </p:nvPicPr>
        <p:blipFill>
          <a:blip r:embed="rId2"/>
          <a:stretch>
            <a:fillRect/>
          </a:stretch>
        </p:blipFill>
        <p:spPr>
          <a:xfrm>
            <a:off x="3042062" y="2564594"/>
            <a:ext cx="8573477" cy="3208037"/>
          </a:xfrm>
          <a:prstGeom prst="rect">
            <a:avLst/>
          </a:prstGeom>
        </p:spPr>
      </p:pic>
      <p:sp>
        <p:nvSpPr>
          <p:cNvPr id="2" name="TextBox 1">
            <a:extLst>
              <a:ext uri="{FF2B5EF4-FFF2-40B4-BE49-F238E27FC236}">
                <a16:creationId xmlns:a16="http://schemas.microsoft.com/office/drawing/2014/main" id="{91D06FE6-5232-9A99-4978-43701ED11BED}"/>
              </a:ext>
            </a:extLst>
          </p:cNvPr>
          <p:cNvSpPr txBox="1"/>
          <p:nvPr/>
        </p:nvSpPr>
        <p:spPr>
          <a:xfrm>
            <a:off x="2984582" y="1204425"/>
            <a:ext cx="5448201" cy="461665"/>
          </a:xfrm>
          <a:prstGeom prst="rect">
            <a:avLst/>
          </a:prstGeom>
          <a:noFill/>
        </p:spPr>
        <p:txBody>
          <a:bodyPr wrap="square">
            <a:spAutoFit/>
          </a:bodyPr>
          <a:lstStyle/>
          <a:p>
            <a:pPr algn="ct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Impact of Kalman Filter on Classification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3210F19-C8E0-4095-AC44-633ACD019470}"/>
              </a:ext>
            </a:extLst>
          </p:cNvPr>
          <p:cNvSpPr txBox="1"/>
          <p:nvPr/>
        </p:nvSpPr>
        <p:spPr>
          <a:xfrm>
            <a:off x="2873881" y="375980"/>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679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3D08294C-F228-8A4A-F8BB-C3849BBD714B}"/>
              </a:ext>
            </a:extLst>
          </p:cNvPr>
          <p:cNvCxnSpPr>
            <a:cxnSpLocks/>
          </p:cNvCxnSpPr>
          <p:nvPr/>
        </p:nvCxnSpPr>
        <p:spPr>
          <a:xfrm>
            <a:off x="1348032" y="809204"/>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9673A5-DC42-927E-FFA5-C15857A38C87}"/>
              </a:ext>
            </a:extLst>
          </p:cNvPr>
          <p:cNvSpPr txBox="1"/>
          <p:nvPr/>
        </p:nvSpPr>
        <p:spPr>
          <a:xfrm>
            <a:off x="1199323" y="1480694"/>
            <a:ext cx="7757720" cy="369332"/>
          </a:xfrm>
          <a:prstGeom prst="rect">
            <a:avLst/>
          </a:prstGeom>
          <a:noFill/>
        </p:spPr>
        <p:txBody>
          <a:bodyPr wrap="square">
            <a:spAutoFit/>
          </a:bodyPr>
          <a:lstStyle/>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Case 2: Non-Occupied chair (Boxes) vs. Occupied chair (Human idle)</a:t>
            </a:r>
            <a:endParaRPr lang="en-DE" sz="1800" b="1" dirty="0">
              <a:effectLst/>
              <a:latin typeface="Georgia" panose="02040502050405020303" pitchFamily="18" charset="0"/>
              <a:ea typeface="Georgia" panose="02040502050405020303" pitchFamily="18" charset="0"/>
              <a:cs typeface="Georgia" panose="02040502050405020303" pitchFamily="18" charset="0"/>
            </a:endParaRPr>
          </a:p>
        </p:txBody>
      </p:sp>
      <p:pic>
        <p:nvPicPr>
          <p:cNvPr id="2" name="Picture 1">
            <a:extLst>
              <a:ext uri="{FF2B5EF4-FFF2-40B4-BE49-F238E27FC236}">
                <a16:creationId xmlns:a16="http://schemas.microsoft.com/office/drawing/2014/main" id="{E82E8E4B-FA14-6824-0417-962A39BB5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892" y="2068112"/>
            <a:ext cx="8564948" cy="4491487"/>
          </a:xfrm>
          <a:prstGeom prst="rect">
            <a:avLst/>
          </a:prstGeom>
        </p:spPr>
      </p:pic>
      <p:sp>
        <p:nvSpPr>
          <p:cNvPr id="6" name="TextBox 5">
            <a:extLst>
              <a:ext uri="{FF2B5EF4-FFF2-40B4-BE49-F238E27FC236}">
                <a16:creationId xmlns:a16="http://schemas.microsoft.com/office/drawing/2014/main" id="{D0665792-248B-D92C-726C-84E83FE71551}"/>
              </a:ext>
            </a:extLst>
          </p:cNvPr>
          <p:cNvSpPr txBox="1"/>
          <p:nvPr/>
        </p:nvSpPr>
        <p:spPr>
          <a:xfrm>
            <a:off x="9939991" y="3260179"/>
            <a:ext cx="1993331" cy="646331"/>
          </a:xfrm>
          <a:prstGeom prst="rect">
            <a:avLst/>
          </a:prstGeom>
          <a:noFill/>
        </p:spPr>
        <p:txBody>
          <a:bodyPr wrap="square">
            <a:spAutoFit/>
          </a:bodyPr>
          <a:lstStyle/>
          <a:p>
            <a:r>
              <a:rPr lang="en-US" sz="1800" dirty="0">
                <a:solidFill>
                  <a:srgbClr val="1D1B11"/>
                </a:solidFill>
                <a:effectLst/>
                <a:latin typeface="Cambria" panose="02040503050406030204" pitchFamily="18" charset="0"/>
                <a:ea typeface="Georgia" panose="02040502050405020303" pitchFamily="18" charset="0"/>
                <a:cs typeface="Georgia" panose="02040502050405020303" pitchFamily="18" charset="0"/>
              </a:rPr>
              <a:t>Confusion matrix </a:t>
            </a:r>
          </a:p>
          <a:p>
            <a:r>
              <a:rPr lang="en-US" sz="1800" dirty="0">
                <a:solidFill>
                  <a:srgbClr val="1D1B11"/>
                </a:solidFill>
                <a:effectLst/>
                <a:latin typeface="Cambria" panose="02040503050406030204" pitchFamily="18" charset="0"/>
                <a:ea typeface="Georgia" panose="02040502050405020303" pitchFamily="18" charset="0"/>
                <a:cs typeface="Georgia" panose="02040502050405020303" pitchFamily="18" charset="0"/>
              </a:rPr>
              <a:t>for case II</a:t>
            </a:r>
            <a:endParaRPr lang="en-DE" dirty="0"/>
          </a:p>
        </p:txBody>
      </p:sp>
      <p:sp>
        <p:nvSpPr>
          <p:cNvPr id="7" name="TextBox 6">
            <a:extLst>
              <a:ext uri="{FF2B5EF4-FFF2-40B4-BE49-F238E27FC236}">
                <a16:creationId xmlns:a16="http://schemas.microsoft.com/office/drawing/2014/main" id="{66A6C104-2D4F-1B12-524E-F1F8816D7394}"/>
              </a:ext>
            </a:extLst>
          </p:cNvPr>
          <p:cNvSpPr txBox="1"/>
          <p:nvPr/>
        </p:nvSpPr>
        <p:spPr>
          <a:xfrm>
            <a:off x="1130446" y="183801"/>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01E7937-94B5-0C93-057B-A841026DD67A}"/>
              </a:ext>
            </a:extLst>
          </p:cNvPr>
          <p:cNvSpPr txBox="1"/>
          <p:nvPr/>
        </p:nvSpPr>
        <p:spPr>
          <a:xfrm>
            <a:off x="1199323" y="939175"/>
            <a:ext cx="5448201" cy="461665"/>
          </a:xfrm>
          <a:prstGeom prst="rect">
            <a:avLst/>
          </a:prstGeom>
          <a:noFill/>
        </p:spPr>
        <p:txBody>
          <a:bodyPr wrap="square">
            <a:spAutoFit/>
          </a:bodyPr>
          <a:lstStyle/>
          <a:p>
            <a:pPr algn="ct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Impact of Kalman Filter on Classification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18222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3D08294C-F228-8A4A-F8BB-C3849BBD714B}"/>
              </a:ext>
            </a:extLst>
          </p:cNvPr>
          <p:cNvCxnSpPr>
            <a:cxnSpLocks/>
          </p:cNvCxnSpPr>
          <p:nvPr/>
        </p:nvCxnSpPr>
        <p:spPr>
          <a:xfrm>
            <a:off x="1332027" y="810446"/>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9673A5-DC42-927E-FFA5-C15857A38C87}"/>
              </a:ext>
            </a:extLst>
          </p:cNvPr>
          <p:cNvSpPr txBox="1"/>
          <p:nvPr/>
        </p:nvSpPr>
        <p:spPr>
          <a:xfrm>
            <a:off x="1231114" y="1380535"/>
            <a:ext cx="7757720" cy="369332"/>
          </a:xfrm>
          <a:prstGeom prst="rect">
            <a:avLst/>
          </a:prstGeom>
          <a:noFill/>
        </p:spPr>
        <p:txBody>
          <a:bodyPr wrap="square">
            <a:spAutoFit/>
          </a:bodyPr>
          <a:lstStyle/>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Case 2: Non-Occupied chair (Boxes) vs. Occupied chair (Human idle)</a:t>
            </a:r>
            <a:endParaRPr lang="en-DE" sz="1800" b="1" dirty="0">
              <a:effectLst/>
              <a:latin typeface="Georgia" panose="02040502050405020303" pitchFamily="18" charset="0"/>
              <a:ea typeface="Georgia" panose="02040502050405020303" pitchFamily="18" charset="0"/>
              <a:cs typeface="Georgia" panose="02040502050405020303" pitchFamily="18" charset="0"/>
            </a:endParaRPr>
          </a:p>
        </p:txBody>
      </p:sp>
      <p:pic>
        <p:nvPicPr>
          <p:cNvPr id="3" name="Picture 2">
            <a:extLst>
              <a:ext uri="{FF2B5EF4-FFF2-40B4-BE49-F238E27FC236}">
                <a16:creationId xmlns:a16="http://schemas.microsoft.com/office/drawing/2014/main" id="{5E137A55-3EE6-E730-B7C3-3C23115B40E8}"/>
              </a:ext>
            </a:extLst>
          </p:cNvPr>
          <p:cNvPicPr>
            <a:picLocks noChangeAspect="1"/>
          </p:cNvPicPr>
          <p:nvPr/>
        </p:nvPicPr>
        <p:blipFill>
          <a:blip r:embed="rId2"/>
          <a:stretch>
            <a:fillRect/>
          </a:stretch>
        </p:blipFill>
        <p:spPr>
          <a:xfrm>
            <a:off x="1332027" y="1962503"/>
            <a:ext cx="7866532" cy="4604997"/>
          </a:xfrm>
          <a:prstGeom prst="rect">
            <a:avLst/>
          </a:prstGeom>
        </p:spPr>
      </p:pic>
      <p:sp>
        <p:nvSpPr>
          <p:cNvPr id="6" name="TextBox 5">
            <a:extLst>
              <a:ext uri="{FF2B5EF4-FFF2-40B4-BE49-F238E27FC236}">
                <a16:creationId xmlns:a16="http://schemas.microsoft.com/office/drawing/2014/main" id="{5D44A9CD-2608-CBA5-7359-4842AE69AE3E}"/>
              </a:ext>
            </a:extLst>
          </p:cNvPr>
          <p:cNvSpPr txBox="1"/>
          <p:nvPr/>
        </p:nvSpPr>
        <p:spPr>
          <a:xfrm>
            <a:off x="9463362" y="2748206"/>
            <a:ext cx="2481043" cy="923330"/>
          </a:xfrm>
          <a:prstGeom prst="rect">
            <a:avLst/>
          </a:prstGeom>
          <a:noFill/>
        </p:spPr>
        <p:txBody>
          <a:bodyPr wrap="square">
            <a:spAutoFit/>
          </a:bodyPr>
          <a:lstStyle/>
          <a:p>
            <a:r>
              <a:rPr lang="en-US" sz="1800" dirty="0">
                <a:solidFill>
                  <a:srgbClr val="0D0D0D"/>
                </a:solidFill>
                <a:effectLst/>
                <a:latin typeface="Cambria" panose="02040503050406030204" pitchFamily="18" charset="0"/>
                <a:ea typeface="Georgia" panose="02040502050405020303" pitchFamily="18" charset="0"/>
                <a:cs typeface="Georgia" panose="02040502050405020303" pitchFamily="18" charset="0"/>
              </a:rPr>
              <a:t>Bar chart for </a:t>
            </a:r>
          </a:p>
          <a:p>
            <a:r>
              <a:rPr lang="en-US" sz="1800" dirty="0">
                <a:solidFill>
                  <a:srgbClr val="0D0D0D"/>
                </a:solidFill>
                <a:effectLst/>
                <a:latin typeface="Cambria" panose="02040503050406030204" pitchFamily="18" charset="0"/>
                <a:ea typeface="Georgia" panose="02040502050405020303" pitchFamily="18" charset="0"/>
                <a:cs typeface="Georgia" panose="02040502050405020303" pitchFamily="18" charset="0"/>
              </a:rPr>
              <a:t>the comparison </a:t>
            </a:r>
          </a:p>
          <a:p>
            <a:r>
              <a:rPr lang="en-US" sz="1800" dirty="0">
                <a:solidFill>
                  <a:srgbClr val="0D0D0D"/>
                </a:solidFill>
                <a:effectLst/>
                <a:latin typeface="Cambria" panose="02040503050406030204" pitchFamily="18" charset="0"/>
                <a:ea typeface="Georgia" panose="02040502050405020303" pitchFamily="18" charset="0"/>
                <a:cs typeface="Georgia" panose="02040502050405020303" pitchFamily="18" charset="0"/>
              </a:rPr>
              <a:t>of matrices for case II</a:t>
            </a:r>
            <a:endParaRPr lang="en-DE" dirty="0"/>
          </a:p>
        </p:txBody>
      </p:sp>
      <p:sp>
        <p:nvSpPr>
          <p:cNvPr id="7" name="TextBox 6">
            <a:extLst>
              <a:ext uri="{FF2B5EF4-FFF2-40B4-BE49-F238E27FC236}">
                <a16:creationId xmlns:a16="http://schemas.microsoft.com/office/drawing/2014/main" id="{70ED4843-4DD1-F4C3-0E3B-EE78DC361221}"/>
              </a:ext>
            </a:extLst>
          </p:cNvPr>
          <p:cNvSpPr txBox="1"/>
          <p:nvPr/>
        </p:nvSpPr>
        <p:spPr>
          <a:xfrm>
            <a:off x="1231114" y="886688"/>
            <a:ext cx="5448201" cy="461665"/>
          </a:xfrm>
          <a:prstGeom prst="rect">
            <a:avLst/>
          </a:prstGeom>
          <a:noFill/>
        </p:spPr>
        <p:txBody>
          <a:bodyPr wrap="square">
            <a:spAutoFit/>
          </a:bodyPr>
          <a:lstStyle/>
          <a:p>
            <a:pPr algn="ct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Impact of Kalman Filter on Classification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F8E3138-90F5-6ED8-B358-83AF06324CE4}"/>
              </a:ext>
            </a:extLst>
          </p:cNvPr>
          <p:cNvSpPr txBox="1"/>
          <p:nvPr/>
        </p:nvSpPr>
        <p:spPr>
          <a:xfrm>
            <a:off x="1164002" y="164115"/>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551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2" name="Content Placeholder 2">
            <a:extLst>
              <a:ext uri="{FF2B5EF4-FFF2-40B4-BE49-F238E27FC236}">
                <a16:creationId xmlns:a16="http://schemas.microsoft.com/office/drawing/2014/main" id="{AC2FA0BF-F42F-3D2F-0D1A-24E6BC75D32B}"/>
              </a:ext>
            </a:extLst>
          </p:cNvPr>
          <p:cNvSpPr>
            <a:spLocks noGrp="1"/>
          </p:cNvSpPr>
          <p:nvPr>
            <p:ph idx="1"/>
          </p:nvPr>
        </p:nvSpPr>
        <p:spPr>
          <a:xfrm>
            <a:off x="2972099" y="1335395"/>
            <a:ext cx="8689544" cy="4750320"/>
          </a:xfrm>
        </p:spPr>
        <p:txBody>
          <a:bodyPr>
            <a:normAutofit/>
          </a:bodyPr>
          <a:lstStyle/>
          <a:p>
            <a:pPr marL="0" indent="0">
              <a:buNone/>
            </a:pPr>
            <a:endParaRPr lang="en-US" sz="1800" b="1" dirty="0">
              <a:effectLst/>
              <a:latin typeface="Cambria" panose="02040503050406030204" pitchFamily="18" charset="0"/>
              <a:ea typeface="Georgia" panose="02040502050405020303" pitchFamily="18" charset="0"/>
              <a:cs typeface="Georgia" panose="02040502050405020303" pitchFamily="18" charset="0"/>
            </a:endParaRPr>
          </a:p>
          <a:p>
            <a:pPr marL="0" marR="723265" lvl="0" indent="0">
              <a:spcAft>
                <a:spcPts val="0"/>
              </a:spcAft>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Case 3: Non-Occupied chair (Empty) vs Occupied chair (Human moving) </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libri" panose="020F0502020204030204" pitchFamily="34" charset="0"/>
            </a:endParaRPr>
          </a:p>
        </p:txBody>
      </p:sp>
      <p:cxnSp>
        <p:nvCxnSpPr>
          <p:cNvPr id="45" name="Straight Connector 44">
            <a:extLst>
              <a:ext uri="{FF2B5EF4-FFF2-40B4-BE49-F238E27FC236}">
                <a16:creationId xmlns:a16="http://schemas.microsoft.com/office/drawing/2014/main" id="{DF48AAAE-1F9B-9470-B624-D158EB48E239}"/>
              </a:ext>
            </a:extLst>
          </p:cNvPr>
          <p:cNvCxnSpPr>
            <a:cxnSpLocks/>
          </p:cNvCxnSpPr>
          <p:nvPr/>
        </p:nvCxnSpPr>
        <p:spPr>
          <a:xfrm>
            <a:off x="3069684" y="1083263"/>
            <a:ext cx="8591959"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A4243A9-DEDF-6112-17B5-ABD007922B23}"/>
              </a:ext>
            </a:extLst>
          </p:cNvPr>
          <p:cNvPicPr>
            <a:picLocks noChangeAspect="1"/>
          </p:cNvPicPr>
          <p:nvPr/>
        </p:nvPicPr>
        <p:blipFill>
          <a:blip r:embed="rId2"/>
          <a:stretch>
            <a:fillRect/>
          </a:stretch>
        </p:blipFill>
        <p:spPr>
          <a:xfrm>
            <a:off x="3069684" y="2617685"/>
            <a:ext cx="8471466" cy="3154946"/>
          </a:xfrm>
          <a:prstGeom prst="rect">
            <a:avLst/>
          </a:prstGeom>
        </p:spPr>
      </p:pic>
      <p:sp>
        <p:nvSpPr>
          <p:cNvPr id="2" name="TextBox 1">
            <a:extLst>
              <a:ext uri="{FF2B5EF4-FFF2-40B4-BE49-F238E27FC236}">
                <a16:creationId xmlns:a16="http://schemas.microsoft.com/office/drawing/2014/main" id="{92CE3E3D-664B-6B07-515A-2F4111554D09}"/>
              </a:ext>
            </a:extLst>
          </p:cNvPr>
          <p:cNvSpPr txBox="1"/>
          <p:nvPr/>
        </p:nvSpPr>
        <p:spPr>
          <a:xfrm>
            <a:off x="2873881" y="375980"/>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1B7E33-1472-B785-BF12-FD87157FBA1D}"/>
              </a:ext>
            </a:extLst>
          </p:cNvPr>
          <p:cNvSpPr txBox="1"/>
          <p:nvPr/>
        </p:nvSpPr>
        <p:spPr>
          <a:xfrm>
            <a:off x="2984582" y="1230899"/>
            <a:ext cx="5448201" cy="461665"/>
          </a:xfrm>
          <a:prstGeom prst="rect">
            <a:avLst/>
          </a:prstGeom>
          <a:noFill/>
        </p:spPr>
        <p:txBody>
          <a:bodyPr wrap="square">
            <a:spAutoFit/>
          </a:bodyPr>
          <a:lstStyle/>
          <a:p>
            <a:pPr algn="ct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Impact of Kalman Filter on Classification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534842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3D08294C-F228-8A4A-F8BB-C3849BBD714B}"/>
              </a:ext>
            </a:extLst>
          </p:cNvPr>
          <p:cNvCxnSpPr>
            <a:cxnSpLocks/>
          </p:cNvCxnSpPr>
          <p:nvPr/>
        </p:nvCxnSpPr>
        <p:spPr>
          <a:xfrm>
            <a:off x="1227421" y="851650"/>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9673A5-DC42-927E-FFA5-C15857A38C87}"/>
              </a:ext>
            </a:extLst>
          </p:cNvPr>
          <p:cNvSpPr txBox="1"/>
          <p:nvPr/>
        </p:nvSpPr>
        <p:spPr>
          <a:xfrm>
            <a:off x="1038035" y="1549303"/>
            <a:ext cx="7757720" cy="369332"/>
          </a:xfrm>
          <a:prstGeom prst="rect">
            <a:avLst/>
          </a:prstGeom>
          <a:noFill/>
        </p:spPr>
        <p:txBody>
          <a:bodyPr wrap="square">
            <a:spAutoFit/>
          </a:bodyPr>
          <a:lstStyle/>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Case 3: Non-Occupied chair (Empty) vs Occupied chair (Human moving) </a:t>
            </a:r>
            <a:endParaRPr lang="en-DE" sz="1800" b="1" dirty="0">
              <a:effectLst/>
              <a:latin typeface="Georgia" panose="02040502050405020303" pitchFamily="18" charset="0"/>
              <a:ea typeface="Georgia" panose="02040502050405020303" pitchFamily="18" charset="0"/>
              <a:cs typeface="Georgia" panose="02040502050405020303" pitchFamily="18" charset="0"/>
            </a:endParaRPr>
          </a:p>
        </p:txBody>
      </p:sp>
      <p:pic>
        <p:nvPicPr>
          <p:cNvPr id="6" name="Picture 5">
            <a:extLst>
              <a:ext uri="{FF2B5EF4-FFF2-40B4-BE49-F238E27FC236}">
                <a16:creationId xmlns:a16="http://schemas.microsoft.com/office/drawing/2014/main" id="{9795E4E9-B4CE-F820-8E57-5DE791546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682" y="2119609"/>
            <a:ext cx="8470914" cy="4447891"/>
          </a:xfrm>
          <a:prstGeom prst="rect">
            <a:avLst/>
          </a:prstGeom>
        </p:spPr>
      </p:pic>
      <p:sp>
        <p:nvSpPr>
          <p:cNvPr id="2" name="TextBox 1">
            <a:extLst>
              <a:ext uri="{FF2B5EF4-FFF2-40B4-BE49-F238E27FC236}">
                <a16:creationId xmlns:a16="http://schemas.microsoft.com/office/drawing/2014/main" id="{2384D9BF-BF10-27CD-BAD6-55E3FFB9EE4B}"/>
              </a:ext>
            </a:extLst>
          </p:cNvPr>
          <p:cNvSpPr txBox="1"/>
          <p:nvPr/>
        </p:nvSpPr>
        <p:spPr>
          <a:xfrm>
            <a:off x="10058814" y="3103067"/>
            <a:ext cx="2029722" cy="646331"/>
          </a:xfrm>
          <a:prstGeom prst="rect">
            <a:avLst/>
          </a:prstGeom>
          <a:noFill/>
        </p:spPr>
        <p:txBody>
          <a:bodyPr wrap="square">
            <a:spAutoFit/>
          </a:bodyPr>
          <a:lstStyle/>
          <a:p>
            <a:r>
              <a:rPr lang="en-US" sz="1800" dirty="0">
                <a:solidFill>
                  <a:srgbClr val="1D1B11"/>
                </a:solidFill>
                <a:effectLst/>
                <a:latin typeface="Cambria" panose="02040503050406030204" pitchFamily="18" charset="0"/>
                <a:ea typeface="Georgia" panose="02040502050405020303" pitchFamily="18" charset="0"/>
                <a:cs typeface="Georgia" panose="02040502050405020303" pitchFamily="18" charset="0"/>
              </a:rPr>
              <a:t>Confusion matrix </a:t>
            </a:r>
          </a:p>
          <a:p>
            <a:r>
              <a:rPr lang="en-US" sz="1800" dirty="0">
                <a:solidFill>
                  <a:srgbClr val="1D1B11"/>
                </a:solidFill>
                <a:effectLst/>
                <a:latin typeface="Cambria" panose="02040503050406030204" pitchFamily="18" charset="0"/>
                <a:ea typeface="Georgia" panose="02040502050405020303" pitchFamily="18" charset="0"/>
                <a:cs typeface="Georgia" panose="02040502050405020303" pitchFamily="18" charset="0"/>
              </a:rPr>
              <a:t>for case III</a:t>
            </a:r>
            <a:endParaRPr lang="en-DE" dirty="0"/>
          </a:p>
        </p:txBody>
      </p:sp>
      <p:sp>
        <p:nvSpPr>
          <p:cNvPr id="3" name="TextBox 2">
            <a:extLst>
              <a:ext uri="{FF2B5EF4-FFF2-40B4-BE49-F238E27FC236}">
                <a16:creationId xmlns:a16="http://schemas.microsoft.com/office/drawing/2014/main" id="{BD12C7A5-6AFF-B36B-4B64-364E4E9CF5FF}"/>
              </a:ext>
            </a:extLst>
          </p:cNvPr>
          <p:cNvSpPr txBox="1"/>
          <p:nvPr/>
        </p:nvSpPr>
        <p:spPr>
          <a:xfrm>
            <a:off x="1079513" y="987151"/>
            <a:ext cx="5448201" cy="461665"/>
          </a:xfrm>
          <a:prstGeom prst="rect">
            <a:avLst/>
          </a:prstGeom>
          <a:noFill/>
        </p:spPr>
        <p:txBody>
          <a:bodyPr wrap="square">
            <a:spAutoFit/>
          </a:bodyPr>
          <a:lstStyle/>
          <a:p>
            <a:pPr algn="ct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Impact of Kalman Filter on Classification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AFBDA41-44A2-4C1B-B919-1599D2529176}"/>
              </a:ext>
            </a:extLst>
          </p:cNvPr>
          <p:cNvSpPr txBox="1"/>
          <p:nvPr/>
        </p:nvSpPr>
        <p:spPr>
          <a:xfrm>
            <a:off x="1079513" y="240333"/>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57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DC23-05F9-B8BB-4379-71A8AFB4997A}"/>
              </a:ext>
            </a:extLst>
          </p:cNvPr>
          <p:cNvSpPr>
            <a:spLocks noGrp="1"/>
          </p:cNvSpPr>
          <p:nvPr>
            <p:ph type="title"/>
          </p:nvPr>
        </p:nvSpPr>
        <p:spPr>
          <a:xfrm>
            <a:off x="1640156" y="746625"/>
            <a:ext cx="8911687" cy="698663"/>
          </a:xfrm>
        </p:spPr>
        <p:txBody>
          <a:bodyPr/>
          <a:lstStyle/>
          <a:p>
            <a:r>
              <a:rPr lang="en-IN" dirty="0">
                <a:latin typeface="Calibri" panose="020F0502020204030204" pitchFamily="34" charset="0"/>
                <a:cs typeface="Calibri" panose="020F0502020204030204" pitchFamily="34" charset="0"/>
              </a:rPr>
              <a:t>   Introduction</a:t>
            </a:r>
          </a:p>
        </p:txBody>
      </p:sp>
      <p:cxnSp>
        <p:nvCxnSpPr>
          <p:cNvPr id="20" name="Straight Connector 19">
            <a:extLst>
              <a:ext uri="{FF2B5EF4-FFF2-40B4-BE49-F238E27FC236}">
                <a16:creationId xmlns:a16="http://schemas.microsoft.com/office/drawing/2014/main" id="{31DBFE13-A346-4B07-A9D1-4C4FCBADD1FA}"/>
              </a:ext>
            </a:extLst>
          </p:cNvPr>
          <p:cNvCxnSpPr>
            <a:cxnSpLocks/>
          </p:cNvCxnSpPr>
          <p:nvPr/>
        </p:nvCxnSpPr>
        <p:spPr>
          <a:xfrm>
            <a:off x="2063692" y="1390757"/>
            <a:ext cx="8774884"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25486F-5990-EA10-0E34-9C2C2759A32B}"/>
              </a:ext>
            </a:extLst>
          </p:cNvPr>
          <p:cNvSpPr>
            <a:spLocks noGrp="1"/>
          </p:cNvSpPr>
          <p:nvPr>
            <p:ph idx="1"/>
          </p:nvPr>
        </p:nvSpPr>
        <p:spPr>
          <a:xfrm>
            <a:off x="1965820" y="1709301"/>
            <a:ext cx="8973011" cy="4456605"/>
          </a:xfrm>
        </p:spPr>
        <p:txBody>
          <a:bodyPr>
            <a:normAutofit/>
          </a:bodyPr>
          <a:lstStyle/>
          <a:p>
            <a:pPr algn="just">
              <a:spcBef>
                <a:spcPts val="1200"/>
              </a:spcBef>
            </a:pPr>
            <a:r>
              <a:rPr lang="en-US" sz="2000" dirty="0">
                <a:effectLst/>
                <a:latin typeface="Cambria" panose="02040503050406030204" pitchFamily="18" charset="0"/>
                <a:ea typeface="Cambria" panose="02040503050406030204" pitchFamily="18" charset="0"/>
                <a:cs typeface="Georgia" panose="02040502050405020303" pitchFamily="18" charset="0"/>
              </a:rPr>
              <a:t>Human detection and Activity analysis play a pivotal role in variety of places, including human-computer interaction, security monitoring, assisted living, and person tracking, smart office buildings.</a:t>
            </a:r>
          </a:p>
          <a:p>
            <a:pPr algn="just">
              <a:spcBef>
                <a:spcPts val="1200"/>
              </a:spcBef>
            </a:pPr>
            <a:r>
              <a:rPr lang="en-US" sz="2000" dirty="0">
                <a:effectLst/>
                <a:latin typeface="Cambria" panose="02040503050406030204" pitchFamily="18" charset="0"/>
                <a:ea typeface="Cambria" panose="02040503050406030204" pitchFamily="18" charset="0"/>
                <a:cs typeface="Georgia" panose="02040502050405020303" pitchFamily="18" charset="0"/>
              </a:rPr>
              <a:t>Building occupancy data is highly desired to boost the efficiency of energy management systems. Occupancy information in devices can be provided with high precision using multiple technologies. </a:t>
            </a:r>
          </a:p>
          <a:p>
            <a:pPr algn="just">
              <a:spcBef>
                <a:spcPts val="1200"/>
              </a:spcBef>
            </a:pPr>
            <a:r>
              <a:rPr lang="en-US" sz="2000" spc="-5" dirty="0">
                <a:latin typeface="Cambria" panose="02040503050406030204" pitchFamily="18" charset="0"/>
                <a:ea typeface="Cambria" panose="02040503050406030204" pitchFamily="18" charset="0"/>
                <a:cs typeface="Georgia" panose="02040502050405020303" pitchFamily="18" charset="0"/>
              </a:rPr>
              <a:t>T</a:t>
            </a:r>
            <a:r>
              <a:rPr lang="en-US" sz="2000" spc="-5" dirty="0">
                <a:effectLst/>
                <a:latin typeface="Cambria" panose="02040503050406030204" pitchFamily="18" charset="0"/>
                <a:ea typeface="Cambria" panose="02040503050406030204" pitchFamily="18" charset="0"/>
                <a:cs typeface="Georgia" panose="02040502050405020303" pitchFamily="18" charset="0"/>
              </a:rPr>
              <a:t>he person detection system might automatically adjust settings related to lighting and temperature to make the environment more comfortable to work in. In short, person detection will not only translate into energy savings and enhanced security but also increased user comfort in office buildings.</a:t>
            </a:r>
            <a:endParaRPr lang="en-US" sz="2000" dirty="0">
              <a:effectLst/>
              <a:latin typeface="Cambria" panose="02040503050406030204" pitchFamily="18" charset="0"/>
              <a:ea typeface="Cambria" panose="02040503050406030204" pitchFamily="18" charset="0"/>
              <a:cs typeface="Georgia" panose="02040502050405020303" pitchFamily="18" charset="0"/>
            </a:endParaRPr>
          </a:p>
          <a:p>
            <a:pPr algn="just">
              <a:spcBef>
                <a:spcPts val="1200"/>
              </a:spcBef>
            </a:pPr>
            <a:r>
              <a:rPr lang="en-US" sz="2000" dirty="0">
                <a:latin typeface="Cambria" panose="02040503050406030204" pitchFamily="18" charset="0"/>
                <a:ea typeface="Cambria" panose="02040503050406030204" pitchFamily="18" charset="0"/>
                <a:cs typeface="Times New Roman" panose="02020603050405020304" pitchFamily="18" charset="0"/>
              </a:rPr>
              <a:t>In an office setting, a machine learning model can be utilized to improve human detection accuracy. </a:t>
            </a:r>
          </a:p>
          <a:p>
            <a:pPr algn="just">
              <a:spcBef>
                <a:spcPts val="600"/>
              </a:spcBef>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335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3D08294C-F228-8A4A-F8BB-C3849BBD714B}"/>
              </a:ext>
            </a:extLst>
          </p:cNvPr>
          <p:cNvCxnSpPr>
            <a:cxnSpLocks/>
          </p:cNvCxnSpPr>
          <p:nvPr/>
        </p:nvCxnSpPr>
        <p:spPr>
          <a:xfrm>
            <a:off x="1262025" y="846371"/>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9673A5-DC42-927E-FFA5-C15857A38C87}"/>
              </a:ext>
            </a:extLst>
          </p:cNvPr>
          <p:cNvSpPr txBox="1"/>
          <p:nvPr/>
        </p:nvSpPr>
        <p:spPr>
          <a:xfrm>
            <a:off x="1103049" y="1655266"/>
            <a:ext cx="7757720" cy="369332"/>
          </a:xfrm>
          <a:prstGeom prst="rect">
            <a:avLst/>
          </a:prstGeom>
          <a:noFill/>
        </p:spPr>
        <p:txBody>
          <a:bodyPr wrap="square">
            <a:spAutoFit/>
          </a:bodyPr>
          <a:lstStyle/>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Case 3: Non-Occupied chair (Empty) vs Occupied chair (Human moving) </a:t>
            </a:r>
            <a:endParaRPr lang="en-DE" sz="1800" b="1" dirty="0">
              <a:effectLst/>
              <a:latin typeface="Georgia" panose="02040502050405020303" pitchFamily="18" charset="0"/>
              <a:ea typeface="Georgia" panose="02040502050405020303" pitchFamily="18" charset="0"/>
              <a:cs typeface="Georgia" panose="02040502050405020303" pitchFamily="18" charset="0"/>
            </a:endParaRPr>
          </a:p>
        </p:txBody>
      </p:sp>
      <p:pic>
        <p:nvPicPr>
          <p:cNvPr id="7" name="Picture 6">
            <a:extLst>
              <a:ext uri="{FF2B5EF4-FFF2-40B4-BE49-F238E27FC236}">
                <a16:creationId xmlns:a16="http://schemas.microsoft.com/office/drawing/2014/main" id="{6801411B-C5A9-376B-15FF-62F7DE56F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3554" y="2219890"/>
            <a:ext cx="8491453" cy="4438070"/>
          </a:xfrm>
          <a:prstGeom prst="rect">
            <a:avLst/>
          </a:prstGeom>
        </p:spPr>
      </p:pic>
      <p:sp>
        <p:nvSpPr>
          <p:cNvPr id="2" name="TextBox 1">
            <a:extLst>
              <a:ext uri="{FF2B5EF4-FFF2-40B4-BE49-F238E27FC236}">
                <a16:creationId xmlns:a16="http://schemas.microsoft.com/office/drawing/2014/main" id="{07C8AB14-84B5-395B-1411-AE8BF82617DD}"/>
              </a:ext>
            </a:extLst>
          </p:cNvPr>
          <p:cNvSpPr txBox="1"/>
          <p:nvPr/>
        </p:nvSpPr>
        <p:spPr>
          <a:xfrm>
            <a:off x="9853984" y="3125711"/>
            <a:ext cx="2179039" cy="923330"/>
          </a:xfrm>
          <a:prstGeom prst="rect">
            <a:avLst/>
          </a:prstGeom>
          <a:noFill/>
        </p:spPr>
        <p:txBody>
          <a:bodyPr wrap="square">
            <a:spAutoFit/>
          </a:bodyPr>
          <a:lstStyle/>
          <a:p>
            <a:r>
              <a:rPr lang="en-US" sz="1800" dirty="0">
                <a:solidFill>
                  <a:srgbClr val="0D0D0D"/>
                </a:solidFill>
                <a:effectLst/>
                <a:latin typeface="Cambria" panose="02040503050406030204" pitchFamily="18" charset="0"/>
                <a:ea typeface="Georgia" panose="02040502050405020303" pitchFamily="18" charset="0"/>
                <a:cs typeface="Georgia" panose="02040502050405020303" pitchFamily="18" charset="0"/>
              </a:rPr>
              <a:t>Bar chart for the </a:t>
            </a:r>
          </a:p>
          <a:p>
            <a:r>
              <a:rPr lang="en-US" sz="1800" dirty="0">
                <a:solidFill>
                  <a:srgbClr val="0D0D0D"/>
                </a:solidFill>
                <a:effectLst/>
                <a:latin typeface="Cambria" panose="02040503050406030204" pitchFamily="18" charset="0"/>
                <a:ea typeface="Georgia" panose="02040502050405020303" pitchFamily="18" charset="0"/>
                <a:cs typeface="Georgia" panose="02040502050405020303" pitchFamily="18" charset="0"/>
              </a:rPr>
              <a:t>comparison of </a:t>
            </a:r>
          </a:p>
          <a:p>
            <a:r>
              <a:rPr lang="en-US" sz="1800" dirty="0">
                <a:solidFill>
                  <a:srgbClr val="0D0D0D"/>
                </a:solidFill>
                <a:effectLst/>
                <a:latin typeface="Cambria" panose="02040503050406030204" pitchFamily="18" charset="0"/>
                <a:ea typeface="Georgia" panose="02040502050405020303" pitchFamily="18" charset="0"/>
                <a:cs typeface="Georgia" panose="02040502050405020303" pitchFamily="18" charset="0"/>
              </a:rPr>
              <a:t>matrices for case III</a:t>
            </a:r>
            <a:endParaRPr lang="en-DE" dirty="0"/>
          </a:p>
        </p:txBody>
      </p:sp>
      <p:sp>
        <p:nvSpPr>
          <p:cNvPr id="3" name="TextBox 2">
            <a:extLst>
              <a:ext uri="{FF2B5EF4-FFF2-40B4-BE49-F238E27FC236}">
                <a16:creationId xmlns:a16="http://schemas.microsoft.com/office/drawing/2014/main" id="{93920334-342D-D774-6CF2-900190C2203D}"/>
              </a:ext>
            </a:extLst>
          </p:cNvPr>
          <p:cNvSpPr txBox="1"/>
          <p:nvPr/>
        </p:nvSpPr>
        <p:spPr>
          <a:xfrm>
            <a:off x="1103049" y="200040"/>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086A78E-C964-84B8-927E-2AFFF918B288}"/>
              </a:ext>
            </a:extLst>
          </p:cNvPr>
          <p:cNvSpPr txBox="1"/>
          <p:nvPr/>
        </p:nvSpPr>
        <p:spPr>
          <a:xfrm>
            <a:off x="1103049" y="1071464"/>
            <a:ext cx="5448201" cy="461665"/>
          </a:xfrm>
          <a:prstGeom prst="rect">
            <a:avLst/>
          </a:prstGeom>
          <a:noFill/>
        </p:spPr>
        <p:txBody>
          <a:bodyPr wrap="square">
            <a:spAutoFit/>
          </a:bodyPr>
          <a:lstStyle/>
          <a:p>
            <a:pPr algn="ct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Impact of Kalman Filter on Classification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07607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2" name="Content Placeholder 2">
            <a:extLst>
              <a:ext uri="{FF2B5EF4-FFF2-40B4-BE49-F238E27FC236}">
                <a16:creationId xmlns:a16="http://schemas.microsoft.com/office/drawing/2014/main" id="{AC2FA0BF-F42F-3D2F-0D1A-24E6BC75D32B}"/>
              </a:ext>
            </a:extLst>
          </p:cNvPr>
          <p:cNvSpPr>
            <a:spLocks noGrp="1"/>
          </p:cNvSpPr>
          <p:nvPr>
            <p:ph idx="1"/>
          </p:nvPr>
        </p:nvSpPr>
        <p:spPr>
          <a:xfrm>
            <a:off x="2972099" y="1335395"/>
            <a:ext cx="8689544" cy="4750320"/>
          </a:xfrm>
        </p:spPr>
        <p:txBody>
          <a:bodyPr>
            <a:normAutofit/>
          </a:bodyPr>
          <a:lstStyle/>
          <a:p>
            <a:pPr marL="0" indent="0">
              <a:buNone/>
            </a:pPr>
            <a:endParaRPr lang="en-US" sz="1800" b="1" dirty="0">
              <a:effectLst/>
              <a:latin typeface="Cambria" panose="02040503050406030204" pitchFamily="18" charset="0"/>
              <a:ea typeface="Georgia" panose="02040502050405020303" pitchFamily="18" charset="0"/>
              <a:cs typeface="Georgia" panose="02040502050405020303" pitchFamily="18" charset="0"/>
            </a:endParaRPr>
          </a:p>
          <a:p>
            <a:pPr marL="0" marR="723265" lvl="0" indent="0">
              <a:spcAft>
                <a:spcPts val="0"/>
              </a:spcAft>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Case 4: Non-Occupied chair (Boxes) vs. Occupied chair (Human moving)</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libri" panose="020F0502020204030204" pitchFamily="34" charset="0"/>
            </a:endParaRPr>
          </a:p>
        </p:txBody>
      </p:sp>
      <p:cxnSp>
        <p:nvCxnSpPr>
          <p:cNvPr id="45" name="Straight Connector 44">
            <a:extLst>
              <a:ext uri="{FF2B5EF4-FFF2-40B4-BE49-F238E27FC236}">
                <a16:creationId xmlns:a16="http://schemas.microsoft.com/office/drawing/2014/main" id="{DF48AAAE-1F9B-9470-B624-D158EB48E239}"/>
              </a:ext>
            </a:extLst>
          </p:cNvPr>
          <p:cNvCxnSpPr>
            <a:cxnSpLocks/>
          </p:cNvCxnSpPr>
          <p:nvPr/>
        </p:nvCxnSpPr>
        <p:spPr>
          <a:xfrm>
            <a:off x="3069684" y="1083263"/>
            <a:ext cx="8591959"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30086B5-041F-56DF-03CE-CAC94C6CC833}"/>
              </a:ext>
            </a:extLst>
          </p:cNvPr>
          <p:cNvPicPr>
            <a:picLocks noChangeAspect="1"/>
          </p:cNvPicPr>
          <p:nvPr/>
        </p:nvPicPr>
        <p:blipFill>
          <a:blip r:embed="rId2"/>
          <a:stretch>
            <a:fillRect/>
          </a:stretch>
        </p:blipFill>
        <p:spPr>
          <a:xfrm>
            <a:off x="3076550" y="2443665"/>
            <a:ext cx="8530978" cy="3202126"/>
          </a:xfrm>
          <a:prstGeom prst="rect">
            <a:avLst/>
          </a:prstGeom>
        </p:spPr>
      </p:pic>
      <p:sp>
        <p:nvSpPr>
          <p:cNvPr id="2" name="TextBox 1">
            <a:extLst>
              <a:ext uri="{FF2B5EF4-FFF2-40B4-BE49-F238E27FC236}">
                <a16:creationId xmlns:a16="http://schemas.microsoft.com/office/drawing/2014/main" id="{3FF4A75F-FC64-F83E-07B4-9CD2430C5C75}"/>
              </a:ext>
            </a:extLst>
          </p:cNvPr>
          <p:cNvSpPr txBox="1"/>
          <p:nvPr/>
        </p:nvSpPr>
        <p:spPr>
          <a:xfrm>
            <a:off x="2972083" y="1235532"/>
            <a:ext cx="5448201" cy="461665"/>
          </a:xfrm>
          <a:prstGeom prst="rect">
            <a:avLst/>
          </a:prstGeom>
          <a:noFill/>
        </p:spPr>
        <p:txBody>
          <a:bodyPr wrap="square">
            <a:spAutoFit/>
          </a:bodyPr>
          <a:lstStyle/>
          <a:p>
            <a:pPr algn="ct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Impact of Kalman Filter on Classification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657D2A4-E78F-6400-61F8-92121BC59662}"/>
              </a:ext>
            </a:extLst>
          </p:cNvPr>
          <p:cNvSpPr txBox="1"/>
          <p:nvPr/>
        </p:nvSpPr>
        <p:spPr>
          <a:xfrm>
            <a:off x="2873881" y="427708"/>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69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3D08294C-F228-8A4A-F8BB-C3849BBD714B}"/>
              </a:ext>
            </a:extLst>
          </p:cNvPr>
          <p:cNvCxnSpPr>
            <a:cxnSpLocks/>
          </p:cNvCxnSpPr>
          <p:nvPr/>
        </p:nvCxnSpPr>
        <p:spPr>
          <a:xfrm>
            <a:off x="1292958" y="910199"/>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9673A5-DC42-927E-FFA5-C15857A38C87}"/>
              </a:ext>
            </a:extLst>
          </p:cNvPr>
          <p:cNvSpPr txBox="1"/>
          <p:nvPr/>
        </p:nvSpPr>
        <p:spPr>
          <a:xfrm>
            <a:off x="1168697" y="1512784"/>
            <a:ext cx="7757720" cy="369332"/>
          </a:xfrm>
          <a:prstGeom prst="rect">
            <a:avLst/>
          </a:prstGeom>
          <a:noFill/>
        </p:spPr>
        <p:txBody>
          <a:bodyPr wrap="square">
            <a:spAutoFit/>
          </a:bodyPr>
          <a:lstStyle/>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Case 4: Non-Occupied chair (Boxes) vs. Occupied chair (Human moving)</a:t>
            </a:r>
            <a:endParaRPr lang="en-DE" sz="1800" b="1" dirty="0">
              <a:effectLst/>
              <a:latin typeface="Georgia" panose="02040502050405020303" pitchFamily="18" charset="0"/>
              <a:ea typeface="Georgia" panose="02040502050405020303" pitchFamily="18" charset="0"/>
              <a:cs typeface="Georgia" panose="02040502050405020303" pitchFamily="18" charset="0"/>
            </a:endParaRPr>
          </a:p>
        </p:txBody>
      </p:sp>
      <p:pic>
        <p:nvPicPr>
          <p:cNvPr id="2" name="Picture 1">
            <a:extLst>
              <a:ext uri="{FF2B5EF4-FFF2-40B4-BE49-F238E27FC236}">
                <a16:creationId xmlns:a16="http://schemas.microsoft.com/office/drawing/2014/main" id="{4D8D8EAC-25A8-B966-8D0A-FDF5C4012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697" y="2106758"/>
            <a:ext cx="8591959" cy="4547357"/>
          </a:xfrm>
          <a:prstGeom prst="rect">
            <a:avLst/>
          </a:prstGeom>
        </p:spPr>
      </p:pic>
      <p:sp>
        <p:nvSpPr>
          <p:cNvPr id="6" name="TextBox 5">
            <a:extLst>
              <a:ext uri="{FF2B5EF4-FFF2-40B4-BE49-F238E27FC236}">
                <a16:creationId xmlns:a16="http://schemas.microsoft.com/office/drawing/2014/main" id="{1939785E-DA31-17FC-3B22-F346AFF1C00C}"/>
              </a:ext>
            </a:extLst>
          </p:cNvPr>
          <p:cNvSpPr txBox="1"/>
          <p:nvPr/>
        </p:nvSpPr>
        <p:spPr>
          <a:xfrm>
            <a:off x="9884917" y="3220076"/>
            <a:ext cx="1954221" cy="646331"/>
          </a:xfrm>
          <a:prstGeom prst="rect">
            <a:avLst/>
          </a:prstGeom>
          <a:noFill/>
        </p:spPr>
        <p:txBody>
          <a:bodyPr wrap="square">
            <a:spAutoFit/>
          </a:bodyPr>
          <a:lstStyle/>
          <a:p>
            <a:r>
              <a:rPr lang="en-US" sz="1800" dirty="0">
                <a:solidFill>
                  <a:srgbClr val="1D1B11"/>
                </a:solidFill>
                <a:effectLst/>
                <a:latin typeface="Cambria" panose="02040503050406030204" pitchFamily="18" charset="0"/>
                <a:ea typeface="Georgia" panose="02040502050405020303" pitchFamily="18" charset="0"/>
                <a:cs typeface="Georgia" panose="02040502050405020303" pitchFamily="18" charset="0"/>
              </a:rPr>
              <a:t>Confusion matrix </a:t>
            </a:r>
          </a:p>
          <a:p>
            <a:r>
              <a:rPr lang="en-US" sz="1800" dirty="0">
                <a:solidFill>
                  <a:srgbClr val="1D1B11"/>
                </a:solidFill>
                <a:effectLst/>
                <a:latin typeface="Cambria" panose="02040503050406030204" pitchFamily="18" charset="0"/>
                <a:ea typeface="Georgia" panose="02040502050405020303" pitchFamily="18" charset="0"/>
                <a:cs typeface="Georgia" panose="02040502050405020303" pitchFamily="18" charset="0"/>
              </a:rPr>
              <a:t>for case IV</a:t>
            </a:r>
            <a:endParaRPr lang="en-DE" dirty="0"/>
          </a:p>
        </p:txBody>
      </p:sp>
      <p:sp>
        <p:nvSpPr>
          <p:cNvPr id="7" name="TextBox 6">
            <a:extLst>
              <a:ext uri="{FF2B5EF4-FFF2-40B4-BE49-F238E27FC236}">
                <a16:creationId xmlns:a16="http://schemas.microsoft.com/office/drawing/2014/main" id="{94EFD02D-876C-6AEB-6EE6-A46170473178}"/>
              </a:ext>
            </a:extLst>
          </p:cNvPr>
          <p:cNvSpPr txBox="1"/>
          <p:nvPr/>
        </p:nvSpPr>
        <p:spPr>
          <a:xfrm>
            <a:off x="1099597" y="203885"/>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859B72C-8297-AF94-810F-BEB9D4AA8C15}"/>
              </a:ext>
            </a:extLst>
          </p:cNvPr>
          <p:cNvSpPr txBox="1"/>
          <p:nvPr/>
        </p:nvSpPr>
        <p:spPr>
          <a:xfrm>
            <a:off x="1168697" y="1016821"/>
            <a:ext cx="5448201" cy="461665"/>
          </a:xfrm>
          <a:prstGeom prst="rect">
            <a:avLst/>
          </a:prstGeom>
          <a:noFill/>
        </p:spPr>
        <p:txBody>
          <a:bodyPr wrap="square">
            <a:spAutoFit/>
          </a:bodyPr>
          <a:lstStyle/>
          <a:p>
            <a:pPr algn="ct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Impact of Kalman Filter on Classification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614704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3D08294C-F228-8A4A-F8BB-C3849BBD714B}"/>
              </a:ext>
            </a:extLst>
          </p:cNvPr>
          <p:cNvCxnSpPr>
            <a:cxnSpLocks/>
          </p:cNvCxnSpPr>
          <p:nvPr/>
        </p:nvCxnSpPr>
        <p:spPr>
          <a:xfrm>
            <a:off x="1331050" y="892227"/>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9673A5-DC42-927E-FFA5-C15857A38C87}"/>
              </a:ext>
            </a:extLst>
          </p:cNvPr>
          <p:cNvSpPr txBox="1"/>
          <p:nvPr/>
        </p:nvSpPr>
        <p:spPr>
          <a:xfrm>
            <a:off x="1189169" y="1582594"/>
            <a:ext cx="7757720" cy="369332"/>
          </a:xfrm>
          <a:prstGeom prst="rect">
            <a:avLst/>
          </a:prstGeom>
          <a:noFill/>
        </p:spPr>
        <p:txBody>
          <a:bodyPr wrap="square">
            <a:spAutoFit/>
          </a:bodyPr>
          <a:lstStyle/>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Case 4: Non-Occupied chair (Boxes) vs. Occupied chair (Human moving)</a:t>
            </a:r>
            <a:endParaRPr lang="en-DE" sz="1800" b="1" dirty="0">
              <a:effectLst/>
              <a:latin typeface="Georgia" panose="02040502050405020303" pitchFamily="18" charset="0"/>
              <a:ea typeface="Georgia" panose="02040502050405020303" pitchFamily="18" charset="0"/>
              <a:cs typeface="Georgia" panose="02040502050405020303" pitchFamily="18" charset="0"/>
            </a:endParaRPr>
          </a:p>
        </p:txBody>
      </p:sp>
      <p:pic>
        <p:nvPicPr>
          <p:cNvPr id="3" name="Picture 2">
            <a:extLst>
              <a:ext uri="{FF2B5EF4-FFF2-40B4-BE49-F238E27FC236}">
                <a16:creationId xmlns:a16="http://schemas.microsoft.com/office/drawing/2014/main" id="{E2EA67CE-9DCE-4E26-E6FA-E86FB84ADF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673" y="2157219"/>
            <a:ext cx="8732714" cy="4410281"/>
          </a:xfrm>
          <a:prstGeom prst="rect">
            <a:avLst/>
          </a:prstGeom>
        </p:spPr>
      </p:pic>
      <p:sp>
        <p:nvSpPr>
          <p:cNvPr id="6" name="TextBox 5">
            <a:extLst>
              <a:ext uri="{FF2B5EF4-FFF2-40B4-BE49-F238E27FC236}">
                <a16:creationId xmlns:a16="http://schemas.microsoft.com/office/drawing/2014/main" id="{ED87833E-3257-6083-7B1F-E93D1C351CA9}"/>
              </a:ext>
            </a:extLst>
          </p:cNvPr>
          <p:cNvSpPr txBox="1"/>
          <p:nvPr/>
        </p:nvSpPr>
        <p:spPr>
          <a:xfrm>
            <a:off x="9993387" y="3332062"/>
            <a:ext cx="2355208" cy="923330"/>
          </a:xfrm>
          <a:prstGeom prst="rect">
            <a:avLst/>
          </a:prstGeom>
          <a:noFill/>
        </p:spPr>
        <p:txBody>
          <a:bodyPr wrap="square">
            <a:spAutoFit/>
          </a:bodyPr>
          <a:lstStyle/>
          <a:p>
            <a:r>
              <a:rPr lang="en-US" sz="1800" dirty="0">
                <a:solidFill>
                  <a:srgbClr val="0D0D0D"/>
                </a:solidFill>
                <a:effectLst/>
                <a:latin typeface="Cambria" panose="02040503050406030204" pitchFamily="18" charset="0"/>
                <a:ea typeface="Georgia" panose="02040502050405020303" pitchFamily="18" charset="0"/>
                <a:cs typeface="Georgia" panose="02040502050405020303" pitchFamily="18" charset="0"/>
              </a:rPr>
              <a:t>Bar chart for the </a:t>
            </a:r>
          </a:p>
          <a:p>
            <a:r>
              <a:rPr lang="en-US" sz="1800" dirty="0">
                <a:solidFill>
                  <a:srgbClr val="0D0D0D"/>
                </a:solidFill>
                <a:effectLst/>
                <a:latin typeface="Cambria" panose="02040503050406030204" pitchFamily="18" charset="0"/>
                <a:ea typeface="Georgia" panose="02040502050405020303" pitchFamily="18" charset="0"/>
                <a:cs typeface="Georgia" panose="02040502050405020303" pitchFamily="18" charset="0"/>
              </a:rPr>
              <a:t>comparison of </a:t>
            </a:r>
          </a:p>
          <a:p>
            <a:r>
              <a:rPr lang="en-US" sz="1800" dirty="0">
                <a:solidFill>
                  <a:srgbClr val="0D0D0D"/>
                </a:solidFill>
                <a:effectLst/>
                <a:latin typeface="Cambria" panose="02040503050406030204" pitchFamily="18" charset="0"/>
                <a:ea typeface="Georgia" panose="02040502050405020303" pitchFamily="18" charset="0"/>
                <a:cs typeface="Georgia" panose="02040502050405020303" pitchFamily="18" charset="0"/>
              </a:rPr>
              <a:t>matrices for case IV</a:t>
            </a:r>
            <a:endParaRPr lang="en-DE" dirty="0"/>
          </a:p>
        </p:txBody>
      </p:sp>
      <p:sp>
        <p:nvSpPr>
          <p:cNvPr id="7" name="TextBox 6">
            <a:extLst>
              <a:ext uri="{FF2B5EF4-FFF2-40B4-BE49-F238E27FC236}">
                <a16:creationId xmlns:a16="http://schemas.microsoft.com/office/drawing/2014/main" id="{D1747539-0D23-95A4-187F-33AB68F4E796}"/>
              </a:ext>
            </a:extLst>
          </p:cNvPr>
          <p:cNvSpPr txBox="1"/>
          <p:nvPr/>
        </p:nvSpPr>
        <p:spPr>
          <a:xfrm>
            <a:off x="1189169" y="1063058"/>
            <a:ext cx="5448201" cy="461665"/>
          </a:xfrm>
          <a:prstGeom prst="rect">
            <a:avLst/>
          </a:prstGeom>
          <a:noFill/>
        </p:spPr>
        <p:txBody>
          <a:bodyPr wrap="square">
            <a:spAutoFit/>
          </a:bodyPr>
          <a:lstStyle/>
          <a:p>
            <a:pPr algn="ctr">
              <a:spcBef>
                <a:spcPts val="600"/>
              </a:spcBef>
            </a:pPr>
            <a:r>
              <a:rPr lang="en-US"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Impact of Kalman Filter on Classification</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8E4FE67-BD46-C06C-911E-7677E1373103}"/>
              </a:ext>
            </a:extLst>
          </p:cNvPr>
          <p:cNvSpPr txBox="1"/>
          <p:nvPr/>
        </p:nvSpPr>
        <p:spPr>
          <a:xfrm>
            <a:off x="1130446" y="223879"/>
            <a:ext cx="7251835" cy="646331"/>
          </a:xfrm>
          <a:prstGeom prst="rect">
            <a:avLst/>
          </a:prstGeom>
          <a:noFill/>
        </p:spPr>
        <p:txBody>
          <a:bodyPr wrap="square">
            <a:spAutoFit/>
          </a:bodyPr>
          <a:lstStyle/>
          <a:p>
            <a:pPr algn="ct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82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2" name="Content Placeholder 2">
            <a:extLst>
              <a:ext uri="{FF2B5EF4-FFF2-40B4-BE49-F238E27FC236}">
                <a16:creationId xmlns:a16="http://schemas.microsoft.com/office/drawing/2014/main" id="{AC2FA0BF-F42F-3D2F-0D1A-24E6BC75D32B}"/>
              </a:ext>
            </a:extLst>
          </p:cNvPr>
          <p:cNvSpPr>
            <a:spLocks noGrp="1"/>
          </p:cNvSpPr>
          <p:nvPr>
            <p:ph idx="1"/>
          </p:nvPr>
        </p:nvSpPr>
        <p:spPr>
          <a:xfrm>
            <a:off x="2967068" y="1577536"/>
            <a:ext cx="8689544" cy="4994422"/>
          </a:xfrm>
        </p:spPr>
        <p:txBody>
          <a:bodyPr>
            <a:normAutofit lnSpcReduction="10000"/>
          </a:bodyPr>
          <a:lstStyle/>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Effectiveness of Kalman Filtering - </a:t>
            </a:r>
            <a:r>
              <a:rPr lang="en-US" sz="1800" dirty="0">
                <a:effectLst/>
                <a:latin typeface="Georgia" panose="02040502050405020303" pitchFamily="18" charset="0"/>
                <a:ea typeface="Georgia" panose="02040502050405020303" pitchFamily="18" charset="0"/>
                <a:cs typeface="Georgia" panose="02040502050405020303" pitchFamily="18" charset="0"/>
              </a:rPr>
              <a:t>Indeed, as can be seen by generally higher precision scores in all cases, Kalman filter application-both with </a:t>
            </a:r>
            <a:r>
              <a:rPr lang="en-US" sz="1800" dirty="0" err="1">
                <a:effectLst/>
                <a:latin typeface="Georgia" panose="02040502050405020303" pitchFamily="18" charset="0"/>
                <a:ea typeface="Georgia" panose="02040502050405020303" pitchFamily="18" charset="0"/>
                <a:cs typeface="Georgia" panose="02040502050405020303" pitchFamily="18" charset="0"/>
              </a:rPr>
              <a:t>Niblack</a:t>
            </a:r>
            <a:r>
              <a:rPr lang="en-US" sz="1800" dirty="0">
                <a:effectLst/>
                <a:latin typeface="Georgia" panose="02040502050405020303" pitchFamily="18" charset="0"/>
                <a:ea typeface="Georgia" panose="02040502050405020303" pitchFamily="18" charset="0"/>
                <a:cs typeface="Georgia" panose="02040502050405020303" pitchFamily="18" charset="0"/>
              </a:rPr>
              <a:t> and </a:t>
            </a:r>
            <a:r>
              <a:rPr lang="en-US" sz="1800" dirty="0" err="1">
                <a:effectLst/>
                <a:latin typeface="Georgia" panose="02040502050405020303" pitchFamily="18" charset="0"/>
                <a:ea typeface="Georgia" panose="02040502050405020303" pitchFamily="18" charset="0"/>
                <a:cs typeface="Georgia" panose="02040502050405020303" pitchFamily="18" charset="0"/>
              </a:rPr>
              <a:t>Yanowitz</a:t>
            </a:r>
            <a:r>
              <a:rPr lang="en-US" sz="1800" dirty="0">
                <a:effectLst/>
                <a:latin typeface="Georgia" panose="02040502050405020303" pitchFamily="18" charset="0"/>
                <a:ea typeface="Georgia" panose="02040502050405020303" pitchFamily="18" charset="0"/>
                <a:cs typeface="Georgia" panose="02040502050405020303" pitchFamily="18" charset="0"/>
              </a:rPr>
              <a:t> peaks-improved results by reducing noise. </a:t>
            </a:r>
          </a:p>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Comparative Analysis of </a:t>
            </a:r>
            <a:r>
              <a:rPr lang="en-US" sz="1800" b="1" dirty="0" err="1">
                <a:effectLst/>
                <a:latin typeface="Cambria" panose="02040503050406030204" pitchFamily="18" charset="0"/>
                <a:ea typeface="Georgia" panose="02040502050405020303" pitchFamily="18" charset="0"/>
                <a:cs typeface="Georgia" panose="02040502050405020303" pitchFamily="18" charset="0"/>
              </a:rPr>
              <a:t>Niblack</a:t>
            </a:r>
            <a:r>
              <a:rPr lang="en-US" sz="1800" b="1" dirty="0">
                <a:effectLst/>
                <a:latin typeface="Cambria" panose="02040503050406030204" pitchFamily="18" charset="0"/>
                <a:ea typeface="Georgia" panose="02040502050405020303" pitchFamily="18" charset="0"/>
                <a:cs typeface="Georgia" panose="02040502050405020303" pitchFamily="18" charset="0"/>
              </a:rPr>
              <a:t> vs. </a:t>
            </a:r>
            <a:r>
              <a:rPr lang="en-US" sz="1800" b="1" dirty="0" err="1">
                <a:effectLst/>
                <a:latin typeface="Cambria" panose="02040503050406030204" pitchFamily="18" charset="0"/>
                <a:ea typeface="Georgia" panose="02040502050405020303" pitchFamily="18" charset="0"/>
                <a:cs typeface="Georgia" panose="02040502050405020303" pitchFamily="18" charset="0"/>
              </a:rPr>
              <a:t>Yanowitz</a:t>
            </a:r>
            <a:r>
              <a:rPr lang="en-US" sz="1800" b="1" dirty="0">
                <a:effectLst/>
                <a:latin typeface="Cambria" panose="02040503050406030204" pitchFamily="18" charset="0"/>
                <a:ea typeface="Georgia" panose="02040502050405020303" pitchFamily="18" charset="0"/>
                <a:cs typeface="Georgia" panose="02040502050405020303" pitchFamily="18" charset="0"/>
              </a:rPr>
              <a:t> Peak Detection - </a:t>
            </a:r>
            <a:r>
              <a:rPr lang="en-US" sz="1800" dirty="0">
                <a:effectLst/>
                <a:latin typeface="Georgia" panose="02040502050405020303" pitchFamily="18" charset="0"/>
                <a:ea typeface="Georgia" panose="02040502050405020303" pitchFamily="18" charset="0"/>
                <a:cs typeface="Georgia" panose="02040502050405020303" pitchFamily="18" charset="0"/>
              </a:rPr>
              <a:t>Overall, the peaks of </a:t>
            </a:r>
            <a:r>
              <a:rPr lang="en-US" sz="1800" dirty="0" err="1">
                <a:effectLst/>
                <a:latin typeface="Georgia" panose="02040502050405020303" pitchFamily="18" charset="0"/>
                <a:ea typeface="Georgia" panose="02040502050405020303" pitchFamily="18" charset="0"/>
                <a:cs typeface="Georgia" panose="02040502050405020303" pitchFamily="18" charset="0"/>
              </a:rPr>
              <a:t>Niblack</a:t>
            </a:r>
            <a:r>
              <a:rPr lang="en-US" sz="1800" dirty="0">
                <a:effectLst/>
                <a:latin typeface="Georgia" panose="02040502050405020303" pitchFamily="18" charset="0"/>
                <a:ea typeface="Georgia" panose="02040502050405020303" pitchFamily="18" charset="0"/>
                <a:cs typeface="Georgia" panose="02040502050405020303" pitchFamily="18" charset="0"/>
              </a:rPr>
              <a:t> tended to report higher accuracy, precision, and recall in case an idle human being exists. </a:t>
            </a:r>
            <a:r>
              <a:rPr lang="en-US" sz="1800" dirty="0" err="1">
                <a:effectLst/>
                <a:latin typeface="Georgia" panose="02040502050405020303" pitchFamily="18" charset="0"/>
                <a:ea typeface="Georgia" panose="02040502050405020303" pitchFamily="18" charset="0"/>
                <a:cs typeface="Georgia" panose="02040502050405020303" pitchFamily="18" charset="0"/>
              </a:rPr>
              <a:t>Yanowitz</a:t>
            </a:r>
            <a:r>
              <a:rPr lang="en-US" sz="1800" dirty="0">
                <a:effectLst/>
                <a:latin typeface="Georgia" panose="02040502050405020303" pitchFamily="18" charset="0"/>
                <a:ea typeface="Georgia" panose="02040502050405020303" pitchFamily="18" charset="0"/>
                <a:cs typeface="Georgia" panose="02040502050405020303" pitchFamily="18" charset="0"/>
              </a:rPr>
              <a:t> peaks were undetermined, as both the accuracy and recall became lower in more dynamic cases such as Case</a:t>
            </a:r>
            <a:r>
              <a:rPr lang="en-US" sz="1800" dirty="0">
                <a:effectLst/>
                <a:latin typeface="Cambria" panose="02040503050406030204" pitchFamily="18" charset="0"/>
                <a:ea typeface="Georgia" panose="02040502050405020303" pitchFamily="18" charset="0"/>
                <a:cs typeface="Georgia" panose="02040502050405020303" pitchFamily="18" charset="0"/>
              </a:rPr>
              <a:t> 3</a:t>
            </a:r>
            <a:r>
              <a:rPr lang="en-US" sz="1800" dirty="0">
                <a:effectLst/>
                <a:latin typeface="Georgia" panose="02040502050405020303" pitchFamily="18" charset="0"/>
                <a:ea typeface="Georgia" panose="02040502050405020303" pitchFamily="18" charset="0"/>
                <a:cs typeface="Georgia" panose="02040502050405020303" pitchFamily="18" charset="0"/>
              </a:rPr>
              <a:t> and Case </a:t>
            </a:r>
            <a:r>
              <a:rPr lang="en-US" sz="1800" dirty="0">
                <a:effectLst/>
                <a:latin typeface="Cambria" panose="02040503050406030204" pitchFamily="18" charset="0"/>
                <a:ea typeface="Georgia" panose="02040502050405020303" pitchFamily="18" charset="0"/>
                <a:cs typeface="Georgia" panose="02040502050405020303" pitchFamily="18" charset="0"/>
              </a:rPr>
              <a:t>4</a:t>
            </a:r>
            <a:r>
              <a:rPr lang="en-US" sz="1800" dirty="0">
                <a:effectLst/>
                <a:latin typeface="Georgia" panose="02040502050405020303" pitchFamily="18" charset="0"/>
                <a:ea typeface="Georgia" panose="02040502050405020303" pitchFamily="18" charset="0"/>
                <a:cs typeface="Georgia" panose="02040502050405020303" pitchFamily="18" charset="0"/>
              </a:rPr>
              <a:t>. </a:t>
            </a:r>
          </a:p>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Performance Metrics Evaluation </a:t>
            </a:r>
          </a:p>
          <a:p>
            <a:pPr marL="0" indent="0">
              <a:buNone/>
            </a:pPr>
            <a:r>
              <a:rPr lang="en-US" b="1" dirty="0">
                <a:latin typeface="Cambria" panose="02040503050406030204" pitchFamily="18" charset="0"/>
                <a:ea typeface="Georgia" panose="02040502050405020303" pitchFamily="18" charset="0"/>
                <a:cs typeface="Georgia" panose="02040502050405020303" pitchFamily="18" charset="0"/>
              </a:rPr>
              <a:t>	</a:t>
            </a:r>
            <a:r>
              <a:rPr lang="en-US" sz="1800" b="1" dirty="0">
                <a:effectLst/>
                <a:latin typeface="Cambria" panose="02040503050406030204" pitchFamily="18" charset="0"/>
                <a:ea typeface="Georgia" panose="02040502050405020303" pitchFamily="18" charset="0"/>
                <a:cs typeface="Georgia" panose="02040502050405020303" pitchFamily="18" charset="0"/>
              </a:rPr>
              <a:t>Accuracy Analysis:</a:t>
            </a:r>
            <a:r>
              <a:rPr lang="en-US" sz="1800" dirty="0">
                <a:effectLst/>
                <a:latin typeface="Georgia" panose="02040502050405020303" pitchFamily="18" charset="0"/>
                <a:ea typeface="Georgia" panose="02040502050405020303" pitchFamily="18" charset="0"/>
                <a:cs typeface="Georgia" panose="02040502050405020303" pitchFamily="18" charset="0"/>
              </a:rPr>
              <a:t> The Accuracy for the classifier showed a significant 	improvement with Kalman filter, especially in the cases of </a:t>
            </a:r>
            <a:r>
              <a:rPr lang="en-US" sz="1800" dirty="0" err="1">
                <a:effectLst/>
                <a:latin typeface="Georgia" panose="02040502050405020303" pitchFamily="18" charset="0"/>
                <a:ea typeface="Georgia" panose="02040502050405020303" pitchFamily="18" charset="0"/>
                <a:cs typeface="Georgia" panose="02040502050405020303" pitchFamily="18" charset="0"/>
              </a:rPr>
              <a:t>Niblack</a:t>
            </a:r>
            <a:r>
              <a:rPr lang="en-US" sz="1800" dirty="0">
                <a:effectLst/>
                <a:latin typeface="Georgia" panose="02040502050405020303" pitchFamily="18" charset="0"/>
                <a:ea typeface="Georgia" panose="02040502050405020303" pitchFamily="18" charset="0"/>
                <a:cs typeface="Georgia" panose="02040502050405020303" pitchFamily="18" charset="0"/>
              </a:rPr>
              <a:t> peak 	detection.</a:t>
            </a:r>
          </a:p>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	Precision Analysis:</a:t>
            </a:r>
            <a:r>
              <a:rPr lang="en-US" sz="1800" dirty="0">
                <a:effectLst/>
                <a:latin typeface="Georgia" panose="02040502050405020303" pitchFamily="18" charset="0"/>
                <a:ea typeface="Georgia" panose="02040502050405020303" pitchFamily="18" charset="0"/>
                <a:cs typeface="Georgia" panose="02040502050405020303" pitchFamily="18" charset="0"/>
              </a:rPr>
              <a:t> Precision results also showed that using a Kalman filter 	proved to be useful, particularly when applied with the </a:t>
            </a:r>
            <a:r>
              <a:rPr lang="en-US" sz="1800" dirty="0" err="1">
                <a:effectLst/>
                <a:latin typeface="Georgia" panose="02040502050405020303" pitchFamily="18" charset="0"/>
                <a:ea typeface="Georgia" panose="02040502050405020303" pitchFamily="18" charset="0"/>
                <a:cs typeface="Georgia" panose="02040502050405020303" pitchFamily="18" charset="0"/>
              </a:rPr>
              <a:t>Niblack</a:t>
            </a:r>
            <a:r>
              <a:rPr lang="en-US" sz="1800" dirty="0">
                <a:effectLst/>
                <a:latin typeface="Georgia" panose="02040502050405020303" pitchFamily="18" charset="0"/>
                <a:ea typeface="Georgia" panose="02040502050405020303" pitchFamily="18" charset="0"/>
                <a:cs typeface="Georgia" panose="02040502050405020303" pitchFamily="18" charset="0"/>
              </a:rPr>
              <a:t> peak detection 	method.</a:t>
            </a:r>
          </a:p>
          <a:p>
            <a:pPr marL="0" indent="0">
              <a:buNone/>
            </a:pPr>
            <a:r>
              <a:rPr lang="en-US" sz="1800" b="1" dirty="0">
                <a:effectLst/>
                <a:latin typeface="Cambria" panose="02040503050406030204" pitchFamily="18" charset="0"/>
                <a:ea typeface="Georgia" panose="02040502050405020303" pitchFamily="18" charset="0"/>
                <a:cs typeface="Georgia" panose="02040502050405020303" pitchFamily="18" charset="0"/>
              </a:rPr>
              <a:t>	F1-score</a:t>
            </a:r>
            <a:r>
              <a:rPr lang="en-US" sz="1800" dirty="0">
                <a:effectLst/>
                <a:latin typeface="Georgia" panose="02040502050405020303" pitchFamily="18" charset="0"/>
                <a:ea typeface="Georgia" panose="02040502050405020303" pitchFamily="18" charset="0"/>
                <a:cs typeface="Georgia" panose="02040502050405020303" pitchFamily="18" charset="0"/>
              </a:rPr>
              <a:t>: The F</a:t>
            </a:r>
            <a:r>
              <a:rPr lang="en-US" sz="1800" dirty="0">
                <a:effectLst/>
                <a:latin typeface="Cambria" panose="02040503050406030204" pitchFamily="18" charset="0"/>
                <a:ea typeface="Georgia" panose="02040502050405020303" pitchFamily="18" charset="0"/>
                <a:cs typeface="Georgia" panose="02040502050405020303" pitchFamily="18" charset="0"/>
              </a:rPr>
              <a:t>1</a:t>
            </a:r>
            <a:r>
              <a:rPr lang="en-US" sz="1800" dirty="0">
                <a:effectLst/>
                <a:latin typeface="Georgia" panose="02040502050405020303" pitchFamily="18" charset="0"/>
                <a:ea typeface="Georgia" panose="02040502050405020303" pitchFamily="18" charset="0"/>
                <a:cs typeface="Georgia" panose="02040502050405020303" pitchFamily="18" charset="0"/>
              </a:rPr>
              <a:t>-score is a balance between precision and recall, and its 	maximum value was reached using the Kalman filter together with </a:t>
            </a:r>
            <a:r>
              <a:rPr lang="en-US" sz="1800" dirty="0" err="1">
                <a:effectLst/>
                <a:latin typeface="Georgia" panose="02040502050405020303" pitchFamily="18" charset="0"/>
                <a:ea typeface="Georgia" panose="02040502050405020303" pitchFamily="18" charset="0"/>
                <a:cs typeface="Georgia" panose="02040502050405020303" pitchFamily="18" charset="0"/>
              </a:rPr>
              <a:t>Niblack</a:t>
            </a:r>
            <a:r>
              <a:rPr lang="en-US" sz="1800" dirty="0">
                <a:effectLst/>
                <a:latin typeface="Georgia" panose="02040502050405020303" pitchFamily="18" charset="0"/>
                <a:ea typeface="Georgia" panose="02040502050405020303" pitchFamily="18" charset="0"/>
                <a:cs typeface="Georgia" panose="02040502050405020303" pitchFamily="18" charset="0"/>
              </a:rPr>
              <a:t> 	peak detection. </a:t>
            </a:r>
            <a:endParaRPr lang="en-DE" sz="1800" b="1" dirty="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DE" sz="1800" b="1" dirty="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DE" sz="1800" b="1" dirty="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sz="1800" b="1" dirty="0">
              <a:effectLst/>
              <a:latin typeface="Cambria" panose="02040503050406030204" pitchFamily="18" charset="0"/>
              <a:ea typeface="Georgia" panose="02040502050405020303" pitchFamily="18" charset="0"/>
              <a:cs typeface="Georgia" panose="02040502050405020303" pitchFamily="18" charset="0"/>
            </a:endParaRPr>
          </a:p>
        </p:txBody>
      </p:sp>
      <p:cxnSp>
        <p:nvCxnSpPr>
          <p:cNvPr id="45" name="Straight Connector 44">
            <a:extLst>
              <a:ext uri="{FF2B5EF4-FFF2-40B4-BE49-F238E27FC236}">
                <a16:creationId xmlns:a16="http://schemas.microsoft.com/office/drawing/2014/main" id="{DF48AAAE-1F9B-9470-B624-D158EB48E239}"/>
              </a:ext>
            </a:extLst>
          </p:cNvPr>
          <p:cNvCxnSpPr>
            <a:cxnSpLocks/>
          </p:cNvCxnSpPr>
          <p:nvPr/>
        </p:nvCxnSpPr>
        <p:spPr>
          <a:xfrm>
            <a:off x="3064653" y="858107"/>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F22D3A3-C6B0-3A30-2471-F9FE6A7AC548}"/>
              </a:ext>
            </a:extLst>
          </p:cNvPr>
          <p:cNvSpPr txBox="1"/>
          <p:nvPr/>
        </p:nvSpPr>
        <p:spPr>
          <a:xfrm>
            <a:off x="2967068" y="142437"/>
            <a:ext cx="8352339" cy="646331"/>
          </a:xfrm>
          <a:prstGeom prst="rect">
            <a:avLst/>
          </a:prstGeom>
          <a:noFill/>
        </p:spPr>
        <p:txBody>
          <a:bodyPr wrap="square">
            <a:spAutoFit/>
          </a:bodyPr>
          <a:lstStyle/>
          <a:p>
            <a:pPr>
              <a:spcBef>
                <a:spcPts val="600"/>
              </a:spcBef>
            </a:pPr>
            <a:r>
              <a:rPr lang="en-US" sz="3600" dirty="0">
                <a:latin typeface="Times New Roman" panose="02020603050405020304" pitchFamily="18" charset="0"/>
                <a:cs typeface="Times New Roman" panose="02020603050405020304" pitchFamily="18" charset="0"/>
              </a:rPr>
              <a:t>Evaluation and Performance Analysis</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294E36A-FD72-DB67-E80B-09A44F55FD63}"/>
              </a:ext>
            </a:extLst>
          </p:cNvPr>
          <p:cNvSpPr txBox="1"/>
          <p:nvPr/>
        </p:nvSpPr>
        <p:spPr>
          <a:xfrm>
            <a:off x="2517243" y="1010832"/>
            <a:ext cx="7994163" cy="400110"/>
          </a:xfrm>
          <a:prstGeom prst="rect">
            <a:avLst/>
          </a:prstGeom>
          <a:noFill/>
        </p:spPr>
        <p:txBody>
          <a:bodyPr wrap="square">
            <a:spAutoFit/>
          </a:bodyPr>
          <a:lstStyle/>
          <a:p>
            <a:pPr marR="723265" lvl="1" algn="l">
              <a:spcBef>
                <a:spcPts val="1225"/>
              </a:spcBef>
              <a:spcAft>
                <a:spcPts val="0"/>
              </a:spcAft>
            </a:pPr>
            <a:r>
              <a:rPr lang="en-US" sz="2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mbria" panose="02040503050406030204" pitchFamily="18" charset="0"/>
              </a:rPr>
              <a:t>Comparative Performance Analysis</a:t>
            </a:r>
            <a:endParaRPr lang="en-DE" sz="2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901303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E6D3-4BB9-A3F0-9A93-8B9CA32476DC}"/>
              </a:ext>
            </a:extLst>
          </p:cNvPr>
          <p:cNvSpPr>
            <a:spLocks noGrp="1"/>
          </p:cNvSpPr>
          <p:nvPr>
            <p:ph type="title"/>
          </p:nvPr>
        </p:nvSpPr>
        <p:spPr>
          <a:xfrm>
            <a:off x="1962611" y="650743"/>
            <a:ext cx="5126086" cy="734173"/>
          </a:xfrm>
        </p:spPr>
        <p:txBody>
          <a:bodyPr>
            <a:normAutofit fontScale="90000"/>
          </a:bodyPr>
          <a:lstStyle/>
          <a:p>
            <a:pPr>
              <a:spcBef>
                <a:spcPts val="600"/>
              </a:spcBef>
            </a:pPr>
            <a:r>
              <a:rPr lang="en-US" sz="3600" dirty="0">
                <a:latin typeface="Times New Roman" panose="02020603050405020304" pitchFamily="18" charset="0"/>
                <a:cs typeface="Times New Roman" panose="02020603050405020304" pitchFamily="18" charset="0"/>
              </a:rPr>
              <a:t>Summary and Perspectives</a:t>
            </a:r>
          </a:p>
        </p:txBody>
      </p:sp>
      <p:sp>
        <p:nvSpPr>
          <p:cNvPr id="3" name="Content Placeholder 2">
            <a:extLst>
              <a:ext uri="{FF2B5EF4-FFF2-40B4-BE49-F238E27FC236}">
                <a16:creationId xmlns:a16="http://schemas.microsoft.com/office/drawing/2014/main" id="{43FFA849-7DF9-6957-AF7C-34AFD159C4AB}"/>
              </a:ext>
            </a:extLst>
          </p:cNvPr>
          <p:cNvSpPr>
            <a:spLocks noGrp="1"/>
          </p:cNvSpPr>
          <p:nvPr>
            <p:ph idx="1"/>
          </p:nvPr>
        </p:nvSpPr>
        <p:spPr>
          <a:xfrm>
            <a:off x="1962611" y="1860763"/>
            <a:ext cx="8591958" cy="3707929"/>
          </a:xfrm>
        </p:spPr>
        <p:txBody>
          <a:bodyPr>
            <a:normAutofit/>
          </a:bodyPr>
          <a:lstStyle/>
          <a:p>
            <a:pPr algn="just"/>
            <a:r>
              <a:rPr lang="en-US" sz="2000" dirty="0">
                <a:effectLst/>
                <a:latin typeface="Cambria" panose="02040503050406030204" pitchFamily="18" charset="0"/>
                <a:ea typeface="Cambria" panose="02040503050406030204" pitchFamily="18" charset="0"/>
                <a:cs typeface="Georgia" panose="02040502050405020303" pitchFamily="18" charset="0"/>
              </a:rPr>
              <a:t>This study showcased the Performance metrics results which reveals that Kalman filter combined with </a:t>
            </a:r>
            <a:r>
              <a:rPr lang="en-US" sz="2000" dirty="0" err="1">
                <a:effectLst/>
                <a:latin typeface="Cambria" panose="02040503050406030204" pitchFamily="18" charset="0"/>
                <a:ea typeface="Cambria" panose="02040503050406030204" pitchFamily="18" charset="0"/>
                <a:cs typeface="Georgia" panose="02040502050405020303" pitchFamily="18" charset="0"/>
              </a:rPr>
              <a:t>Niblack</a:t>
            </a:r>
            <a:r>
              <a:rPr lang="en-US" sz="2000" dirty="0">
                <a:effectLst/>
                <a:latin typeface="Cambria" panose="02040503050406030204" pitchFamily="18" charset="0"/>
                <a:ea typeface="Cambria" panose="02040503050406030204" pitchFamily="18" charset="0"/>
                <a:cs typeface="Georgia" panose="02040502050405020303" pitchFamily="18" charset="0"/>
              </a:rPr>
              <a:t> peak gives a balanced approach in the minimization of false positives and missed detections across various cases. </a:t>
            </a:r>
          </a:p>
          <a:p>
            <a:pPr algn="just"/>
            <a:r>
              <a:rPr lang="en-US" sz="2000" dirty="0">
                <a:effectLst/>
                <a:latin typeface="Cambria" panose="02040503050406030204" pitchFamily="18" charset="0"/>
                <a:ea typeface="Cambria" panose="02040503050406030204" pitchFamily="18" charset="0"/>
                <a:cs typeface="Georgia" panose="02040502050405020303" pitchFamily="18" charset="0"/>
              </a:rPr>
              <a:t>On the other hand, the </a:t>
            </a:r>
            <a:r>
              <a:rPr lang="en-US" sz="2000" dirty="0" err="1">
                <a:effectLst/>
                <a:latin typeface="Cambria" panose="02040503050406030204" pitchFamily="18" charset="0"/>
                <a:ea typeface="Cambria" panose="02040503050406030204" pitchFamily="18" charset="0"/>
                <a:cs typeface="Georgia" panose="02040502050405020303" pitchFamily="18" charset="0"/>
              </a:rPr>
              <a:t>Yanowitz</a:t>
            </a:r>
            <a:r>
              <a:rPr lang="en-US" sz="2000" dirty="0">
                <a:effectLst/>
                <a:latin typeface="Cambria" panose="02040503050406030204" pitchFamily="18" charset="0"/>
                <a:ea typeface="Cambria" panose="02040503050406030204" pitchFamily="18" charset="0"/>
                <a:cs typeface="Georgia" panose="02040502050405020303" pitchFamily="18" charset="0"/>
              </a:rPr>
              <a:t> peak method improved classification accuracy, as compared to raw data, but its results varied for dynamic environments, hence requiring adaptable peak detection strategies when ultrasonic sensors are used for real-time applications such as detection of person in an office environment.</a:t>
            </a:r>
            <a:endParaRPr lang="en-DE" sz="2000" dirty="0">
              <a:effectLst/>
              <a:latin typeface="Cambria" panose="02040503050406030204" pitchFamily="18" charset="0"/>
              <a:ea typeface="Cambria" panose="02040503050406030204" pitchFamily="18" charset="0"/>
              <a:cs typeface="Georgia" panose="02040502050405020303" pitchFamily="18" charset="0"/>
            </a:endParaRPr>
          </a:p>
          <a:p>
            <a:pPr marL="0" indent="0">
              <a:buNone/>
            </a:pPr>
            <a:endParaRPr lang="en-IN" dirty="0"/>
          </a:p>
        </p:txBody>
      </p:sp>
      <p:cxnSp>
        <p:nvCxnSpPr>
          <p:cNvPr id="4" name="Straight Connector 3">
            <a:extLst>
              <a:ext uri="{FF2B5EF4-FFF2-40B4-BE49-F238E27FC236}">
                <a16:creationId xmlns:a16="http://schemas.microsoft.com/office/drawing/2014/main" id="{B934904C-1D55-E830-0935-C0E2A790AEBF}"/>
              </a:ext>
            </a:extLst>
          </p:cNvPr>
          <p:cNvCxnSpPr>
            <a:cxnSpLocks/>
          </p:cNvCxnSpPr>
          <p:nvPr/>
        </p:nvCxnSpPr>
        <p:spPr>
          <a:xfrm>
            <a:off x="2024418" y="1353790"/>
            <a:ext cx="859195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296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43" name="Group 4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1540B0ED-2A58-45D1-E4FE-7801D5EE2B0F}"/>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5400" dirty="0">
                <a:solidFill>
                  <a:schemeClr val="tx2">
                    <a:lumMod val="75000"/>
                  </a:schemeClr>
                </a:solidFill>
                <a:latin typeface="Times New Roman" panose="02020603050405020304" pitchFamily="18" charset="0"/>
                <a:cs typeface="Times New Roman" panose="02020603050405020304" pitchFamily="18" charset="0"/>
              </a:rPr>
              <a:t>THANK YOU</a:t>
            </a:r>
          </a:p>
        </p:txBody>
      </p:sp>
      <p:cxnSp>
        <p:nvCxnSpPr>
          <p:cNvPr id="57" name="Straight Connector 56">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2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3" name="Rectangle 45">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5CE5BBE-2B71-3835-D577-22387F9ABD87}"/>
              </a:ext>
            </a:extLst>
          </p:cNvPr>
          <p:cNvSpPr>
            <a:spLocks noGrp="1"/>
          </p:cNvSpPr>
          <p:nvPr>
            <p:ph type="title"/>
          </p:nvPr>
        </p:nvSpPr>
        <p:spPr>
          <a:xfrm>
            <a:off x="3354209" y="729621"/>
            <a:ext cx="8131550" cy="1342457"/>
          </a:xfrm>
        </p:spPr>
        <p:txBody>
          <a:bodyPr>
            <a:normAutofit/>
          </a:bodyPr>
          <a:lstStyle/>
          <a:p>
            <a:r>
              <a:rPr lang="en-IN" dirty="0">
                <a:latin typeface="Calibri" panose="020F0502020204030204" pitchFamily="34" charset="0"/>
                <a:cs typeface="Calibri" panose="020F0502020204030204" pitchFamily="34" charset="0"/>
              </a:rPr>
              <a:t>Thesis Goal</a:t>
            </a:r>
          </a:p>
        </p:txBody>
      </p:sp>
      <p:sp>
        <p:nvSpPr>
          <p:cNvPr id="77" name="Rectangle 47">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49">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51"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2"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3"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4"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5"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6"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7"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8"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9"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60"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61"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2"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4" name="Group 63">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5"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6"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7"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8"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9"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70"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71"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2"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3"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4"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5"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6"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8"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09E71B2E-0B95-431E-C8B2-0DAA2E5E649A}"/>
              </a:ext>
            </a:extLst>
          </p:cNvPr>
          <p:cNvSpPr>
            <a:spLocks noGrp="1"/>
          </p:cNvSpPr>
          <p:nvPr>
            <p:ph idx="1"/>
          </p:nvPr>
        </p:nvSpPr>
        <p:spPr>
          <a:xfrm>
            <a:off x="3400655" y="1698078"/>
            <a:ext cx="8217017" cy="4624433"/>
          </a:xfrm>
        </p:spPr>
        <p:txBody>
          <a:bodyPr>
            <a:normAutofit lnSpcReduction="10000"/>
          </a:bodyPr>
          <a:lstStyle/>
          <a:p>
            <a:pPr algn="just"/>
            <a:r>
              <a:rPr lang="en-US" sz="2000" dirty="0">
                <a:latin typeface="Cambria" panose="02040503050406030204" pitchFamily="18" charset="0"/>
                <a:ea typeface="Cambria" panose="02040503050406030204" pitchFamily="18" charset="0"/>
              </a:rPr>
              <a:t>The objective is to optimize a classifier for person detection in an office environment. The goal is to use a Kalman filter to improve a machine-learning model (e.g. CNN, MLP, or SVM) that can accurately classify ultrasonic reflections from occupied and non-occupied office chairs.</a:t>
            </a:r>
          </a:p>
          <a:p>
            <a:pPr algn="just"/>
            <a:r>
              <a:rPr lang="en-US" sz="2000" dirty="0">
                <a:latin typeface="Cambria" panose="02040503050406030204" pitchFamily="18" charset="0"/>
                <a:ea typeface="Cambria" panose="02040503050406030204" pitchFamily="18" charset="0"/>
              </a:rPr>
              <a:t>Proper person detection within office spaces means we can better save energy, improve security, and create a more convenient environment for people to work in. Offices could optimize their energy usage with dynamic lighting per occupancy for potential savings. </a:t>
            </a:r>
          </a:p>
          <a:p>
            <a:pPr algn="just"/>
            <a:r>
              <a:rPr lang="en-US" sz="2000" dirty="0">
                <a:latin typeface="Cambria" panose="02040503050406030204" pitchFamily="18" charset="0"/>
                <a:ea typeface="Cambria" panose="02040503050406030204" pitchFamily="18" charset="0"/>
              </a:rPr>
              <a:t>By utilizing ultrasonic sensors and cutting-edge machine learning algorithms, this thesis seeks to solve the problem of optimizing a classifier for human detection in an office setting. </a:t>
            </a:r>
          </a:p>
          <a:p>
            <a:pPr algn="just"/>
            <a:r>
              <a:rPr lang="en-US" sz="2000" dirty="0">
                <a:latin typeface="Cambria" panose="02040503050406030204" pitchFamily="18" charset="0"/>
                <a:ea typeface="Cambria" panose="02040503050406030204" pitchFamily="18" charset="0"/>
              </a:rPr>
              <a:t>It aims to improve the stability, accuracy of detection system by implementing Kalman filter for eliminating noise and incorporating with a machine learning model for occupied chair detection.</a:t>
            </a:r>
          </a:p>
          <a:p>
            <a:pPr algn="just"/>
            <a:endParaRPr lang="en-US" sz="2000" dirty="0">
              <a:latin typeface="Cambria" panose="02040503050406030204" pitchFamily="18" charset="0"/>
              <a:ea typeface="Cambria" panose="02040503050406030204" pitchFamily="18" charset="0"/>
            </a:endParaRPr>
          </a:p>
          <a:p>
            <a:pPr algn="just"/>
            <a:endParaRPr lang="en-IN" sz="2000" dirty="0">
              <a:latin typeface="Cambria" panose="02040503050406030204" pitchFamily="18" charset="0"/>
              <a:ea typeface="Cambria" panose="02040503050406030204" pitchFamily="18" charset="0"/>
            </a:endParaRPr>
          </a:p>
        </p:txBody>
      </p:sp>
      <p:cxnSp>
        <p:nvCxnSpPr>
          <p:cNvPr id="80" name="Straight Connector 79">
            <a:extLst>
              <a:ext uri="{FF2B5EF4-FFF2-40B4-BE49-F238E27FC236}">
                <a16:creationId xmlns:a16="http://schemas.microsoft.com/office/drawing/2014/main" id="{63EB9518-A64D-DC10-1B97-AA8F2F6FBF81}"/>
              </a:ext>
            </a:extLst>
          </p:cNvPr>
          <p:cNvCxnSpPr>
            <a:cxnSpLocks/>
          </p:cNvCxnSpPr>
          <p:nvPr/>
        </p:nvCxnSpPr>
        <p:spPr>
          <a:xfrm>
            <a:off x="3460634" y="1399026"/>
            <a:ext cx="82170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00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31DBFE13-A346-4B07-A9D1-4C4FCBADD1FA}"/>
              </a:ext>
            </a:extLst>
          </p:cNvPr>
          <p:cNvCxnSpPr>
            <a:cxnSpLocks/>
          </p:cNvCxnSpPr>
          <p:nvPr/>
        </p:nvCxnSpPr>
        <p:spPr>
          <a:xfrm>
            <a:off x="1688984" y="791336"/>
            <a:ext cx="994654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25486F-5990-EA10-0E34-9C2C2759A32B}"/>
              </a:ext>
            </a:extLst>
          </p:cNvPr>
          <p:cNvSpPr>
            <a:spLocks noGrp="1"/>
          </p:cNvSpPr>
          <p:nvPr>
            <p:ph idx="1"/>
          </p:nvPr>
        </p:nvSpPr>
        <p:spPr>
          <a:xfrm>
            <a:off x="1225296" y="791336"/>
            <a:ext cx="10410234" cy="5102555"/>
          </a:xfrm>
        </p:spPr>
        <p:txBody>
          <a:bodyPr>
            <a:normAutofit/>
          </a:bodyPr>
          <a:lstStyle/>
          <a:p>
            <a:pPr algn="just">
              <a:spcBef>
                <a:spcPts val="600"/>
              </a:spcBef>
            </a:pPr>
            <a:r>
              <a:rPr lang="en-US" sz="2000" dirty="0">
                <a:latin typeface="Cambria" panose="02040503050406030204" pitchFamily="18" charset="0"/>
                <a:ea typeface="Cambria" panose="02040503050406030204" pitchFamily="18" charset="0"/>
                <a:cs typeface="Times New Roman" panose="02020603050405020304" pitchFamily="18" charset="0"/>
              </a:rPr>
              <a:t>The system will have a set of components, namely, an ultrasonic sensor that collects the data, a Kalman filter to reduce noise and estimate sound pressure, and an MLP classifier that will classify the office chairs as occupied and non-occupied.</a:t>
            </a:r>
          </a:p>
        </p:txBody>
      </p:sp>
      <p:sp>
        <p:nvSpPr>
          <p:cNvPr id="6" name="Title 1">
            <a:extLst>
              <a:ext uri="{FF2B5EF4-FFF2-40B4-BE49-F238E27FC236}">
                <a16:creationId xmlns:a16="http://schemas.microsoft.com/office/drawing/2014/main" id="{D8E081F1-8370-FA1F-5258-A8244E6D4CD5}"/>
              </a:ext>
            </a:extLst>
          </p:cNvPr>
          <p:cNvSpPr txBox="1">
            <a:spLocks/>
          </p:cNvSpPr>
          <p:nvPr/>
        </p:nvSpPr>
        <p:spPr>
          <a:xfrm>
            <a:off x="1605094" y="199318"/>
            <a:ext cx="8131550" cy="8713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600"/>
              </a:spcBef>
            </a:pPr>
            <a:r>
              <a:rPr lang="en-US" dirty="0">
                <a:latin typeface="Times New Roman" panose="02020603050405020304" pitchFamily="18" charset="0"/>
                <a:cs typeface="Times New Roman" panose="02020603050405020304" pitchFamily="18" charset="0"/>
              </a:rPr>
              <a:t>General Structure of the System</a:t>
            </a:r>
          </a:p>
        </p:txBody>
      </p:sp>
      <p:pic>
        <p:nvPicPr>
          <p:cNvPr id="7" name="Content Placeholder 4">
            <a:extLst>
              <a:ext uri="{FF2B5EF4-FFF2-40B4-BE49-F238E27FC236}">
                <a16:creationId xmlns:a16="http://schemas.microsoft.com/office/drawing/2014/main" id="{73887704-08AA-29BD-D275-EB53D4E7CD87}"/>
              </a:ext>
            </a:extLst>
          </p:cNvPr>
          <p:cNvPicPr>
            <a:picLocks noChangeAspect="1"/>
          </p:cNvPicPr>
          <p:nvPr/>
        </p:nvPicPr>
        <p:blipFill>
          <a:blip r:embed="rId2"/>
          <a:stretch>
            <a:fillRect/>
          </a:stretch>
        </p:blipFill>
        <p:spPr>
          <a:xfrm>
            <a:off x="2209647" y="1893980"/>
            <a:ext cx="7680974" cy="4764702"/>
          </a:xfrm>
          <a:prstGeom prst="rect">
            <a:avLst/>
          </a:prstGeom>
        </p:spPr>
      </p:pic>
    </p:spTree>
    <p:extLst>
      <p:ext uri="{BB962C8B-B14F-4D97-AF65-F5344CB8AC3E}">
        <p14:creationId xmlns:p14="http://schemas.microsoft.com/office/powerpoint/2010/main" val="141603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7"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8"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9"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0"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1"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2"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3"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4"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5"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6"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7"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8"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0" name="Group 39">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1"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2"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3"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4"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5"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6"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7"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8"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9"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0"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1"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2"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4"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cxnSp>
        <p:nvCxnSpPr>
          <p:cNvPr id="53" name="Straight Connector 52">
            <a:extLst>
              <a:ext uri="{FF2B5EF4-FFF2-40B4-BE49-F238E27FC236}">
                <a16:creationId xmlns:a16="http://schemas.microsoft.com/office/drawing/2014/main" id="{3C1939F1-155B-C6C8-9CA7-7C565823523B}"/>
              </a:ext>
            </a:extLst>
          </p:cNvPr>
          <p:cNvCxnSpPr>
            <a:cxnSpLocks/>
          </p:cNvCxnSpPr>
          <p:nvPr/>
        </p:nvCxnSpPr>
        <p:spPr>
          <a:xfrm>
            <a:off x="3135451" y="1689857"/>
            <a:ext cx="806385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010CA698-7168-5D92-748C-3E296F37F652}"/>
              </a:ext>
            </a:extLst>
          </p:cNvPr>
          <p:cNvSpPr>
            <a:spLocks noGrp="1"/>
          </p:cNvSpPr>
          <p:nvPr>
            <p:ph type="title"/>
          </p:nvPr>
        </p:nvSpPr>
        <p:spPr>
          <a:xfrm>
            <a:off x="3076550" y="844021"/>
            <a:ext cx="8911687" cy="679508"/>
          </a:xfrm>
        </p:spPr>
        <p:txBody>
          <a:bodyPr/>
          <a:lstStyle/>
          <a:p>
            <a:pPr>
              <a:spcBef>
                <a:spcPts val="600"/>
              </a:spcBef>
            </a:pPr>
            <a:r>
              <a:rPr lang="en-IN" sz="3600" dirty="0">
                <a:latin typeface="Times New Roman" panose="02020603050405020304" pitchFamily="18" charset="0"/>
                <a:cs typeface="Times New Roman" panose="02020603050405020304" pitchFamily="18" charset="0"/>
              </a:rPr>
              <a:t>Physical Experimental Work Setup </a:t>
            </a:r>
          </a:p>
        </p:txBody>
      </p:sp>
      <p:sp>
        <p:nvSpPr>
          <p:cNvPr id="16" name="Content Placeholder 15">
            <a:extLst>
              <a:ext uri="{FF2B5EF4-FFF2-40B4-BE49-F238E27FC236}">
                <a16:creationId xmlns:a16="http://schemas.microsoft.com/office/drawing/2014/main" id="{08CFF8FD-AFB0-999D-1BC5-24E94BD3CD06}"/>
              </a:ext>
            </a:extLst>
          </p:cNvPr>
          <p:cNvSpPr>
            <a:spLocks noGrp="1"/>
          </p:cNvSpPr>
          <p:nvPr>
            <p:ph idx="1"/>
          </p:nvPr>
        </p:nvSpPr>
        <p:spPr>
          <a:xfrm>
            <a:off x="3135451" y="2036707"/>
            <a:ext cx="8161283" cy="3777622"/>
          </a:xfrm>
        </p:spPr>
        <p:txBody>
          <a:bodyPr/>
          <a:lstStyle/>
          <a:p>
            <a:pPr marL="342900" indent="-342900" algn="just">
              <a:spcBef>
                <a:spcPts val="600"/>
              </a:spcBef>
              <a:buFont typeface="Arial" panose="020B0604020202020204" pitchFamily="34" charset="0"/>
              <a:buChar char="•"/>
            </a:pPr>
            <a:r>
              <a:rPr lang="en-US" sz="2000" dirty="0">
                <a:solidFill>
                  <a:schemeClr val="tx1">
                    <a:lumMod val="75000"/>
                    <a:lumOff val="25000"/>
                  </a:schemeClr>
                </a:solidFill>
                <a:latin typeface="Cambria" panose="02040503050406030204" pitchFamily="18" charset="0"/>
                <a:ea typeface="Cambria" panose="02040503050406030204" pitchFamily="18" charset="0"/>
              </a:rPr>
              <a:t>To be sure that the data being provided by sensors was consistent, the experimentation activity was done under controlled lab conditions. </a:t>
            </a:r>
          </a:p>
          <a:p>
            <a:pPr algn="just">
              <a:spcBef>
                <a:spcPts val="600"/>
              </a:spcBef>
            </a:pPr>
            <a:endParaRPr lang="en-US" sz="2000" dirty="0">
              <a:solidFill>
                <a:schemeClr val="tx1">
                  <a:lumMod val="75000"/>
                  <a:lumOff val="25000"/>
                </a:schemeClr>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dirty="0">
                <a:solidFill>
                  <a:schemeClr val="tx1">
                    <a:lumMod val="75000"/>
                    <a:lumOff val="25000"/>
                  </a:schemeClr>
                </a:solidFill>
                <a:latin typeface="Cambria" panose="02040503050406030204" pitchFamily="18" charset="0"/>
                <a:ea typeface="Cambria" panose="02040503050406030204" pitchFamily="18" charset="0"/>
              </a:rPr>
              <a:t>The sensor of Red Pitaya chip was placed at a chair level of approximately 1.5 m to collect accurate information.</a:t>
            </a:r>
          </a:p>
          <a:p>
            <a:pPr marL="342900" indent="-342900" algn="just">
              <a:buFont typeface="Arial" panose="020B0604020202020204" pitchFamily="34" charset="0"/>
              <a:buChar char="•"/>
            </a:pPr>
            <a:endParaRPr lang="en-US" sz="2000" dirty="0">
              <a:solidFill>
                <a:schemeClr val="tx1">
                  <a:lumMod val="75000"/>
                  <a:lumOff val="25000"/>
                </a:schemeClr>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dirty="0">
                <a:solidFill>
                  <a:schemeClr val="tx1">
                    <a:lumMod val="75000"/>
                    <a:lumOff val="25000"/>
                  </a:schemeClr>
                </a:solidFill>
                <a:latin typeface="Cambria" panose="02040503050406030204" pitchFamily="18" charset="0"/>
                <a:ea typeface="Cambria" panose="02040503050406030204" pitchFamily="18" charset="0"/>
              </a:rPr>
              <a:t>The focal point of the arrangement was a chair that was positioned immediately underneath the sensor. The Red Pitaya is powered by connecting it to the power supply.</a:t>
            </a:r>
            <a:endParaRPr lang="en-DE" sz="2000" dirty="0">
              <a:solidFill>
                <a:schemeClr val="tx1">
                  <a:lumMod val="75000"/>
                  <a:lumOff val="25000"/>
                </a:schemeClr>
              </a:solidFill>
              <a:latin typeface="Cambria" panose="02040503050406030204" pitchFamily="18" charset="0"/>
              <a:ea typeface="Cambria" panose="02040503050406030204" pitchFamily="18" charset="0"/>
            </a:endParaRPr>
          </a:p>
          <a:p>
            <a:endParaRPr lang="en-DE" dirty="0"/>
          </a:p>
        </p:txBody>
      </p:sp>
    </p:spTree>
    <p:extLst>
      <p:ext uri="{BB962C8B-B14F-4D97-AF65-F5344CB8AC3E}">
        <p14:creationId xmlns:p14="http://schemas.microsoft.com/office/powerpoint/2010/main" val="358248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081F1-8370-FA1F-5258-A8244E6D4CD5}"/>
              </a:ext>
            </a:extLst>
          </p:cNvPr>
          <p:cNvSpPr>
            <a:spLocks noGrp="1"/>
          </p:cNvSpPr>
          <p:nvPr>
            <p:ph type="title"/>
          </p:nvPr>
        </p:nvSpPr>
        <p:spPr>
          <a:xfrm>
            <a:off x="3049915" y="374096"/>
            <a:ext cx="8131550" cy="871315"/>
          </a:xfrm>
        </p:spPr>
        <p:txBody>
          <a:bodyPr>
            <a:normAutofit/>
          </a:bodyPr>
          <a:lstStyle/>
          <a:p>
            <a:pPr>
              <a:spcBef>
                <a:spcPts val="600"/>
              </a:spcBef>
            </a:pPr>
            <a:r>
              <a:rPr lang="en-IN" sz="3600" dirty="0">
                <a:latin typeface="Times New Roman" panose="02020603050405020304" pitchFamily="18" charset="0"/>
                <a:cs typeface="Times New Roman" panose="02020603050405020304" pitchFamily="18" charset="0"/>
              </a:rPr>
              <a:t>Dataset Acquisition</a:t>
            </a:r>
          </a:p>
        </p:txBody>
      </p:sp>
      <p:sp>
        <p:nvSpPr>
          <p:cNvPr id="24" name="Rectangle 23">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7"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8"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9"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0"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1"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2"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3"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4"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5"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6"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7"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8"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0" name="Group 39">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1"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2"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3"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4"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5"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6"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7"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8"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9"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0"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1"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2"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4"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cxnSp>
        <p:nvCxnSpPr>
          <p:cNvPr id="53" name="Straight Connector 52">
            <a:extLst>
              <a:ext uri="{FF2B5EF4-FFF2-40B4-BE49-F238E27FC236}">
                <a16:creationId xmlns:a16="http://schemas.microsoft.com/office/drawing/2014/main" id="{3C1939F1-155B-C6C8-9CA7-7C565823523B}"/>
              </a:ext>
            </a:extLst>
          </p:cNvPr>
          <p:cNvCxnSpPr>
            <a:cxnSpLocks/>
          </p:cNvCxnSpPr>
          <p:nvPr/>
        </p:nvCxnSpPr>
        <p:spPr>
          <a:xfrm>
            <a:off x="3123692" y="1099915"/>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Subtitle 2">
            <a:extLst>
              <a:ext uri="{FF2B5EF4-FFF2-40B4-BE49-F238E27FC236}">
                <a16:creationId xmlns:a16="http://schemas.microsoft.com/office/drawing/2014/main" id="{E2275639-464C-470B-2EC8-D5E10FE77272}"/>
              </a:ext>
            </a:extLst>
          </p:cNvPr>
          <p:cNvSpPr txBox="1">
            <a:spLocks/>
          </p:cNvSpPr>
          <p:nvPr/>
        </p:nvSpPr>
        <p:spPr>
          <a:xfrm>
            <a:off x="3162856" y="1468693"/>
            <a:ext cx="8168359" cy="48538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SzPct val="120000"/>
            </a:pPr>
            <a:r>
              <a:rPr lang="en-US" sz="2000" dirty="0">
                <a:latin typeface="Cambria" panose="02040503050406030204" pitchFamily="18" charset="0"/>
                <a:ea typeface="Cambria" panose="02040503050406030204" pitchFamily="18" charset="0"/>
              </a:rPr>
              <a:t>In this phase, the raw dataset is collected using the Red Pitaya sensor for four use cases. </a:t>
            </a:r>
          </a:p>
          <a:p>
            <a:pPr algn="just">
              <a:buSzPct val="120000"/>
            </a:pPr>
            <a:endParaRPr lang="en-US" sz="2000" dirty="0">
              <a:latin typeface="Cambria" panose="02040503050406030204" pitchFamily="18" charset="0"/>
              <a:ea typeface="Cambria" panose="02040503050406030204" pitchFamily="18" charset="0"/>
            </a:endParaRPr>
          </a:p>
          <a:p>
            <a:pPr marL="457200" indent="-457200" algn="just">
              <a:buSzPct val="120000"/>
              <a:buFont typeface="+mj-lt"/>
              <a:buAutoNum type="arabicPeriod"/>
            </a:pPr>
            <a:r>
              <a:rPr lang="en-US" dirty="0">
                <a:latin typeface="Cambria" panose="02040503050406030204" pitchFamily="18" charset="0"/>
                <a:ea typeface="Cambria" panose="02040503050406030204" pitchFamily="18" charset="0"/>
              </a:rPr>
              <a:t>Case 1: Non-Occupied (Empty chair):</a:t>
            </a:r>
          </a:p>
          <a:p>
            <a:pPr marL="457200" indent="-457200" algn="just">
              <a:buSzPct val="120000"/>
              <a:buFont typeface="+mj-lt"/>
              <a:buAutoNum type="alphaLcParenR"/>
            </a:pPr>
            <a:r>
              <a:rPr lang="en-US" dirty="0">
                <a:latin typeface="Cambria" panose="02040503050406030204" pitchFamily="18" charset="0"/>
                <a:ea typeface="Cambria" panose="02040503050406030204" pitchFamily="18" charset="0"/>
              </a:rPr>
              <a:t>Non-Occupied chair (Empty)</a:t>
            </a:r>
          </a:p>
          <a:p>
            <a:pPr marL="457200" indent="-457200" algn="just">
              <a:buSzPct val="120000"/>
              <a:buFont typeface="+mj-lt"/>
              <a:buAutoNum type="alphaLcParenR"/>
            </a:pPr>
            <a:r>
              <a:rPr lang="en-US" dirty="0">
                <a:latin typeface="Cambria" panose="02040503050406030204" pitchFamily="18" charset="0"/>
                <a:ea typeface="Cambria" panose="02040503050406030204" pitchFamily="18" charset="0"/>
              </a:rPr>
              <a:t>Non-Occupied chair (Chair with cardboard boxes kept on it)</a:t>
            </a:r>
          </a:p>
          <a:p>
            <a:pPr marL="0" indent="0" algn="just">
              <a:buSzPct val="120000"/>
              <a:buNone/>
            </a:pPr>
            <a:r>
              <a:rPr lang="en-US" dirty="0">
                <a:latin typeface="Cambria" panose="02040503050406030204" pitchFamily="18" charset="0"/>
                <a:ea typeface="Cambria" panose="02040503050406030204" pitchFamily="18" charset="0"/>
              </a:rPr>
              <a:t>	</a:t>
            </a:r>
          </a:p>
          <a:p>
            <a:pPr marL="457200" indent="-457200" algn="just">
              <a:buSzPct val="120000"/>
              <a:buFont typeface="+mj-lt"/>
              <a:buAutoNum type="arabicPeriod" startAt="2"/>
            </a:pPr>
            <a:r>
              <a:rPr lang="en-IN" dirty="0">
                <a:latin typeface="Cambria" panose="02040503050406030204" pitchFamily="18" charset="0"/>
                <a:ea typeface="Cambria" panose="02040503050406030204" pitchFamily="18" charset="0"/>
              </a:rPr>
              <a:t>Case 2: Occupied (Human)</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a:p>
            <a:pPr marL="457200" indent="-457200" algn="just">
              <a:buSzPct val="120000"/>
              <a:buFont typeface="+mj-lt"/>
              <a:buAutoNum type="alphaLcParenR"/>
            </a:pPr>
            <a:r>
              <a:rPr lang="en-US" dirty="0">
                <a:latin typeface="Cambria" panose="02040503050406030204" pitchFamily="18" charset="0"/>
                <a:ea typeface="Cambria" panose="02040503050406030204" pitchFamily="18" charset="0"/>
              </a:rPr>
              <a:t>Occupied chair (Human sitting idle on chair)</a:t>
            </a:r>
          </a:p>
          <a:p>
            <a:pPr marL="457200" indent="-457200" algn="just">
              <a:buSzPct val="120000"/>
              <a:buFont typeface="+mj-lt"/>
              <a:buAutoNum type="alphaLcParenR"/>
            </a:pPr>
            <a:r>
              <a:rPr lang="en-US" dirty="0">
                <a:latin typeface="Cambria" panose="02040503050406030204" pitchFamily="18" charset="0"/>
                <a:ea typeface="Cambria" panose="02040503050406030204" pitchFamily="18" charset="0"/>
              </a:rPr>
              <a:t>Occupied chair (Human sitting on a chair), Moving head/shaking hands, Different obstacles kept on office table</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23146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3C1939F1-155B-C6C8-9CA7-7C565823523B}"/>
              </a:ext>
            </a:extLst>
          </p:cNvPr>
          <p:cNvCxnSpPr>
            <a:cxnSpLocks/>
          </p:cNvCxnSpPr>
          <p:nvPr/>
        </p:nvCxnSpPr>
        <p:spPr>
          <a:xfrm>
            <a:off x="1718479" y="1123622"/>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2FD18C19-3099-A3BC-5323-B203B7550681}"/>
              </a:ext>
            </a:extLst>
          </p:cNvPr>
          <p:cNvSpPr>
            <a:spLocks noGrp="1"/>
          </p:cNvSpPr>
          <p:nvPr>
            <p:ph type="body" idx="1"/>
          </p:nvPr>
        </p:nvSpPr>
        <p:spPr>
          <a:xfrm>
            <a:off x="1635942" y="1123622"/>
            <a:ext cx="3992732" cy="468175"/>
          </a:xfrm>
        </p:spPr>
        <p:txBody>
          <a:bodyPr/>
          <a:lstStyle/>
          <a:p>
            <a:r>
              <a:rPr lang="en-US" sz="2000" b="1" dirty="0">
                <a:latin typeface="Cambria" panose="02040503050406030204" pitchFamily="18" charset="0"/>
                <a:ea typeface="Cambria" panose="02040503050406030204" pitchFamily="18" charset="0"/>
              </a:rPr>
              <a:t>Non-Occupied chair (Empty)</a:t>
            </a:r>
            <a:endParaRPr lang="en-DE" sz="2000" b="1" dirty="0">
              <a:latin typeface="Cambria" panose="02040503050406030204" pitchFamily="18" charset="0"/>
              <a:ea typeface="Cambria" panose="02040503050406030204" pitchFamily="18" charset="0"/>
            </a:endParaRPr>
          </a:p>
        </p:txBody>
      </p:sp>
      <p:sp>
        <p:nvSpPr>
          <p:cNvPr id="57" name="Content Placeholder 2">
            <a:extLst>
              <a:ext uri="{FF2B5EF4-FFF2-40B4-BE49-F238E27FC236}">
                <a16:creationId xmlns:a16="http://schemas.microsoft.com/office/drawing/2014/main" id="{735E4B42-1953-6DB9-0F16-B59B57CEBDAE}"/>
              </a:ext>
            </a:extLst>
          </p:cNvPr>
          <p:cNvSpPr>
            <a:spLocks noGrp="1"/>
          </p:cNvSpPr>
          <p:nvPr>
            <p:ph sz="half" idx="2"/>
          </p:nvPr>
        </p:nvSpPr>
        <p:spPr/>
        <p:txBody>
          <a:bodyPr vert="horz" lIns="91440" tIns="45720" rIns="91440" bIns="45720" rtlCol="0">
            <a:normAutofit/>
          </a:bodyPr>
          <a:lstStyle/>
          <a:p>
            <a:endParaRPr lang="en-US" sz="1700" dirty="0">
              <a:solidFill>
                <a:srgbClr val="000000"/>
              </a:solidFill>
            </a:endParaRPr>
          </a:p>
          <a:p>
            <a:pPr marL="0" indent="0"/>
            <a:endParaRPr lang="en-US" sz="1700" dirty="0">
              <a:solidFill>
                <a:srgbClr val="000000"/>
              </a:solidFill>
            </a:endParaRPr>
          </a:p>
        </p:txBody>
      </p:sp>
      <p:sp>
        <p:nvSpPr>
          <p:cNvPr id="10" name="Text Placeholder 9">
            <a:extLst>
              <a:ext uri="{FF2B5EF4-FFF2-40B4-BE49-F238E27FC236}">
                <a16:creationId xmlns:a16="http://schemas.microsoft.com/office/drawing/2014/main" id="{DD586613-448C-FDB0-0E46-CC74ACE3E1C9}"/>
              </a:ext>
            </a:extLst>
          </p:cNvPr>
          <p:cNvSpPr>
            <a:spLocks noGrp="1"/>
          </p:cNvSpPr>
          <p:nvPr>
            <p:ph type="body" sz="quarter" idx="3"/>
          </p:nvPr>
        </p:nvSpPr>
        <p:spPr>
          <a:xfrm>
            <a:off x="6353227" y="1253148"/>
            <a:ext cx="4608168" cy="576262"/>
          </a:xfrm>
        </p:spPr>
        <p:txBody>
          <a:bodyPr/>
          <a:lstStyle/>
          <a:p>
            <a:r>
              <a:rPr lang="en-US" sz="2000" b="1" dirty="0">
                <a:latin typeface="Cambria" panose="02040503050406030204" pitchFamily="18" charset="0"/>
                <a:ea typeface="Cambria" panose="02040503050406030204" pitchFamily="18" charset="0"/>
              </a:rPr>
              <a:t>Non-Occupied chair (Chair with cardboard boxes kept on it)</a:t>
            </a:r>
            <a:endParaRPr lang="en-DE" sz="2000" b="1" dirty="0">
              <a:latin typeface="Cambria" panose="02040503050406030204" pitchFamily="18" charset="0"/>
              <a:ea typeface="Cambria" panose="02040503050406030204" pitchFamily="18" charset="0"/>
            </a:endParaRPr>
          </a:p>
        </p:txBody>
      </p:sp>
      <p:pic>
        <p:nvPicPr>
          <p:cNvPr id="14" name="Content Placeholder 13">
            <a:extLst>
              <a:ext uri="{FF2B5EF4-FFF2-40B4-BE49-F238E27FC236}">
                <a16:creationId xmlns:a16="http://schemas.microsoft.com/office/drawing/2014/main" id="{D673A6EE-686B-4539-4761-B55408497678}"/>
              </a:ext>
            </a:extLst>
          </p:cNvPr>
          <p:cNvPicPr>
            <a:picLocks noGrp="1" noChangeAspect="1"/>
          </p:cNvPicPr>
          <p:nvPr>
            <p:ph sz="quarter" idx="4"/>
          </p:nvPr>
        </p:nvPicPr>
        <p:blipFill>
          <a:blip r:embed="rId2"/>
          <a:stretch>
            <a:fillRect/>
          </a:stretch>
        </p:blipFill>
        <p:spPr>
          <a:xfrm>
            <a:off x="6525294" y="2051266"/>
            <a:ext cx="3444929" cy="4606043"/>
          </a:xfrm>
        </p:spPr>
      </p:pic>
      <p:sp>
        <p:nvSpPr>
          <p:cNvPr id="5" name="Title 1">
            <a:extLst>
              <a:ext uri="{FF2B5EF4-FFF2-40B4-BE49-F238E27FC236}">
                <a16:creationId xmlns:a16="http://schemas.microsoft.com/office/drawing/2014/main" id="{93CD5208-DA41-3450-942E-C463AA47BF1D}"/>
              </a:ext>
            </a:extLst>
          </p:cNvPr>
          <p:cNvSpPr txBox="1">
            <a:spLocks/>
          </p:cNvSpPr>
          <p:nvPr/>
        </p:nvSpPr>
        <p:spPr>
          <a:xfrm>
            <a:off x="1635942" y="166453"/>
            <a:ext cx="8674496" cy="1053339"/>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600"/>
              </a:spcBef>
            </a:pPr>
            <a:r>
              <a:rPr lang="en-IN" dirty="0">
                <a:latin typeface="Times New Roman" panose="02020603050405020304" pitchFamily="18" charset="0"/>
                <a:cs typeface="Times New Roman" panose="02020603050405020304" pitchFamily="18" charset="0"/>
              </a:rPr>
              <a:t>Dataset Acquisition </a:t>
            </a:r>
            <a:br>
              <a:rPr lang="en-IN" dirty="0">
                <a:latin typeface="Times New Roman" panose="02020603050405020304" pitchFamily="18" charset="0"/>
                <a:cs typeface="Times New Roman" panose="02020603050405020304" pitchFamily="18" charset="0"/>
              </a:rPr>
            </a:br>
            <a:r>
              <a:rPr lang="en-US" sz="3600" dirty="0">
                <a:latin typeface="Cambria" panose="02040503050406030204" pitchFamily="18" charset="0"/>
                <a:ea typeface="Cambria" panose="02040503050406030204" pitchFamily="18" charset="0"/>
              </a:rPr>
              <a:t>Case 1: </a:t>
            </a:r>
            <a:r>
              <a:rPr lang="en-US" sz="3600" dirty="0">
                <a:solidFill>
                  <a:schemeClr val="tx1">
                    <a:lumMod val="75000"/>
                    <a:lumOff val="25000"/>
                  </a:schemeClr>
                </a:solidFill>
                <a:latin typeface="Cambria" panose="02040503050406030204" pitchFamily="18" charset="0"/>
                <a:ea typeface="Cambria" panose="02040503050406030204" pitchFamily="18" charset="0"/>
              </a:rPr>
              <a:t>Non-Occupied</a:t>
            </a:r>
            <a:r>
              <a:rPr lang="en-US" sz="3600" dirty="0">
                <a:latin typeface="Cambria" panose="02040503050406030204" pitchFamily="18" charset="0"/>
                <a:ea typeface="Cambria" panose="02040503050406030204" pitchFamily="18" charset="0"/>
              </a:rPr>
              <a:t> (Empty chair)</a:t>
            </a:r>
            <a:endParaRPr lang="en-IN"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7CF6FF33-FA43-9661-66D7-C1802ED766AB}"/>
              </a:ext>
            </a:extLst>
          </p:cNvPr>
          <p:cNvPicPr>
            <a:picLocks noChangeAspect="1"/>
          </p:cNvPicPr>
          <p:nvPr/>
        </p:nvPicPr>
        <p:blipFill>
          <a:blip r:embed="rId3"/>
          <a:stretch>
            <a:fillRect/>
          </a:stretch>
        </p:blipFill>
        <p:spPr>
          <a:xfrm>
            <a:off x="1718479" y="2061048"/>
            <a:ext cx="3444930" cy="4596262"/>
          </a:xfrm>
          <a:prstGeom prst="rect">
            <a:avLst/>
          </a:prstGeom>
        </p:spPr>
      </p:pic>
      <p:sp>
        <p:nvSpPr>
          <p:cNvPr id="15" name="Rectangle 14">
            <a:extLst>
              <a:ext uri="{FF2B5EF4-FFF2-40B4-BE49-F238E27FC236}">
                <a16:creationId xmlns:a16="http://schemas.microsoft.com/office/drawing/2014/main" id="{BD431ADE-20B0-F951-E051-C6FF1E11BA9F}"/>
              </a:ext>
            </a:extLst>
          </p:cNvPr>
          <p:cNvSpPr/>
          <p:nvPr/>
        </p:nvSpPr>
        <p:spPr>
          <a:xfrm>
            <a:off x="1635943" y="1974076"/>
            <a:ext cx="3598788" cy="48126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Rectangle 15">
            <a:extLst>
              <a:ext uri="{FF2B5EF4-FFF2-40B4-BE49-F238E27FC236}">
                <a16:creationId xmlns:a16="http://schemas.microsoft.com/office/drawing/2014/main" id="{321443D7-F84B-1B07-8D9B-A1C5DD39120D}"/>
              </a:ext>
            </a:extLst>
          </p:cNvPr>
          <p:cNvSpPr/>
          <p:nvPr/>
        </p:nvSpPr>
        <p:spPr>
          <a:xfrm>
            <a:off x="6448364" y="1947978"/>
            <a:ext cx="3598788" cy="48126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49007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3C1939F1-155B-C6C8-9CA7-7C565823523B}"/>
              </a:ext>
            </a:extLst>
          </p:cNvPr>
          <p:cNvCxnSpPr>
            <a:cxnSpLocks/>
          </p:cNvCxnSpPr>
          <p:nvPr/>
        </p:nvCxnSpPr>
        <p:spPr>
          <a:xfrm>
            <a:off x="1718479" y="1123622"/>
            <a:ext cx="85919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2FD18C19-3099-A3BC-5323-B203B7550681}"/>
              </a:ext>
            </a:extLst>
          </p:cNvPr>
          <p:cNvSpPr>
            <a:spLocks noGrp="1"/>
          </p:cNvSpPr>
          <p:nvPr>
            <p:ph type="body" idx="1"/>
          </p:nvPr>
        </p:nvSpPr>
        <p:spPr>
          <a:xfrm>
            <a:off x="1577219" y="1241434"/>
            <a:ext cx="3992732" cy="705788"/>
          </a:xfrm>
        </p:spPr>
        <p:txBody>
          <a:bodyPr/>
          <a:lstStyle/>
          <a:p>
            <a:r>
              <a:rPr lang="en-US" sz="2000" b="1" dirty="0">
                <a:latin typeface="Cambria" panose="02040503050406030204" pitchFamily="18" charset="0"/>
                <a:ea typeface="Cambria" panose="02040503050406030204" pitchFamily="18" charset="0"/>
              </a:rPr>
              <a:t>Occupied chair (Human sitting idle on chair)</a:t>
            </a:r>
            <a:endParaRPr lang="en-DE" sz="2000" b="1" dirty="0">
              <a:latin typeface="Cambria" panose="02040503050406030204" pitchFamily="18" charset="0"/>
              <a:ea typeface="Cambria" panose="02040503050406030204" pitchFamily="18" charset="0"/>
            </a:endParaRPr>
          </a:p>
        </p:txBody>
      </p:sp>
      <p:sp>
        <p:nvSpPr>
          <p:cNvPr id="10" name="Text Placeholder 9">
            <a:extLst>
              <a:ext uri="{FF2B5EF4-FFF2-40B4-BE49-F238E27FC236}">
                <a16:creationId xmlns:a16="http://schemas.microsoft.com/office/drawing/2014/main" id="{DD586613-448C-FDB0-0E46-CC74ACE3E1C9}"/>
              </a:ext>
            </a:extLst>
          </p:cNvPr>
          <p:cNvSpPr>
            <a:spLocks noGrp="1"/>
          </p:cNvSpPr>
          <p:nvPr>
            <p:ph type="body" sz="quarter" idx="3"/>
          </p:nvPr>
        </p:nvSpPr>
        <p:spPr>
          <a:xfrm>
            <a:off x="5628675" y="948035"/>
            <a:ext cx="4986106" cy="1292585"/>
          </a:xfrm>
        </p:spPr>
        <p:txBody>
          <a:bodyPr/>
          <a:lstStyle/>
          <a:p>
            <a:r>
              <a:rPr lang="en-US" sz="2000" b="1" dirty="0">
                <a:latin typeface="Cambria" panose="02040503050406030204" pitchFamily="18" charset="0"/>
                <a:ea typeface="Cambria" panose="02040503050406030204" pitchFamily="18" charset="0"/>
              </a:rPr>
              <a:t>Occupied chair (Human sitting on a chair), Moving head/shaking hands, Different obstacles kept on office table</a:t>
            </a:r>
            <a:endParaRPr lang="en-DE" sz="2000" b="1" dirty="0">
              <a:latin typeface="Cambria" panose="02040503050406030204" pitchFamily="18" charset="0"/>
              <a:ea typeface="Cambria" panose="02040503050406030204" pitchFamily="18" charset="0"/>
            </a:endParaRPr>
          </a:p>
        </p:txBody>
      </p:sp>
      <p:sp>
        <p:nvSpPr>
          <p:cNvPr id="5" name="Title 1">
            <a:extLst>
              <a:ext uri="{FF2B5EF4-FFF2-40B4-BE49-F238E27FC236}">
                <a16:creationId xmlns:a16="http://schemas.microsoft.com/office/drawing/2014/main" id="{93CD5208-DA41-3450-942E-C463AA47BF1D}"/>
              </a:ext>
            </a:extLst>
          </p:cNvPr>
          <p:cNvSpPr txBox="1">
            <a:spLocks/>
          </p:cNvSpPr>
          <p:nvPr/>
        </p:nvSpPr>
        <p:spPr>
          <a:xfrm>
            <a:off x="1635942" y="166453"/>
            <a:ext cx="8674496" cy="107498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600"/>
              </a:spcBef>
            </a:pPr>
            <a:r>
              <a:rPr lang="en-IN" dirty="0">
                <a:latin typeface="Times New Roman" panose="02020603050405020304" pitchFamily="18" charset="0"/>
                <a:cs typeface="Times New Roman" panose="02020603050405020304" pitchFamily="18" charset="0"/>
              </a:rPr>
              <a:t>Dataset Acquisition </a:t>
            </a:r>
            <a:br>
              <a:rPr lang="en-IN" dirty="0">
                <a:latin typeface="Times New Roman" panose="02020603050405020304" pitchFamily="18" charset="0"/>
                <a:cs typeface="Times New Roman" panose="02020603050405020304" pitchFamily="18" charset="0"/>
              </a:rPr>
            </a:br>
            <a:r>
              <a:rPr lang="en-IN" sz="3600" dirty="0">
                <a:latin typeface="Cambria" panose="02040503050406030204" pitchFamily="18" charset="0"/>
                <a:ea typeface="Cambria" panose="02040503050406030204" pitchFamily="18" charset="0"/>
              </a:rPr>
              <a:t>Case 2: Occupied (Human)</a:t>
            </a:r>
          </a:p>
          <a:p>
            <a:pPr>
              <a:spcBef>
                <a:spcPts val="600"/>
              </a:spcBef>
            </a:pPr>
            <a:endParaRPr lang="en-IN"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D431ADE-20B0-F951-E051-C6FF1E11BA9F}"/>
              </a:ext>
            </a:extLst>
          </p:cNvPr>
          <p:cNvSpPr/>
          <p:nvPr/>
        </p:nvSpPr>
        <p:spPr>
          <a:xfrm>
            <a:off x="1635943" y="2377342"/>
            <a:ext cx="3288396" cy="43372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8" name="Picture 7">
            <a:extLst>
              <a:ext uri="{FF2B5EF4-FFF2-40B4-BE49-F238E27FC236}">
                <a16:creationId xmlns:a16="http://schemas.microsoft.com/office/drawing/2014/main" id="{8396FA67-3E39-24AB-FC4A-068BC455CC73}"/>
              </a:ext>
            </a:extLst>
          </p:cNvPr>
          <p:cNvPicPr>
            <a:picLocks noChangeAspect="1"/>
          </p:cNvPicPr>
          <p:nvPr/>
        </p:nvPicPr>
        <p:blipFill>
          <a:blip r:embed="rId2"/>
          <a:stretch>
            <a:fillRect/>
          </a:stretch>
        </p:blipFill>
        <p:spPr>
          <a:xfrm>
            <a:off x="1730258" y="2481037"/>
            <a:ext cx="3099764" cy="4130045"/>
          </a:xfrm>
          <a:prstGeom prst="rect">
            <a:avLst/>
          </a:prstGeom>
        </p:spPr>
      </p:pic>
      <p:pic>
        <p:nvPicPr>
          <p:cNvPr id="12" name="Picture 11">
            <a:extLst>
              <a:ext uri="{FF2B5EF4-FFF2-40B4-BE49-F238E27FC236}">
                <a16:creationId xmlns:a16="http://schemas.microsoft.com/office/drawing/2014/main" id="{78B0229C-AADB-C258-49AD-17BDBA69667D}"/>
              </a:ext>
            </a:extLst>
          </p:cNvPr>
          <p:cNvPicPr>
            <a:picLocks noChangeAspect="1"/>
          </p:cNvPicPr>
          <p:nvPr/>
        </p:nvPicPr>
        <p:blipFill>
          <a:blip r:embed="rId3"/>
          <a:stretch>
            <a:fillRect/>
          </a:stretch>
        </p:blipFill>
        <p:spPr>
          <a:xfrm>
            <a:off x="6246890" y="2354274"/>
            <a:ext cx="3283119" cy="4337273"/>
          </a:xfrm>
          <a:prstGeom prst="rect">
            <a:avLst/>
          </a:prstGeom>
        </p:spPr>
      </p:pic>
    </p:spTree>
    <p:extLst>
      <p:ext uri="{BB962C8B-B14F-4D97-AF65-F5344CB8AC3E}">
        <p14:creationId xmlns:p14="http://schemas.microsoft.com/office/powerpoint/2010/main" val="39144121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1985</TotalTime>
  <Words>1854</Words>
  <Application>Microsoft Office PowerPoint</Application>
  <PresentationFormat>Widescreen</PresentationFormat>
  <Paragraphs>179</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Cambria</vt:lpstr>
      <vt:lpstr>Century Gothic</vt:lpstr>
      <vt:lpstr>Georgia</vt:lpstr>
      <vt:lpstr>Times New Roman</vt:lpstr>
      <vt:lpstr>Wingdings 3</vt:lpstr>
      <vt:lpstr>Wisp</vt:lpstr>
      <vt:lpstr>Preprocessing Machine Learning Input Data with a Kalman Filter</vt:lpstr>
      <vt:lpstr>Contents</vt:lpstr>
      <vt:lpstr>   Introduction</vt:lpstr>
      <vt:lpstr>Thesis Goal</vt:lpstr>
      <vt:lpstr>PowerPoint Presentation</vt:lpstr>
      <vt:lpstr>Physical Experimental Work Setup </vt:lpstr>
      <vt:lpstr>Dataset Acquisition</vt:lpstr>
      <vt:lpstr>PowerPoint Presentation</vt:lpstr>
      <vt:lpstr>PowerPoint Presentation</vt:lpstr>
      <vt:lpstr>Software Setup</vt:lpstr>
      <vt:lpstr>Kalman Filter Model Development</vt:lpstr>
      <vt:lpstr>Kalman Filter Model Development</vt:lpstr>
      <vt:lpstr>Kalman Filter Model Development</vt:lpstr>
      <vt:lpstr>Kalman Filter Model Development</vt:lpstr>
      <vt:lpstr>Kalman Filter Model Development</vt:lpstr>
      <vt:lpstr>Kalman Filter Model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and Perspectives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ROC and F1-score for Quality Assessment of a CNN for Image Classification</dc:title>
  <dc:creator>Aiman Zehra</dc:creator>
  <cp:lastModifiedBy>Zehra, Aiman</cp:lastModifiedBy>
  <cp:revision>90</cp:revision>
  <dcterms:created xsi:type="dcterms:W3CDTF">2022-06-09T19:10:07Z</dcterms:created>
  <dcterms:modified xsi:type="dcterms:W3CDTF">2024-12-02T22:01:53Z</dcterms:modified>
</cp:coreProperties>
</file>