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notesMasterIdLst>
    <p:notesMasterId r:id="rId14"/>
  </p:notesMasterIdLst>
  <p:sldIdLst>
    <p:sldId id="266" r:id="rId2"/>
    <p:sldId id="256" r:id="rId3"/>
    <p:sldId id="267" r:id="rId4"/>
    <p:sldId id="268" r:id="rId5"/>
    <p:sldId id="259" r:id="rId6"/>
    <p:sldId id="271" r:id="rId7"/>
    <p:sldId id="272" r:id="rId8"/>
    <p:sldId id="269" r:id="rId9"/>
    <p:sldId id="270" r:id="rId10"/>
    <p:sldId id="263" r:id="rId11"/>
    <p:sldId id="264" r:id="rId12"/>
    <p:sldId id="265"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75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85946" y="1737361"/>
            <a:ext cx="10590790" cy="3995497"/>
          </a:xfrm>
        </p:spPr>
        <p:txBody>
          <a:bodyPr anchor="b"/>
          <a:lstStyle>
            <a:lvl1pPr>
              <a:defRPr sz="864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85946" y="5732856"/>
            <a:ext cx="10590790" cy="1033704"/>
          </a:xfrm>
        </p:spPr>
        <p:txBody>
          <a:bodyPr anchor="t"/>
          <a:lstStyle>
            <a:lvl1pPr marL="0" indent="0" algn="l">
              <a:buNone/>
              <a:defRPr cap="all">
                <a:solidFill>
                  <a:schemeClr val="bg2">
                    <a:lumMod val="40000"/>
                    <a:lumOff val="6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7480284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85948" y="5760704"/>
            <a:ext cx="10590788" cy="680086"/>
          </a:xfrm>
        </p:spPr>
        <p:txBody>
          <a:bodyPr anchor="b">
            <a:normAutofit/>
          </a:bodyPr>
          <a:lstStyle>
            <a:lvl1pPr algn="l">
              <a:defRPr sz="288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85946" y="822960"/>
            <a:ext cx="10590790" cy="4368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385947" y="6440790"/>
            <a:ext cx="10590787"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2331398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10590791" cy="2377440"/>
          </a:xfrm>
        </p:spPr>
        <p:txBody>
          <a:bodyPr/>
          <a:lstStyle>
            <a:lvl1pPr>
              <a:defRPr sz="576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385945" y="4389120"/>
            <a:ext cx="10590791" cy="283464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3020370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889762" y="1737360"/>
            <a:ext cx="9599178" cy="2788049"/>
          </a:xfrm>
        </p:spPr>
        <p:txBody>
          <a:bodyPr/>
          <a:lstStyle>
            <a:lvl1pPr>
              <a:defRPr sz="576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2316481" y="4525409"/>
            <a:ext cx="8735579" cy="410609"/>
          </a:xfrm>
        </p:spPr>
        <p:txBody>
          <a:bodyPr vert="horz" lIns="91440" tIns="45720" rIns="91440" bIns="45720" rtlCol="0" anchor="t">
            <a:normAutofit/>
          </a:bodyPr>
          <a:lstStyle>
            <a:lvl1pPr marL="0" indent="0">
              <a:buNone/>
              <a:defRPr lang="en-US" sz="1680" b="0" i="0" kern="1200" cap="small" dirty="0">
                <a:solidFill>
                  <a:schemeClr val="bg2">
                    <a:lumMod val="40000"/>
                    <a:lumOff val="60000"/>
                  </a:schemeClr>
                </a:solidFill>
                <a:latin typeface="+mj-lt"/>
                <a:ea typeface="+mj-ea"/>
                <a:cs typeface="+mj-cs"/>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385945" y="5220788"/>
            <a:ext cx="10590791" cy="201168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
        <p:nvSpPr>
          <p:cNvPr id="12" name="TextBox 11"/>
          <p:cNvSpPr txBox="1"/>
          <p:nvPr/>
        </p:nvSpPr>
        <p:spPr>
          <a:xfrm>
            <a:off x="1077954" y="1165504"/>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
        <p:nvSpPr>
          <p:cNvPr id="15" name="TextBox 14"/>
          <p:cNvSpPr txBox="1"/>
          <p:nvPr/>
        </p:nvSpPr>
        <p:spPr>
          <a:xfrm>
            <a:off x="11196588" y="3136545"/>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Tree>
    <p:extLst>
      <p:ext uri="{BB962C8B-B14F-4D97-AF65-F5344CB8AC3E}">
        <p14:creationId xmlns:p14="http://schemas.microsoft.com/office/powerpoint/2010/main" val="25132400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385945" y="3749041"/>
            <a:ext cx="10590792" cy="1983816"/>
          </a:xfrm>
        </p:spPr>
        <p:txBody>
          <a:bodyPr anchor="b"/>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85945" y="5732857"/>
            <a:ext cx="10590791" cy="1032480"/>
          </a:xfrm>
        </p:spPr>
        <p:txBody>
          <a:bodyPr anchor="t"/>
          <a:lstStyle>
            <a:lvl1pPr marL="0" indent="0" algn="l">
              <a:buNone/>
              <a:defRPr sz="2400" cap="none">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10414719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59537" y="2377440"/>
            <a:ext cx="353623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16" name="Text Placeholder 3"/>
          <p:cNvSpPr>
            <a:spLocks noGrp="1"/>
          </p:cNvSpPr>
          <p:nvPr>
            <p:ph type="body" sz="half" idx="15"/>
          </p:nvPr>
        </p:nvSpPr>
        <p:spPr>
          <a:xfrm>
            <a:off x="782956" y="3200400"/>
            <a:ext cx="3512820"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5" name="Text Placeholder 4"/>
          <p:cNvSpPr>
            <a:spLocks noGrp="1"/>
          </p:cNvSpPr>
          <p:nvPr>
            <p:ph type="body" sz="quarter" idx="3"/>
          </p:nvPr>
        </p:nvSpPr>
        <p:spPr>
          <a:xfrm>
            <a:off x="4660392" y="2377440"/>
            <a:ext cx="352348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19" name="Text Placeholder 3"/>
          <p:cNvSpPr>
            <a:spLocks noGrp="1"/>
          </p:cNvSpPr>
          <p:nvPr>
            <p:ph type="body" sz="half" idx="16"/>
          </p:nvPr>
        </p:nvSpPr>
        <p:spPr>
          <a:xfrm>
            <a:off x="4647727" y="3200400"/>
            <a:ext cx="3536153"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14" name="Text Placeholder 4"/>
          <p:cNvSpPr>
            <a:spLocks noGrp="1"/>
          </p:cNvSpPr>
          <p:nvPr>
            <p:ph type="body" sz="quarter" idx="13"/>
          </p:nvPr>
        </p:nvSpPr>
        <p:spPr>
          <a:xfrm>
            <a:off x="8549640" y="2377440"/>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20" name="Text Placeholder 3"/>
          <p:cNvSpPr>
            <a:spLocks noGrp="1"/>
          </p:cNvSpPr>
          <p:nvPr>
            <p:ph type="body" sz="half" idx="17"/>
          </p:nvPr>
        </p:nvSpPr>
        <p:spPr>
          <a:xfrm>
            <a:off x="8549640" y="3200400"/>
            <a:ext cx="3518536"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cxnSp>
        <p:nvCxnSpPr>
          <p:cNvPr id="17" name="Straight Connector 16"/>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8511262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82956" y="5101139"/>
            <a:ext cx="352806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782956" y="2651760"/>
            <a:ext cx="352806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782956" y="5792654"/>
            <a:ext cx="3528060"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5" name="Text Placeholder 4"/>
          <p:cNvSpPr>
            <a:spLocks noGrp="1"/>
          </p:cNvSpPr>
          <p:nvPr>
            <p:ph type="body" sz="quarter" idx="3"/>
          </p:nvPr>
        </p:nvSpPr>
        <p:spPr>
          <a:xfrm>
            <a:off x="4667251" y="5101139"/>
            <a:ext cx="351663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4667249" y="2651760"/>
            <a:ext cx="351663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665627" y="5792653"/>
            <a:ext cx="3521287"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14" name="Text Placeholder 4"/>
          <p:cNvSpPr>
            <a:spLocks noGrp="1"/>
          </p:cNvSpPr>
          <p:nvPr>
            <p:ph type="body" sz="quarter" idx="13"/>
          </p:nvPr>
        </p:nvSpPr>
        <p:spPr>
          <a:xfrm>
            <a:off x="8549640" y="5101139"/>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8549639" y="2651760"/>
            <a:ext cx="3518536"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8549491" y="5792650"/>
            <a:ext cx="3523196"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cxnSp>
        <p:nvCxnSpPr>
          <p:cNvPr id="19" name="Straight Connector 18"/>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27150007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403620691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65055" y="516256"/>
            <a:ext cx="2103121" cy="699135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82956" y="1064897"/>
            <a:ext cx="8907779" cy="644270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53533587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42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42626335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85948" y="3434080"/>
            <a:ext cx="10590788" cy="2298776"/>
          </a:xfrm>
        </p:spPr>
        <p:txBody>
          <a:bodyPr anchor="b"/>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85946" y="5732857"/>
            <a:ext cx="10590790" cy="1032480"/>
          </a:xfrm>
        </p:spPr>
        <p:txBody>
          <a:bodyPr anchor="t"/>
          <a:lstStyle>
            <a:lvl1pPr marL="0" indent="0" algn="l">
              <a:buNone/>
              <a:defRPr sz="2400" cap="all">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20423538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23975" y="2472690"/>
            <a:ext cx="5275607" cy="503491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785392" y="2467311"/>
            <a:ext cx="5275609" cy="5040294"/>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17897843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3975" y="2286000"/>
            <a:ext cx="527560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4" name="Content Placeholder 3"/>
          <p:cNvSpPr>
            <a:spLocks noGrp="1"/>
          </p:cNvSpPr>
          <p:nvPr>
            <p:ph sz="half" idx="2"/>
          </p:nvPr>
        </p:nvSpPr>
        <p:spPr>
          <a:xfrm>
            <a:off x="132397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785395" y="2286000"/>
            <a:ext cx="5275607"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smtClean="0"/>
              <a:t>Editar el estilo de texto del patrón</a:t>
            </a:r>
          </a:p>
        </p:txBody>
      </p:sp>
      <p:sp>
        <p:nvSpPr>
          <p:cNvPr id="6" name="Content Placeholder 5"/>
          <p:cNvSpPr>
            <a:spLocks noGrp="1"/>
          </p:cNvSpPr>
          <p:nvPr>
            <p:ph sz="quarter" idx="4"/>
          </p:nvPr>
        </p:nvSpPr>
        <p:spPr>
          <a:xfrm>
            <a:off x="678539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5411726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27807457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15423040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85944" y="1737360"/>
            <a:ext cx="4081277" cy="1737360"/>
          </a:xfrm>
        </p:spPr>
        <p:txBody>
          <a:bodyPr anchor="b"/>
          <a:lstStyle>
            <a:lvl1pPr algn="l">
              <a:defRPr sz="288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41540" y="1737360"/>
            <a:ext cx="6235196" cy="5486400"/>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385944" y="3755137"/>
            <a:ext cx="4081276" cy="3474719"/>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137125576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84689" y="2225030"/>
            <a:ext cx="6111487" cy="1889770"/>
          </a:xfrm>
        </p:spPr>
        <p:txBody>
          <a:bodyPr anchor="b">
            <a:normAutofit/>
          </a:bodyPr>
          <a:lstStyle>
            <a:lvl1pPr algn="l">
              <a:defRPr sz="432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339455" y="1371600"/>
            <a:ext cx="3840480"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385945" y="4389120"/>
            <a:ext cx="6101975" cy="1645920"/>
          </a:xfrm>
        </p:spPr>
        <p:txBody>
          <a:bodyP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8E36636D-D922-432D-A958-524484B5923D}" type="datetimeFigureOut">
              <a:rPr lang="en-US" smtClean="0"/>
              <a:pPr/>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36791080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3203623"/>
            <a:ext cx="4844414" cy="5025978"/>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3470817"/>
            <a:ext cx="1826894" cy="2838544"/>
          </a:xfrm>
          <a:prstGeom prst="rect">
            <a:avLst/>
          </a:prstGeom>
        </p:spPr>
      </p:pic>
      <p:sp>
        <p:nvSpPr>
          <p:cNvPr id="16" name="Oval 15"/>
          <p:cNvSpPr/>
          <p:nvPr/>
        </p:nvSpPr>
        <p:spPr>
          <a:xfrm>
            <a:off x="10330814" y="2011680"/>
            <a:ext cx="3383280" cy="338328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9599295" y="1"/>
            <a:ext cx="1924064" cy="1369688"/>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10327054" y="7315200"/>
            <a:ext cx="1192481" cy="914400"/>
          </a:xfrm>
          <a:prstGeom prst="rect">
            <a:avLst/>
          </a:prstGeom>
        </p:spPr>
      </p:pic>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75334" y="543262"/>
            <a:ext cx="11285668" cy="1680636"/>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23975" y="2463502"/>
            <a:ext cx="10735849" cy="503457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2186767" y="2148842"/>
            <a:ext cx="1188719" cy="365759"/>
          </a:xfrm>
          <a:prstGeom prst="rect">
            <a:avLst/>
          </a:prstGeom>
        </p:spPr>
        <p:txBody>
          <a:bodyPr vert="horz" lIns="91440" tIns="45720" rIns="91440" bIns="45720" rtlCol="0" anchor="t"/>
          <a:lstStyle>
            <a:lvl1pPr algn="l">
              <a:defRPr sz="1320" b="0" i="0">
                <a:solidFill>
                  <a:schemeClr val="tx1">
                    <a:tint val="75000"/>
                    <a:alpha val="60000"/>
                  </a:schemeClr>
                </a:solidFill>
              </a:defRPr>
            </a:lvl1pPr>
          </a:lstStyle>
          <a:p>
            <a:fld id="{8E36636D-D922-432D-A958-524484B5923D}" type="datetimeFigureOut">
              <a:rPr lang="en-US" smtClean="0"/>
              <a:pPr/>
              <a:t>10/19/2024</a:t>
            </a:fld>
            <a:endParaRPr lang="en-US" dirty="0"/>
          </a:p>
        </p:txBody>
      </p:sp>
      <p:sp>
        <p:nvSpPr>
          <p:cNvPr id="5" name="Footer Placeholder 4"/>
          <p:cNvSpPr>
            <a:spLocks noGrp="1"/>
          </p:cNvSpPr>
          <p:nvPr>
            <p:ph type="ftr" sz="quarter" idx="3"/>
          </p:nvPr>
        </p:nvSpPr>
        <p:spPr>
          <a:xfrm rot="5400000">
            <a:off x="10741888" y="3870357"/>
            <a:ext cx="4631754" cy="365761"/>
          </a:xfrm>
          <a:prstGeom prst="rect">
            <a:avLst/>
          </a:prstGeom>
        </p:spPr>
        <p:txBody>
          <a:bodyPr vert="horz" lIns="91440" tIns="45720" rIns="91440" bIns="45720" rtlCol="0" anchor="b"/>
          <a:lstStyle>
            <a:lvl1pPr algn="l">
              <a:defRPr sz="132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tx1">
                    <a:tint val="75000"/>
                  </a:schemeClr>
                </a:solidFill>
              </a:defRPr>
            </a:lvl1pPr>
          </a:lstStyle>
          <a:p>
            <a:fld id="{DF28FB93-0A08-4E7D-8E63-9EFA29F1E093}" type="slidenum">
              <a:rPr lang="en-US" smtClean="0"/>
              <a:pPr/>
              <a:t>‹Nº›</a:t>
            </a:fld>
            <a:endParaRPr lang="en-US" dirty="0"/>
          </a:p>
        </p:txBody>
      </p:sp>
    </p:spTree>
    <p:extLst>
      <p:ext uri="{BB962C8B-B14F-4D97-AF65-F5344CB8AC3E}">
        <p14:creationId xmlns:p14="http://schemas.microsoft.com/office/powerpoint/2010/main" val="1880201604"/>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Lst>
  <p:hf sldNum="0" hdr="0" ftr="0" dt="0"/>
  <p:txStyles>
    <p:titleStyle>
      <a:lvl1pPr algn="l" defTabSz="548640" rtl="0" eaLnBrk="1" latinLnBrk="0" hangingPunct="1">
        <a:spcBef>
          <a:spcPct val="0"/>
        </a:spcBef>
        <a:buNone/>
        <a:defRPr sz="50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891540" indent="-34290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160" b="0" i="0" kern="1200">
          <a:solidFill>
            <a:schemeClr val="tx1"/>
          </a:solidFill>
          <a:latin typeface="+mj-lt"/>
          <a:ea typeface="+mj-ea"/>
          <a:cs typeface="+mj-cs"/>
        </a:defRPr>
      </a:lvl2pPr>
      <a:lvl3pPr marL="13716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920" b="0" i="0" kern="1200">
          <a:solidFill>
            <a:schemeClr val="tx1"/>
          </a:solidFill>
          <a:latin typeface="+mj-lt"/>
          <a:ea typeface="+mj-ea"/>
          <a:cs typeface="+mj-cs"/>
        </a:defRPr>
      </a:lvl3pPr>
      <a:lvl4pPr marL="19202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4pPr>
      <a:lvl5pPr marL="246888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5pPr>
      <a:lvl6pPr marL="30072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6pPr>
      <a:lvl7pPr marL="356616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7pPr>
      <a:lvl8pPr marL="41148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8pPr>
      <a:lvl9pPr marL="46634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lumOff val="15000"/>
            </a:schemeClr>
          </a:fgClr>
          <a:bgClr>
            <a:schemeClr val="bg1"/>
          </a:bgClr>
        </a:patt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36F29B6-7BD8-4FB1-AD4F-3F7E79032A01}"/>
              </a:ext>
            </a:extLst>
          </p:cNvPr>
          <p:cNvSpPr txBox="1"/>
          <p:nvPr/>
        </p:nvSpPr>
        <p:spPr>
          <a:xfrm>
            <a:off x="252663" y="583966"/>
            <a:ext cx="13667873" cy="3595343"/>
          </a:xfrm>
          <a:prstGeom prst="rect">
            <a:avLst/>
          </a:prstGeom>
          <a:noFill/>
        </p:spPr>
        <p:txBody>
          <a:bodyPr wrap="square">
            <a:spAutoFit/>
          </a:bodyPr>
          <a:lstStyle/>
          <a:p>
            <a:pPr algn="ctr">
              <a:lnSpc>
                <a:spcPct val="107000"/>
              </a:lnSpc>
              <a:spcAft>
                <a:spcPts val="800"/>
              </a:spcAft>
            </a:pPr>
            <a:r>
              <a:rPr lang="es-ES" sz="3200" b="1" dirty="0">
                <a:effectLst/>
                <a:latin typeface="Calibri" panose="020F0502020204030204" pitchFamily="34" charset="0"/>
                <a:ea typeface="Calibri" panose="020F0502020204030204" pitchFamily="34" charset="0"/>
                <a:cs typeface="Times New Roman" panose="02020603050405020304" pitchFamily="18" charset="0"/>
              </a:rPr>
              <a:t>“Año del Bicentenario, de la consolidación de nuestra Independencia, y de la conmemoración de las heroicas batallas de Junín y Ayacucho”</a:t>
            </a:r>
            <a:endParaRPr lang="es-PE" sz="32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4400" b="1" dirty="0">
                <a:effectLst/>
                <a:latin typeface="Calibri" panose="020F0502020204030204" pitchFamily="34" charset="0"/>
                <a:ea typeface="Calibri" panose="020F0502020204030204" pitchFamily="34" charset="0"/>
                <a:cs typeface="Times New Roman" panose="02020603050405020304" pitchFamily="18" charset="0"/>
              </a:rPr>
              <a:t>CIBERTEC</a:t>
            </a:r>
            <a:endParaRPr lang="es-PE" sz="44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 sz="4400" b="1" dirty="0">
                <a:effectLst/>
                <a:latin typeface="Calibri" panose="020F0502020204030204" pitchFamily="34" charset="0"/>
                <a:ea typeface="Calibri" panose="020F0502020204030204" pitchFamily="34" charset="0"/>
                <a:cs typeface="Times New Roman" panose="02020603050405020304" pitchFamily="18" charset="0"/>
              </a:rPr>
              <a:t>PROYECTO</a:t>
            </a:r>
          </a:p>
          <a:p>
            <a:pPr algn="ctr">
              <a:lnSpc>
                <a:spcPct val="107000"/>
              </a:lnSpc>
              <a:spcAft>
                <a:spcPts val="800"/>
              </a:spcAft>
            </a:pPr>
            <a:r>
              <a:rPr lang="es-ES" sz="4400" b="1" dirty="0">
                <a:effectLst/>
                <a:latin typeface="Calibri" panose="020F0502020204030204" pitchFamily="34" charset="0"/>
                <a:ea typeface="Calibri" panose="020F0502020204030204" pitchFamily="34" charset="0"/>
                <a:cs typeface="Times New Roman" panose="02020603050405020304" pitchFamily="18" charset="0"/>
              </a:rPr>
              <a:t> “</a:t>
            </a:r>
            <a:r>
              <a:rPr lang="es-MX" sz="4400" b="1" dirty="0">
                <a:effectLst/>
                <a:latin typeface="Calibri" panose="020F0502020204030204" pitchFamily="34" charset="0"/>
                <a:ea typeface="Calibri" panose="020F0502020204030204" pitchFamily="34" charset="0"/>
                <a:cs typeface="Times New Roman" panose="02020603050405020304" pitchFamily="18" charset="0"/>
              </a:rPr>
              <a:t>Impacto de la realidad aumentada en la educación</a:t>
            </a:r>
            <a:r>
              <a:rPr lang="es-ES" sz="4400" b="1" dirty="0">
                <a:effectLst/>
                <a:latin typeface="Calibri" panose="020F0502020204030204" pitchFamily="34" charset="0"/>
                <a:ea typeface="Calibri" panose="020F0502020204030204" pitchFamily="34" charset="0"/>
                <a:cs typeface="Times New Roman" panose="02020603050405020304" pitchFamily="18" charset="0"/>
              </a:rPr>
              <a:t>”</a:t>
            </a:r>
            <a:endParaRPr lang="es-PE" sz="4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AE2E92DC-34F0-48FB-88D6-A456D26DC6BD}"/>
              </a:ext>
            </a:extLst>
          </p:cNvPr>
          <p:cNvSpPr txBox="1"/>
          <p:nvPr/>
        </p:nvSpPr>
        <p:spPr>
          <a:xfrm>
            <a:off x="791594" y="5033918"/>
            <a:ext cx="10190748" cy="787652"/>
          </a:xfrm>
          <a:prstGeom prst="rect">
            <a:avLst/>
          </a:prstGeom>
          <a:noFill/>
        </p:spPr>
        <p:txBody>
          <a:bodyPr wrap="square">
            <a:spAutoFit/>
          </a:bodyPr>
          <a:lstStyle/>
          <a:p>
            <a:pPr algn="just">
              <a:lnSpc>
                <a:spcPct val="107000"/>
              </a:lnSpc>
              <a:spcAft>
                <a:spcPts val="800"/>
              </a:spcAft>
            </a:pPr>
            <a:r>
              <a:rPr lang="es-ES" sz="1800" b="1" dirty="0">
                <a:effectLst/>
                <a:latin typeface="Arial" panose="020B0604020202020204" pitchFamily="34" charset="0"/>
                <a:ea typeface="Calibri" panose="020F0502020204030204" pitchFamily="34" charset="0"/>
                <a:cs typeface="Times New Roman" panose="02020603050405020304" pitchFamily="18" charset="0"/>
              </a:rPr>
              <a:t>Integrantes:</a:t>
            </a:r>
            <a:endParaRPr lang="es-PE"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b="1" dirty="0" smtClean="0">
                <a:effectLst/>
                <a:latin typeface="Arial" panose="020B0604020202020204" pitchFamily="34" charset="0"/>
                <a:ea typeface="Calibri" panose="020F0502020204030204" pitchFamily="34" charset="0"/>
                <a:cs typeface="Times New Roman" panose="02020603050405020304" pitchFamily="18" charset="0"/>
              </a:rPr>
              <a:t>Vera Duran Jose Aimar</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3079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5" name="Text 2"/>
          <p:cNvSpPr/>
          <p:nvPr/>
        </p:nvSpPr>
        <p:spPr>
          <a:xfrm>
            <a:off x="653533" y="271458"/>
            <a:ext cx="5554980" cy="694373"/>
          </a:xfrm>
          <a:prstGeom prst="rect">
            <a:avLst/>
          </a:prstGeom>
          <a:noFill/>
          <a:ln/>
        </p:spPr>
        <p:txBody>
          <a:bodyPr wrap="none" rtlCol="0" anchor="t"/>
          <a:lstStyle/>
          <a:p>
            <a:pPr marL="0" indent="0">
              <a:lnSpc>
                <a:spcPts val="5468"/>
              </a:lnSpc>
              <a:buNone/>
            </a:pPr>
            <a:r>
              <a:rPr lang="en-US" sz="4374" b="1" dirty="0">
                <a:latin typeface="Unbounded" pitchFamily="34" charset="0"/>
                <a:ea typeface="Unbounded" pitchFamily="34" charset="-122"/>
                <a:cs typeface="Unbounded" pitchFamily="34" charset="-120"/>
              </a:rPr>
              <a:t>Conclusiones</a:t>
            </a:r>
            <a:endParaRPr lang="en-US" sz="4374" dirty="0"/>
          </a:p>
        </p:txBody>
      </p:sp>
      <p:pic>
        <p:nvPicPr>
          <p:cNvPr id="6" name="Image 1" descr="preencoded.png"/>
          <p:cNvPicPr>
            <a:picLocks noChangeAspect="1"/>
          </p:cNvPicPr>
          <p:nvPr/>
        </p:nvPicPr>
        <p:blipFill>
          <a:blip r:embed="rId3"/>
          <a:stretch>
            <a:fillRect/>
          </a:stretch>
        </p:blipFill>
        <p:spPr>
          <a:xfrm>
            <a:off x="833199" y="1303970"/>
            <a:ext cx="1110972" cy="1990963"/>
          </a:xfrm>
          <a:prstGeom prst="rect">
            <a:avLst/>
          </a:prstGeom>
        </p:spPr>
      </p:pic>
      <p:sp>
        <p:nvSpPr>
          <p:cNvPr id="8" name="Text 4"/>
          <p:cNvSpPr/>
          <p:nvPr/>
        </p:nvSpPr>
        <p:spPr>
          <a:xfrm>
            <a:off x="2277426" y="1192173"/>
            <a:ext cx="9593732" cy="2488287"/>
          </a:xfrm>
          <a:prstGeom prst="rect">
            <a:avLst/>
          </a:prstGeom>
          <a:noFill/>
          <a:ln/>
        </p:spPr>
        <p:txBody>
          <a:bodyPr wrap="square" rtlCol="0" anchor="t"/>
          <a:lstStyle/>
          <a:p>
            <a:pPr marL="0" indent="0" algn="l">
              <a:lnSpc>
                <a:spcPts val="2799"/>
              </a:lnSpc>
              <a:buNone/>
            </a:pPr>
            <a:r>
              <a:rPr lang="es-MX" b="1" dirty="0">
                <a:latin typeface="Open Sans" pitchFamily="34" charset="0"/>
                <a:ea typeface="Open Sans" pitchFamily="34" charset="-122"/>
                <a:cs typeface="Open Sans" pitchFamily="34" charset="-120"/>
              </a:rPr>
              <a:t>La RA tiene el potencial de tener un impacto positivo en la experiencia de aprendizaje: Aunque no se han realizado pruebas concretas en este proyecto, la investigación y los estudios previos indican que la RA puede mejorar la comprensión y retención de los conceptos al proporcionar visualizaciones interactivas y estimulantes. Se espera que el uso de la RA en el aula aumente la participación y el compromiso de los estudiantes.</a:t>
            </a:r>
            <a:endParaRPr lang="en-US" b="1" dirty="0"/>
          </a:p>
        </p:txBody>
      </p:sp>
      <p:pic>
        <p:nvPicPr>
          <p:cNvPr id="9" name="Image 2" descr="preencoded.png"/>
          <p:cNvPicPr>
            <a:picLocks noChangeAspect="1"/>
          </p:cNvPicPr>
          <p:nvPr/>
        </p:nvPicPr>
        <p:blipFill>
          <a:blip r:embed="rId4"/>
          <a:stretch>
            <a:fillRect/>
          </a:stretch>
        </p:blipFill>
        <p:spPr>
          <a:xfrm>
            <a:off x="833199" y="3633072"/>
            <a:ext cx="1110972" cy="1777484"/>
          </a:xfrm>
          <a:prstGeom prst="rect">
            <a:avLst/>
          </a:prstGeom>
        </p:spPr>
      </p:pic>
      <p:sp>
        <p:nvSpPr>
          <p:cNvPr id="11" name="Text 6"/>
          <p:cNvSpPr/>
          <p:nvPr/>
        </p:nvSpPr>
        <p:spPr>
          <a:xfrm>
            <a:off x="2277428" y="3680460"/>
            <a:ext cx="9593732" cy="1943576"/>
          </a:xfrm>
          <a:prstGeom prst="rect">
            <a:avLst/>
          </a:prstGeom>
          <a:noFill/>
          <a:ln/>
        </p:spPr>
        <p:txBody>
          <a:bodyPr wrap="square" rtlCol="0" anchor="t"/>
          <a:lstStyle/>
          <a:p>
            <a:pPr marL="0" indent="0" algn="l">
              <a:lnSpc>
                <a:spcPts val="2799"/>
              </a:lnSpc>
              <a:buNone/>
            </a:pPr>
            <a:r>
              <a:rPr lang="es-MX" b="1" dirty="0">
                <a:latin typeface="Open Sans" pitchFamily="34" charset="0"/>
                <a:ea typeface="Open Sans" pitchFamily="34" charset="-122"/>
                <a:cs typeface="Open Sans" pitchFamily="34" charset="-120"/>
              </a:rPr>
              <a:t>La colaboración y el trabajo en equipo podrían beneficiarse de la RA: Aunque no se han realizado pruebas directas, se espera que la RA facilite la colaboración entre los estudiantes al permitirles interactuar con objetos virtuales en tiempo real. Esta habilidad puede mejorar la dinámica del trabajo en equipo al fomentar la discusión y el intercambio de ideas.</a:t>
            </a:r>
            <a:endParaRPr lang="en-US" b="1" dirty="0"/>
          </a:p>
        </p:txBody>
      </p:sp>
      <p:pic>
        <p:nvPicPr>
          <p:cNvPr id="12" name="Image 3" descr="preencoded.png"/>
          <p:cNvPicPr>
            <a:picLocks noChangeAspect="1"/>
          </p:cNvPicPr>
          <p:nvPr/>
        </p:nvPicPr>
        <p:blipFill>
          <a:blip r:embed="rId5"/>
          <a:stretch>
            <a:fillRect/>
          </a:stretch>
        </p:blipFill>
        <p:spPr>
          <a:xfrm>
            <a:off x="833199" y="5748695"/>
            <a:ext cx="1110972" cy="1777484"/>
          </a:xfrm>
          <a:prstGeom prst="rect">
            <a:avLst/>
          </a:prstGeom>
        </p:spPr>
      </p:pic>
      <p:sp>
        <p:nvSpPr>
          <p:cNvPr id="14" name="Text 8"/>
          <p:cNvSpPr/>
          <p:nvPr/>
        </p:nvSpPr>
        <p:spPr>
          <a:xfrm>
            <a:off x="2277428" y="5624036"/>
            <a:ext cx="9593732" cy="2172427"/>
          </a:xfrm>
          <a:prstGeom prst="rect">
            <a:avLst/>
          </a:prstGeom>
          <a:noFill/>
          <a:ln/>
        </p:spPr>
        <p:txBody>
          <a:bodyPr wrap="square" rtlCol="0" anchor="t"/>
          <a:lstStyle/>
          <a:p>
            <a:pPr marL="0" indent="0" algn="l">
              <a:lnSpc>
                <a:spcPts val="2799"/>
              </a:lnSpc>
              <a:buNone/>
            </a:pPr>
            <a:r>
              <a:rPr lang="es-MX" b="1" dirty="0">
                <a:latin typeface="Open Sans" pitchFamily="34" charset="0"/>
                <a:ea typeface="Open Sans" pitchFamily="34" charset="-122"/>
                <a:cs typeface="Open Sans" pitchFamily="34" charset="-120"/>
              </a:rPr>
              <a:t>La infraestructura adecuada es esencial para la implementación exitosa de la RA: Aunque no se ha comprobado directamente en este proyecto, se reconoce que la implementación efectiva de la RA requiere una infraestructura sólida. Para garantizar que todos los estudiantes puedan acceder y beneficiarse de la RA, es necesario tener dispositivos móviles adecuados, una conexión a Internet estable y suficientes recursos tecnológicos.</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ext 2"/>
          <p:cNvSpPr/>
          <p:nvPr/>
        </p:nvSpPr>
        <p:spPr>
          <a:xfrm>
            <a:off x="3176230" y="479227"/>
            <a:ext cx="5060513" cy="544473"/>
          </a:xfrm>
          <a:prstGeom prst="rect">
            <a:avLst/>
          </a:prstGeom>
          <a:noFill/>
          <a:ln/>
        </p:spPr>
        <p:txBody>
          <a:bodyPr wrap="none" rtlCol="0" anchor="t"/>
          <a:lstStyle/>
          <a:p>
            <a:pPr marL="0" indent="0">
              <a:lnSpc>
                <a:spcPts val="4288"/>
              </a:lnSpc>
              <a:buNone/>
            </a:pPr>
            <a:r>
              <a:rPr lang="en-US" sz="3431" b="1" dirty="0">
                <a:latin typeface="Unbounded" pitchFamily="34" charset="0"/>
                <a:ea typeface="Unbounded" pitchFamily="34" charset="-122"/>
                <a:cs typeface="Unbounded" pitchFamily="34" charset="-120"/>
              </a:rPr>
              <a:t>Recomendaciones</a:t>
            </a:r>
            <a:endParaRPr lang="en-US" sz="3431" dirty="0"/>
          </a:p>
        </p:txBody>
      </p:sp>
      <p:sp>
        <p:nvSpPr>
          <p:cNvPr id="5" name="Shape 3"/>
          <p:cNvSpPr/>
          <p:nvPr/>
        </p:nvSpPr>
        <p:spPr>
          <a:xfrm>
            <a:off x="7297817" y="1372195"/>
            <a:ext cx="34766" cy="6380083"/>
          </a:xfrm>
          <a:prstGeom prst="roundRect">
            <a:avLst>
              <a:gd name="adj" fmla="val 225575"/>
            </a:avLst>
          </a:prstGeom>
          <a:solidFill>
            <a:srgbClr val="BCDBD4"/>
          </a:solidFill>
          <a:ln/>
        </p:spPr>
      </p:sp>
      <p:sp>
        <p:nvSpPr>
          <p:cNvPr id="6" name="Shape 4"/>
          <p:cNvSpPr/>
          <p:nvPr/>
        </p:nvSpPr>
        <p:spPr>
          <a:xfrm>
            <a:off x="6509206" y="1686878"/>
            <a:ext cx="609957" cy="34766"/>
          </a:xfrm>
          <a:prstGeom prst="roundRect">
            <a:avLst>
              <a:gd name="adj" fmla="val 225575"/>
            </a:avLst>
          </a:prstGeom>
          <a:solidFill>
            <a:srgbClr val="BCDBD4"/>
          </a:solidFill>
          <a:ln/>
        </p:spPr>
      </p:sp>
      <p:sp>
        <p:nvSpPr>
          <p:cNvPr id="7" name="Shape 5"/>
          <p:cNvSpPr/>
          <p:nvPr/>
        </p:nvSpPr>
        <p:spPr>
          <a:xfrm>
            <a:off x="7119164" y="1508284"/>
            <a:ext cx="392073" cy="392073"/>
          </a:xfrm>
          <a:prstGeom prst="roundRect">
            <a:avLst>
              <a:gd name="adj" fmla="val 20002"/>
            </a:avLst>
          </a:prstGeom>
          <a:solidFill>
            <a:srgbClr val="D6F5EE"/>
          </a:solidFill>
          <a:ln w="7620">
            <a:solidFill>
              <a:srgbClr val="BCDBD4"/>
            </a:solidFill>
            <a:prstDash val="solid"/>
          </a:ln>
        </p:spPr>
      </p:sp>
      <p:sp>
        <p:nvSpPr>
          <p:cNvPr id="8" name="Text 6"/>
          <p:cNvSpPr/>
          <p:nvPr/>
        </p:nvSpPr>
        <p:spPr>
          <a:xfrm>
            <a:off x="7247156" y="1540907"/>
            <a:ext cx="135969" cy="326827"/>
          </a:xfrm>
          <a:prstGeom prst="rect">
            <a:avLst/>
          </a:prstGeom>
          <a:noFill/>
          <a:ln/>
        </p:spPr>
        <p:txBody>
          <a:bodyPr wrap="none" rtlCol="0" anchor="t"/>
          <a:lstStyle/>
          <a:p>
            <a:pPr marL="0" indent="0" algn="ctr">
              <a:lnSpc>
                <a:spcPts val="2573"/>
              </a:lnSpc>
              <a:buNone/>
            </a:pPr>
            <a:r>
              <a:rPr lang="en-US" sz="2058" b="1" dirty="0">
                <a:solidFill>
                  <a:schemeClr val="bg1"/>
                </a:solidFill>
                <a:latin typeface="Unbounded" pitchFamily="34" charset="0"/>
                <a:ea typeface="Unbounded" pitchFamily="34" charset="-122"/>
                <a:cs typeface="Unbounded" pitchFamily="34" charset="-120"/>
              </a:rPr>
              <a:t>1</a:t>
            </a:r>
            <a:endParaRPr lang="en-US" sz="2058" dirty="0">
              <a:solidFill>
                <a:schemeClr val="bg1"/>
              </a:solidFill>
            </a:endParaRPr>
          </a:p>
        </p:txBody>
      </p:sp>
      <p:sp>
        <p:nvSpPr>
          <p:cNvPr id="10" name="Text 8"/>
          <p:cNvSpPr/>
          <p:nvPr/>
        </p:nvSpPr>
        <p:spPr>
          <a:xfrm>
            <a:off x="1477397" y="1987035"/>
            <a:ext cx="5258147" cy="1673066"/>
          </a:xfrm>
          <a:prstGeom prst="rect">
            <a:avLst/>
          </a:prstGeom>
          <a:noFill/>
          <a:ln/>
        </p:spPr>
        <p:txBody>
          <a:bodyPr wrap="square" rtlCol="0" anchor="t"/>
          <a:lstStyle/>
          <a:p>
            <a:pPr marL="0" indent="0" algn="r">
              <a:lnSpc>
                <a:spcPts val="2196"/>
              </a:lnSpc>
              <a:buNone/>
            </a:pPr>
            <a:r>
              <a:rPr lang="es-MX" sz="1600" dirty="0">
                <a:latin typeface="Open Sans" pitchFamily="34" charset="0"/>
                <a:ea typeface="Open Sans" pitchFamily="34" charset="-122"/>
                <a:cs typeface="Open Sans" pitchFamily="34" charset="-120"/>
              </a:rPr>
              <a:t>Antes de implementar completamente la RA en el contexto educativo, es recomendable realizar pruebas piloto y evaluaciones de impacto. Esto permitirá obtener datos concretos sobre los beneficios y desafíos de la RA en el ámbito educativo específico y realizar ajustes necesarios antes de una implementación completa</a:t>
            </a:r>
            <a:r>
              <a:rPr lang="es-MX" sz="1372" dirty="0">
                <a:latin typeface="Open Sans" pitchFamily="34" charset="0"/>
                <a:ea typeface="Open Sans" pitchFamily="34" charset="-122"/>
                <a:cs typeface="Open Sans" pitchFamily="34" charset="-120"/>
              </a:rPr>
              <a:t>.</a:t>
            </a:r>
            <a:r>
              <a:rPr lang="en-US" sz="1372" dirty="0">
                <a:latin typeface="Open Sans" pitchFamily="34" charset="0"/>
                <a:ea typeface="Open Sans" pitchFamily="34" charset="-122"/>
                <a:cs typeface="Open Sans" pitchFamily="34" charset="-120"/>
              </a:rPr>
              <a:t>.</a:t>
            </a:r>
            <a:endParaRPr lang="en-US" sz="1372" dirty="0"/>
          </a:p>
        </p:txBody>
      </p:sp>
      <p:sp>
        <p:nvSpPr>
          <p:cNvPr id="11" name="Shape 9"/>
          <p:cNvSpPr/>
          <p:nvPr/>
        </p:nvSpPr>
        <p:spPr>
          <a:xfrm>
            <a:off x="7534964" y="3998422"/>
            <a:ext cx="609957" cy="34766"/>
          </a:xfrm>
          <a:prstGeom prst="roundRect">
            <a:avLst>
              <a:gd name="adj" fmla="val 225575"/>
            </a:avLst>
          </a:prstGeom>
          <a:solidFill>
            <a:srgbClr val="BCDBD4"/>
          </a:solidFill>
          <a:ln/>
        </p:spPr>
      </p:sp>
      <p:sp>
        <p:nvSpPr>
          <p:cNvPr id="12" name="Shape 10"/>
          <p:cNvSpPr/>
          <p:nvPr/>
        </p:nvSpPr>
        <p:spPr>
          <a:xfrm>
            <a:off x="7142892" y="3819828"/>
            <a:ext cx="392073" cy="392073"/>
          </a:xfrm>
          <a:prstGeom prst="roundRect">
            <a:avLst>
              <a:gd name="adj" fmla="val 20002"/>
            </a:avLst>
          </a:prstGeom>
          <a:solidFill>
            <a:srgbClr val="D6F5EE"/>
          </a:solidFill>
          <a:ln w="7620">
            <a:solidFill>
              <a:srgbClr val="BCDBD4"/>
            </a:solidFill>
            <a:prstDash val="solid"/>
          </a:ln>
        </p:spPr>
      </p:sp>
      <p:sp>
        <p:nvSpPr>
          <p:cNvPr id="13" name="Text 11"/>
          <p:cNvSpPr/>
          <p:nvPr/>
        </p:nvSpPr>
        <p:spPr>
          <a:xfrm>
            <a:off x="7229807" y="3852451"/>
            <a:ext cx="218242" cy="326827"/>
          </a:xfrm>
          <a:prstGeom prst="rect">
            <a:avLst/>
          </a:prstGeom>
          <a:noFill/>
          <a:ln/>
        </p:spPr>
        <p:txBody>
          <a:bodyPr wrap="none" rtlCol="0" anchor="t"/>
          <a:lstStyle/>
          <a:p>
            <a:pPr marL="0" indent="0" algn="ctr">
              <a:lnSpc>
                <a:spcPts val="2573"/>
              </a:lnSpc>
              <a:buNone/>
            </a:pPr>
            <a:r>
              <a:rPr lang="en-US" sz="2058" b="1" dirty="0">
                <a:solidFill>
                  <a:schemeClr val="bg1"/>
                </a:solidFill>
                <a:latin typeface="Unbounded" pitchFamily="34" charset="0"/>
                <a:ea typeface="Unbounded" pitchFamily="34" charset="-122"/>
                <a:cs typeface="Unbounded" pitchFamily="34" charset="-120"/>
              </a:rPr>
              <a:t>2</a:t>
            </a:r>
            <a:endParaRPr lang="en-US" sz="2058" dirty="0">
              <a:solidFill>
                <a:schemeClr val="bg1"/>
              </a:solidFill>
            </a:endParaRPr>
          </a:p>
        </p:txBody>
      </p:sp>
      <p:sp>
        <p:nvSpPr>
          <p:cNvPr id="14" name="Text 12"/>
          <p:cNvSpPr/>
          <p:nvPr/>
        </p:nvSpPr>
        <p:spPr>
          <a:xfrm>
            <a:off x="8297381" y="3857928"/>
            <a:ext cx="3709800" cy="272296"/>
          </a:xfrm>
          <a:prstGeom prst="rect">
            <a:avLst/>
          </a:prstGeom>
          <a:noFill/>
          <a:ln/>
        </p:spPr>
        <p:txBody>
          <a:bodyPr wrap="none" rtlCol="0" anchor="t"/>
          <a:lstStyle/>
          <a:p>
            <a:pPr marL="0" indent="0" algn="l">
              <a:lnSpc>
                <a:spcPts val="2144"/>
              </a:lnSpc>
              <a:buNone/>
            </a:pPr>
            <a:r>
              <a:rPr lang="es-MX" b="1" dirty="0">
                <a:latin typeface="Unbounded" pitchFamily="34" charset="0"/>
                <a:ea typeface="Unbounded" pitchFamily="34" charset="-122"/>
                <a:cs typeface="Unbounded" pitchFamily="34" charset="-120"/>
              </a:rPr>
              <a:t>Trabajar con expertos en el campo</a:t>
            </a:r>
            <a:endParaRPr lang="en-US" dirty="0"/>
          </a:p>
        </p:txBody>
      </p:sp>
      <p:sp>
        <p:nvSpPr>
          <p:cNvPr id="15" name="Text 13"/>
          <p:cNvSpPr/>
          <p:nvPr/>
        </p:nvSpPr>
        <p:spPr>
          <a:xfrm>
            <a:off x="8297381" y="4415973"/>
            <a:ext cx="5856760" cy="1696922"/>
          </a:xfrm>
          <a:prstGeom prst="rect">
            <a:avLst/>
          </a:prstGeom>
          <a:noFill/>
          <a:ln/>
        </p:spPr>
        <p:txBody>
          <a:bodyPr wrap="square" rtlCol="0" anchor="t"/>
          <a:lstStyle/>
          <a:p>
            <a:pPr marL="0" indent="0" algn="l">
              <a:lnSpc>
                <a:spcPts val="2196"/>
              </a:lnSpc>
              <a:buNone/>
            </a:pPr>
            <a:r>
              <a:rPr lang="es-MX" sz="1600" dirty="0">
                <a:latin typeface="Open Sans" pitchFamily="34" charset="0"/>
                <a:ea typeface="Open Sans" pitchFamily="34" charset="-122"/>
                <a:cs typeface="Open Sans" pitchFamily="34" charset="-120"/>
              </a:rPr>
              <a:t>Es recomendable trabajar con expertos en realidad aumentada y educación para garantizar el éxito del proyecto. Además de brindar orientación y asesoramiento técnico, estos especialistas pueden compartir buenas prácticas y lecciones aprendidas de proyectos similares.</a:t>
            </a:r>
            <a:endParaRPr lang="en-US" sz="1600" dirty="0"/>
          </a:p>
        </p:txBody>
      </p:sp>
      <p:sp>
        <p:nvSpPr>
          <p:cNvPr id="16" name="Shape 14"/>
          <p:cNvSpPr/>
          <p:nvPr/>
        </p:nvSpPr>
        <p:spPr>
          <a:xfrm>
            <a:off x="6509205" y="5598558"/>
            <a:ext cx="609957" cy="34766"/>
          </a:xfrm>
          <a:prstGeom prst="roundRect">
            <a:avLst>
              <a:gd name="adj" fmla="val 225575"/>
            </a:avLst>
          </a:prstGeom>
          <a:solidFill>
            <a:srgbClr val="BCDBD4"/>
          </a:solidFill>
          <a:ln/>
        </p:spPr>
      </p:sp>
      <p:sp>
        <p:nvSpPr>
          <p:cNvPr id="17" name="Shape 15"/>
          <p:cNvSpPr/>
          <p:nvPr/>
        </p:nvSpPr>
        <p:spPr>
          <a:xfrm>
            <a:off x="7119163" y="5419964"/>
            <a:ext cx="392073" cy="392073"/>
          </a:xfrm>
          <a:prstGeom prst="roundRect">
            <a:avLst>
              <a:gd name="adj" fmla="val 20002"/>
            </a:avLst>
          </a:prstGeom>
          <a:solidFill>
            <a:srgbClr val="D6F5EE"/>
          </a:solidFill>
          <a:ln w="7620">
            <a:solidFill>
              <a:srgbClr val="BCDBD4"/>
            </a:solidFill>
            <a:prstDash val="solid"/>
          </a:ln>
        </p:spPr>
      </p:sp>
      <p:sp>
        <p:nvSpPr>
          <p:cNvPr id="18" name="Text 16"/>
          <p:cNvSpPr/>
          <p:nvPr/>
        </p:nvSpPr>
        <p:spPr>
          <a:xfrm>
            <a:off x="7205483" y="5452587"/>
            <a:ext cx="219313" cy="326827"/>
          </a:xfrm>
          <a:prstGeom prst="rect">
            <a:avLst/>
          </a:prstGeom>
          <a:noFill/>
          <a:ln/>
        </p:spPr>
        <p:txBody>
          <a:bodyPr wrap="none" rtlCol="0" anchor="t"/>
          <a:lstStyle/>
          <a:p>
            <a:pPr marL="0" indent="0" algn="ctr">
              <a:lnSpc>
                <a:spcPts val="2573"/>
              </a:lnSpc>
              <a:buNone/>
            </a:pPr>
            <a:r>
              <a:rPr lang="en-US" sz="2058" b="1" dirty="0">
                <a:solidFill>
                  <a:schemeClr val="bg1"/>
                </a:solidFill>
                <a:latin typeface="Unbounded" pitchFamily="34" charset="0"/>
                <a:ea typeface="Unbounded" pitchFamily="34" charset="-122"/>
                <a:cs typeface="Unbounded" pitchFamily="34" charset="-120"/>
              </a:rPr>
              <a:t>3</a:t>
            </a:r>
            <a:endParaRPr lang="en-US" sz="2058" dirty="0">
              <a:solidFill>
                <a:schemeClr val="bg1"/>
              </a:solidFill>
            </a:endParaRPr>
          </a:p>
        </p:txBody>
      </p:sp>
      <p:sp>
        <p:nvSpPr>
          <p:cNvPr id="19" name="Text 17"/>
          <p:cNvSpPr/>
          <p:nvPr/>
        </p:nvSpPr>
        <p:spPr>
          <a:xfrm>
            <a:off x="1098599" y="5458064"/>
            <a:ext cx="5258147" cy="544592"/>
          </a:xfrm>
          <a:prstGeom prst="rect">
            <a:avLst/>
          </a:prstGeom>
          <a:noFill/>
          <a:ln/>
        </p:spPr>
        <p:txBody>
          <a:bodyPr wrap="square" rtlCol="0" anchor="t"/>
          <a:lstStyle/>
          <a:p>
            <a:pPr marL="0" indent="0" algn="r">
              <a:lnSpc>
                <a:spcPts val="2144"/>
              </a:lnSpc>
              <a:buNone/>
            </a:pPr>
            <a:r>
              <a:rPr lang="es-MX" b="1" dirty="0">
                <a:latin typeface="Unbounded" pitchFamily="34" charset="0"/>
                <a:ea typeface="Unbounded" pitchFamily="34" charset="-122"/>
                <a:cs typeface="Unbounded" pitchFamily="34" charset="-120"/>
              </a:rPr>
              <a:t>Proporcionar capacitación y apoyo a los docentes</a:t>
            </a:r>
            <a:endParaRPr lang="en-US" dirty="0"/>
          </a:p>
        </p:txBody>
      </p:sp>
      <p:sp>
        <p:nvSpPr>
          <p:cNvPr id="20" name="Text 18"/>
          <p:cNvSpPr/>
          <p:nvPr/>
        </p:nvSpPr>
        <p:spPr>
          <a:xfrm>
            <a:off x="962527" y="6107193"/>
            <a:ext cx="5394220" cy="1394222"/>
          </a:xfrm>
          <a:prstGeom prst="rect">
            <a:avLst/>
          </a:prstGeom>
          <a:noFill/>
          <a:ln/>
        </p:spPr>
        <p:txBody>
          <a:bodyPr wrap="square" rtlCol="0" anchor="t"/>
          <a:lstStyle/>
          <a:p>
            <a:pPr marL="0" indent="0" algn="r">
              <a:lnSpc>
                <a:spcPts val="2196"/>
              </a:lnSpc>
              <a:buNone/>
            </a:pPr>
            <a:r>
              <a:rPr lang="es-MX" sz="1600" dirty="0">
                <a:latin typeface="Open Sans" pitchFamily="34" charset="0"/>
                <a:ea typeface="Open Sans" pitchFamily="34" charset="-122"/>
                <a:cs typeface="Open Sans" pitchFamily="34" charset="-120"/>
              </a:rPr>
              <a:t>Es fundamental que los docentes estén preparados para utilizar la RA de manera efectiva en el aula. Para que los maestros adquieran las habilidades necesarias y se sientan cómodos incorporando la RA en sus prácticas pedagógicas, se recomienda brindar capacitación y apoyo continuo.</a:t>
            </a:r>
            <a:r>
              <a:rPr lang="en-US" sz="1600" dirty="0">
                <a:latin typeface="Open Sans" pitchFamily="34" charset="0"/>
                <a:ea typeface="Open Sans" pitchFamily="34" charset="-122"/>
                <a:cs typeface="Open Sans" pitchFamily="34" charset="-120"/>
              </a:rPr>
              <a:t>.</a:t>
            </a:r>
            <a:endParaRPr lang="en-US" sz="1600" dirty="0"/>
          </a:p>
        </p:txBody>
      </p:sp>
      <p:sp>
        <p:nvSpPr>
          <p:cNvPr id="2" name="Text 12">
            <a:extLst>
              <a:ext uri="{FF2B5EF4-FFF2-40B4-BE49-F238E27FC236}">
                <a16:creationId xmlns:a16="http://schemas.microsoft.com/office/drawing/2014/main" id="{FEE8F58C-526A-20C5-C08D-1CF9DFF0A081}"/>
              </a:ext>
            </a:extLst>
          </p:cNvPr>
          <p:cNvSpPr/>
          <p:nvPr/>
        </p:nvSpPr>
        <p:spPr>
          <a:xfrm>
            <a:off x="1576213" y="1515653"/>
            <a:ext cx="5060513" cy="392073"/>
          </a:xfrm>
          <a:prstGeom prst="rect">
            <a:avLst/>
          </a:prstGeom>
          <a:noFill/>
          <a:ln/>
        </p:spPr>
        <p:txBody>
          <a:bodyPr wrap="none" rtlCol="0" anchor="t"/>
          <a:lstStyle/>
          <a:p>
            <a:pPr marL="0" indent="0" algn="l">
              <a:lnSpc>
                <a:spcPts val="2144"/>
              </a:lnSpc>
              <a:buNone/>
            </a:pPr>
            <a:r>
              <a:rPr lang="es-MX" b="1" dirty="0">
                <a:latin typeface="Unbounded" pitchFamily="34" charset="0"/>
                <a:ea typeface="Unbounded" pitchFamily="34" charset="-122"/>
                <a:cs typeface="Unbounded" pitchFamily="34" charset="-120"/>
              </a:rPr>
              <a:t>Realizar pruebas piloto y evaluaciones de impacto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ext 2"/>
          <p:cNvSpPr/>
          <p:nvPr/>
        </p:nvSpPr>
        <p:spPr>
          <a:xfrm>
            <a:off x="2084321" y="3513221"/>
            <a:ext cx="10461758" cy="3128211"/>
          </a:xfrm>
          <a:prstGeom prst="rect">
            <a:avLst/>
          </a:prstGeom>
          <a:noFill/>
          <a:ln/>
        </p:spPr>
        <p:txBody>
          <a:bodyPr wrap="none" rtlCol="0" anchor="t"/>
          <a:lstStyle/>
          <a:p>
            <a:pPr marL="0" indent="0" algn="ctr">
              <a:lnSpc>
                <a:spcPts val="4450"/>
              </a:lnSpc>
              <a:buNone/>
            </a:pPr>
            <a:r>
              <a:rPr lang="en-US" sz="8800" b="1" dirty="0">
                <a:latin typeface="Unbounded" pitchFamily="34" charset="0"/>
                <a:ea typeface="Unbounded" pitchFamily="34" charset="-122"/>
              </a:rPr>
              <a:t>GRACIAS</a:t>
            </a:r>
            <a:endParaRPr lang="en-US"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5" name="Text 2"/>
          <p:cNvSpPr/>
          <p:nvPr/>
        </p:nvSpPr>
        <p:spPr>
          <a:xfrm>
            <a:off x="3802981" y="829150"/>
            <a:ext cx="11715390" cy="1608317"/>
          </a:xfrm>
          <a:prstGeom prst="rect">
            <a:avLst/>
          </a:prstGeom>
          <a:noFill/>
          <a:ln/>
        </p:spPr>
        <p:txBody>
          <a:bodyPr wrap="square" rtlCol="0" anchor="t"/>
          <a:lstStyle/>
          <a:p>
            <a:pPr marL="0" indent="0">
              <a:lnSpc>
                <a:spcPts val="6556"/>
              </a:lnSpc>
              <a:buNone/>
            </a:pPr>
            <a:r>
              <a:rPr lang="en-US" sz="5245" b="1" dirty="0">
                <a:latin typeface="Unbounded" pitchFamily="34" charset="0"/>
                <a:ea typeface="Unbounded" pitchFamily="34" charset="-122"/>
                <a:cs typeface="Unbounded" pitchFamily="34" charset="-120"/>
              </a:rPr>
              <a:t>Proyecto "</a:t>
            </a:r>
            <a:r>
              <a:rPr lang="es-MX" sz="5245" b="1" dirty="0">
                <a:latin typeface="Unbounded" pitchFamily="34" charset="0"/>
                <a:ea typeface="Unbounded" pitchFamily="34" charset="-122"/>
                <a:cs typeface="Unbounded" pitchFamily="34" charset="-120"/>
              </a:rPr>
              <a:t>Impacto de la realidad </a:t>
            </a:r>
            <a:r>
              <a:rPr lang="es-MX" sz="4800" b="1" dirty="0">
                <a:latin typeface="Unbounded" pitchFamily="34" charset="0"/>
                <a:ea typeface="Unbounded" pitchFamily="34" charset="-122"/>
                <a:cs typeface="Unbounded" pitchFamily="34" charset="-120"/>
              </a:rPr>
              <a:t>aumentada</a:t>
            </a:r>
            <a:r>
              <a:rPr lang="es-MX" sz="5245" b="1" dirty="0">
                <a:latin typeface="Unbounded" pitchFamily="34" charset="0"/>
                <a:ea typeface="Unbounded" pitchFamily="34" charset="-122"/>
                <a:cs typeface="Unbounded" pitchFamily="34" charset="-120"/>
              </a:rPr>
              <a:t> en la educación</a:t>
            </a:r>
            <a:r>
              <a:rPr lang="en-US" sz="5245" b="1" dirty="0">
                <a:latin typeface="Unbounded" pitchFamily="34" charset="0"/>
                <a:ea typeface="Unbounded" pitchFamily="34" charset="-122"/>
                <a:cs typeface="Unbounded" pitchFamily="34" charset="-120"/>
              </a:rPr>
              <a:t>"</a:t>
            </a:r>
            <a:endParaRPr lang="en-US" sz="5245" dirty="0"/>
          </a:p>
        </p:txBody>
      </p:sp>
      <p:sp>
        <p:nvSpPr>
          <p:cNvPr id="6" name="Text 3"/>
          <p:cNvSpPr/>
          <p:nvPr/>
        </p:nvSpPr>
        <p:spPr>
          <a:xfrm>
            <a:off x="723900" y="2925567"/>
            <a:ext cx="6158163" cy="4605017"/>
          </a:xfrm>
          <a:prstGeom prst="rect">
            <a:avLst/>
          </a:prstGeom>
          <a:noFill/>
          <a:ln/>
        </p:spPr>
        <p:txBody>
          <a:bodyPr wrap="square" rtlCol="0" anchor="t"/>
          <a:lstStyle/>
          <a:p>
            <a:pPr marL="0" indent="0">
              <a:lnSpc>
                <a:spcPts val="2432"/>
              </a:lnSpc>
              <a:buNone/>
            </a:pPr>
            <a:r>
              <a:rPr lang="es-MX" sz="2800" b="1" dirty="0">
                <a:latin typeface="Open Sans" pitchFamily="34" charset="0"/>
                <a:ea typeface="Open Sans" pitchFamily="34" charset="-122"/>
                <a:cs typeface="Open Sans" pitchFamily="34" charset="-120"/>
              </a:rPr>
              <a:t>El proyecto consiste en desarrollar una aplicación web sobre el impacto de la Realidad Aumentada (RA) en la educación. La página web cuenta con un sistema de registro de notas que permite a los usuarios ingresar y almacenar calificaciones. Además, se explorará el potencial de la RA como herramienta educativa para mejorar la experiencia de aprendizaje de los estudiantes.</a:t>
            </a:r>
            <a:endParaRPr lang="en-US" sz="2800" b="1" dirty="0"/>
          </a:p>
        </p:txBody>
      </p:sp>
      <p:pic>
        <p:nvPicPr>
          <p:cNvPr id="3" name="Imagen 2">
            <a:extLst>
              <a:ext uri="{FF2B5EF4-FFF2-40B4-BE49-F238E27FC236}">
                <a16:creationId xmlns:a16="http://schemas.microsoft.com/office/drawing/2014/main" id="{0857420D-6EF3-FCC6-865B-3545B31D89D6}"/>
              </a:ext>
            </a:extLst>
          </p:cNvPr>
          <p:cNvPicPr>
            <a:picLocks noChangeAspect="1"/>
          </p:cNvPicPr>
          <p:nvPr/>
        </p:nvPicPr>
        <p:blipFill>
          <a:blip r:embed="rId3"/>
          <a:stretch>
            <a:fillRect/>
          </a:stretch>
        </p:blipFill>
        <p:spPr>
          <a:xfrm>
            <a:off x="5338762" y="2905125"/>
            <a:ext cx="3952875" cy="2419350"/>
          </a:xfrm>
          <a:prstGeom prst="rect">
            <a:avLst/>
          </a:prstGeom>
        </p:spPr>
      </p:pic>
      <p:pic>
        <p:nvPicPr>
          <p:cNvPr id="8" name="Imagen 7">
            <a:extLst>
              <a:ext uri="{FF2B5EF4-FFF2-40B4-BE49-F238E27FC236}">
                <a16:creationId xmlns:a16="http://schemas.microsoft.com/office/drawing/2014/main" id="{0000318B-2274-53E4-A53F-F80666999515}"/>
              </a:ext>
            </a:extLst>
          </p:cNvPr>
          <p:cNvPicPr>
            <a:picLocks noChangeAspect="1"/>
          </p:cNvPicPr>
          <p:nvPr/>
        </p:nvPicPr>
        <p:blipFill>
          <a:blip r:embed="rId4"/>
          <a:stretch>
            <a:fillRect/>
          </a:stretch>
        </p:blipFill>
        <p:spPr>
          <a:xfrm>
            <a:off x="7379369" y="2925567"/>
            <a:ext cx="6527130" cy="39897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297567E-AB52-2A93-93C3-9CD72036904D}"/>
              </a:ext>
            </a:extLst>
          </p:cNvPr>
          <p:cNvSpPr txBox="1"/>
          <p:nvPr/>
        </p:nvSpPr>
        <p:spPr>
          <a:xfrm>
            <a:off x="272716" y="401051"/>
            <a:ext cx="7042484" cy="861774"/>
          </a:xfrm>
          <a:prstGeom prst="rect">
            <a:avLst/>
          </a:prstGeom>
          <a:noFill/>
        </p:spPr>
        <p:txBody>
          <a:bodyPr wrap="square" rtlCol="0">
            <a:spAutoFit/>
          </a:bodyPr>
          <a:lstStyle/>
          <a:p>
            <a:r>
              <a:rPr lang="es-MX" sz="3200" b="1" dirty="0">
                <a:latin typeface="Unbounded"/>
                <a:ea typeface="Open Sans" panose="020B0606030504020204" pitchFamily="34" charset="0"/>
                <a:cs typeface="Open Sans" panose="020B0606030504020204" pitchFamily="34" charset="0"/>
              </a:rPr>
              <a:t>INTRODUCCION</a:t>
            </a:r>
          </a:p>
          <a:p>
            <a:endParaRPr lang="es-PE" dirty="0"/>
          </a:p>
        </p:txBody>
      </p:sp>
      <p:sp>
        <p:nvSpPr>
          <p:cNvPr id="5" name="CuadroTexto 4">
            <a:extLst>
              <a:ext uri="{FF2B5EF4-FFF2-40B4-BE49-F238E27FC236}">
                <a16:creationId xmlns:a16="http://schemas.microsoft.com/office/drawing/2014/main" id="{3EECB4A6-4419-9B5D-D6CF-7D90860E70AA}"/>
              </a:ext>
            </a:extLst>
          </p:cNvPr>
          <p:cNvSpPr txBox="1"/>
          <p:nvPr/>
        </p:nvSpPr>
        <p:spPr>
          <a:xfrm>
            <a:off x="272716" y="1049777"/>
            <a:ext cx="11036968" cy="2677656"/>
          </a:xfrm>
          <a:prstGeom prst="rect">
            <a:avLst/>
          </a:prstGeom>
          <a:noFill/>
        </p:spPr>
        <p:txBody>
          <a:bodyPr wrap="square" rtlCol="0">
            <a:spAutoFit/>
          </a:bodyPr>
          <a:lstStyle/>
          <a:p>
            <a:r>
              <a:rPr lang="es-MX" sz="2400" dirty="0">
                <a:latin typeface="Open Sans" panose="020B0606030504020204" pitchFamily="34" charset="0"/>
                <a:ea typeface="Open Sans" panose="020B0606030504020204" pitchFamily="34" charset="0"/>
                <a:cs typeface="Open Sans" panose="020B0606030504020204" pitchFamily="34" charset="0"/>
              </a:rPr>
              <a:t>El objetivo de este proyecto es aprovechar las ventajas de la Realidad Aumentada (RA) en la educación. La RA tiene como objetivo fomentar la colaboración y el trabajo en equipo entre los estudiantes y mejorar su comprensión y retención de información. Se espera que el impacto de este proyecto tenga un impacto positivo en el entorno educativo, ya que brindará nuevas oportunidades para mejorar el proceso de enseñanza-aprendizaje.</a:t>
            </a:r>
            <a:endParaRPr lang="es-PE"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uadroTexto 5">
            <a:extLst>
              <a:ext uri="{FF2B5EF4-FFF2-40B4-BE49-F238E27FC236}">
                <a16:creationId xmlns:a16="http://schemas.microsoft.com/office/drawing/2014/main" id="{C57C30EE-6377-24C3-7F71-C7E34BEB85C8}"/>
              </a:ext>
            </a:extLst>
          </p:cNvPr>
          <p:cNvSpPr txBox="1"/>
          <p:nvPr/>
        </p:nvSpPr>
        <p:spPr>
          <a:xfrm>
            <a:off x="272716" y="3945272"/>
            <a:ext cx="7042484" cy="861774"/>
          </a:xfrm>
          <a:prstGeom prst="rect">
            <a:avLst/>
          </a:prstGeom>
          <a:noFill/>
        </p:spPr>
        <p:txBody>
          <a:bodyPr wrap="square" rtlCol="0">
            <a:spAutoFit/>
          </a:bodyPr>
          <a:lstStyle/>
          <a:p>
            <a:r>
              <a:rPr lang="es-MX" sz="3200" b="1" dirty="0">
                <a:latin typeface="Unbounded"/>
                <a:ea typeface="Open Sans" panose="020B0606030504020204" pitchFamily="34" charset="0"/>
                <a:cs typeface="Open Sans" panose="020B0606030504020204" pitchFamily="34" charset="0"/>
              </a:rPr>
              <a:t>DIAGNOSTICO</a:t>
            </a:r>
          </a:p>
          <a:p>
            <a:endParaRPr lang="es-PE" dirty="0"/>
          </a:p>
        </p:txBody>
      </p:sp>
      <p:sp>
        <p:nvSpPr>
          <p:cNvPr id="7" name="CuadroTexto 6">
            <a:extLst>
              <a:ext uri="{FF2B5EF4-FFF2-40B4-BE49-F238E27FC236}">
                <a16:creationId xmlns:a16="http://schemas.microsoft.com/office/drawing/2014/main" id="{DED7144F-CDE0-8EE9-FD51-6023A86BD2B2}"/>
              </a:ext>
            </a:extLst>
          </p:cNvPr>
          <p:cNvSpPr txBox="1"/>
          <p:nvPr/>
        </p:nvSpPr>
        <p:spPr>
          <a:xfrm>
            <a:off x="272716" y="4646625"/>
            <a:ext cx="11036968" cy="2308324"/>
          </a:xfrm>
          <a:prstGeom prst="rect">
            <a:avLst/>
          </a:prstGeom>
          <a:noFill/>
        </p:spPr>
        <p:txBody>
          <a:bodyPr wrap="square" rtlCol="0">
            <a:spAutoFit/>
          </a:bodyPr>
          <a:lstStyle/>
          <a:p>
            <a:r>
              <a:rPr lang="es-MX" sz="2400" dirty="0">
                <a:latin typeface="Open Sans" panose="020B0606030504020204" pitchFamily="34" charset="0"/>
                <a:ea typeface="Open Sans" panose="020B0606030504020204" pitchFamily="34" charset="0"/>
                <a:cs typeface="Open Sans" panose="020B0606030504020204" pitchFamily="34" charset="0"/>
              </a:rPr>
              <a:t>Se realizó un análisis de los efectos y las condiciones sociales, económicas y ecológicas presentes en la realidad educativa actual para identificar oportunidades de mejora en el contexto educativo. Se recopiló y analizó información estadística, legal y noticiosa de fuentes confiables para determinar las amenazas existentes y las oportunidades de mejora en el ámbito educativo.</a:t>
            </a:r>
            <a:endParaRPr lang="es-PE"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34127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F5A08B7-7A99-4A1D-3B77-D241DC1D9A6A}"/>
              </a:ext>
            </a:extLst>
          </p:cNvPr>
          <p:cNvSpPr txBox="1"/>
          <p:nvPr/>
        </p:nvSpPr>
        <p:spPr>
          <a:xfrm>
            <a:off x="336884" y="921659"/>
            <a:ext cx="10090484" cy="584775"/>
          </a:xfrm>
          <a:prstGeom prst="rect">
            <a:avLst/>
          </a:prstGeom>
          <a:noFill/>
        </p:spPr>
        <p:txBody>
          <a:bodyPr wrap="square" rtlCol="0">
            <a:spAutoFit/>
          </a:bodyPr>
          <a:lstStyle/>
          <a:p>
            <a:r>
              <a:rPr lang="es-MX" sz="3200" b="1" dirty="0">
                <a:latin typeface="Unbounded"/>
              </a:rPr>
              <a:t>JUSTIFICACION DEL PROYECTO</a:t>
            </a:r>
            <a:endParaRPr lang="es-PE" sz="3200" b="1" dirty="0">
              <a:latin typeface="Unbounded"/>
            </a:endParaRPr>
          </a:p>
        </p:txBody>
      </p:sp>
      <p:sp>
        <p:nvSpPr>
          <p:cNvPr id="3" name="CuadroTexto 2">
            <a:extLst>
              <a:ext uri="{FF2B5EF4-FFF2-40B4-BE49-F238E27FC236}">
                <a16:creationId xmlns:a16="http://schemas.microsoft.com/office/drawing/2014/main" id="{6AD36348-7067-5031-12D1-59DB2ADEBFBC}"/>
              </a:ext>
            </a:extLst>
          </p:cNvPr>
          <p:cNvSpPr txBox="1"/>
          <p:nvPr/>
        </p:nvSpPr>
        <p:spPr>
          <a:xfrm>
            <a:off x="336884" y="2197769"/>
            <a:ext cx="11117179" cy="3539430"/>
          </a:xfrm>
          <a:prstGeom prst="rect">
            <a:avLst/>
          </a:prstGeom>
          <a:noFill/>
        </p:spPr>
        <p:txBody>
          <a:bodyPr wrap="square" rtlCol="0">
            <a:spAutoFit/>
          </a:bodyPr>
          <a:lstStyle/>
          <a:p>
            <a:r>
              <a:rPr lang="es-MX" sz="2800" dirty="0">
                <a:latin typeface="Open Sans" panose="020B0606030504020204" pitchFamily="34" charset="0"/>
                <a:ea typeface="Open Sans" panose="020B0606030504020204" pitchFamily="34" charset="0"/>
                <a:cs typeface="Open Sans" panose="020B0606030504020204" pitchFamily="34" charset="0"/>
              </a:rPr>
              <a:t>El objetivo de la aplicación es contribuir positivamente a la mejora del proceso educativo. Se espera que el uso de la Realidad Aumentada tenga un impacto positivo en los estudiantes, los docentes y la sociedad en general. Los usuarios de la aplicación se beneficiarán directamente de la mejora de su experiencia de aprendizaje. Los actores del ámbito educativo que se verán beneficiados positivamente por la implementación de la tecnología de RA se conocen como beneficiarios indirectos.</a:t>
            </a:r>
            <a:endParaRPr lang="es-PE" sz="2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07812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5" name="Text 2"/>
          <p:cNvSpPr/>
          <p:nvPr/>
        </p:nvSpPr>
        <p:spPr>
          <a:xfrm>
            <a:off x="916484" y="438268"/>
            <a:ext cx="7828717" cy="694373"/>
          </a:xfrm>
          <a:prstGeom prst="rect">
            <a:avLst/>
          </a:prstGeom>
          <a:noFill/>
          <a:ln/>
        </p:spPr>
        <p:txBody>
          <a:bodyPr wrap="none" rtlCol="0" anchor="t"/>
          <a:lstStyle/>
          <a:p>
            <a:pPr marL="0" indent="0">
              <a:lnSpc>
                <a:spcPts val="5468"/>
              </a:lnSpc>
              <a:buNone/>
            </a:pPr>
            <a:r>
              <a:rPr lang="en-US" sz="4374" b="1" dirty="0">
                <a:latin typeface="Unbounded" pitchFamily="34" charset="0"/>
                <a:ea typeface="Unbounded" pitchFamily="34" charset="-122"/>
                <a:cs typeface="Unbounded" pitchFamily="34" charset="-120"/>
              </a:rPr>
              <a:t>Objetivos del Proyecto</a:t>
            </a:r>
            <a:endParaRPr lang="en-US" sz="4374" dirty="0"/>
          </a:p>
        </p:txBody>
      </p:sp>
      <p:sp>
        <p:nvSpPr>
          <p:cNvPr id="6" name="Shape 3"/>
          <p:cNvSpPr/>
          <p:nvPr/>
        </p:nvSpPr>
        <p:spPr>
          <a:xfrm>
            <a:off x="1144310" y="2171105"/>
            <a:ext cx="44410" cy="4914900"/>
          </a:xfrm>
          <a:prstGeom prst="roundRect">
            <a:avLst>
              <a:gd name="adj" fmla="val 225151"/>
            </a:avLst>
          </a:prstGeom>
          <a:solidFill>
            <a:srgbClr val="BCDBD4"/>
          </a:solidFill>
          <a:ln/>
        </p:spPr>
      </p:sp>
      <p:sp>
        <p:nvSpPr>
          <p:cNvPr id="7" name="Shape 4"/>
          <p:cNvSpPr/>
          <p:nvPr/>
        </p:nvSpPr>
        <p:spPr>
          <a:xfrm>
            <a:off x="1416427" y="2572405"/>
            <a:ext cx="777597" cy="44410"/>
          </a:xfrm>
          <a:prstGeom prst="roundRect">
            <a:avLst>
              <a:gd name="adj" fmla="val 225151"/>
            </a:avLst>
          </a:prstGeom>
          <a:solidFill>
            <a:srgbClr val="BCDBD4"/>
          </a:solidFill>
          <a:ln/>
        </p:spPr>
      </p:sp>
      <p:sp>
        <p:nvSpPr>
          <p:cNvPr id="8" name="Shape 5"/>
          <p:cNvSpPr/>
          <p:nvPr/>
        </p:nvSpPr>
        <p:spPr>
          <a:xfrm>
            <a:off x="916484" y="2344698"/>
            <a:ext cx="499943" cy="499943"/>
          </a:xfrm>
          <a:prstGeom prst="roundRect">
            <a:avLst>
              <a:gd name="adj" fmla="val 20000"/>
            </a:avLst>
          </a:prstGeom>
          <a:solidFill>
            <a:srgbClr val="D6F5EE"/>
          </a:solidFill>
          <a:ln w="7620">
            <a:solidFill>
              <a:srgbClr val="BCDBD4"/>
            </a:solidFill>
            <a:prstDash val="solid"/>
          </a:ln>
        </p:spPr>
      </p:sp>
      <p:sp>
        <p:nvSpPr>
          <p:cNvPr id="9" name="Text 6"/>
          <p:cNvSpPr/>
          <p:nvPr/>
        </p:nvSpPr>
        <p:spPr>
          <a:xfrm>
            <a:off x="1079718" y="2386370"/>
            <a:ext cx="173355" cy="416481"/>
          </a:xfrm>
          <a:prstGeom prst="rect">
            <a:avLst/>
          </a:prstGeom>
          <a:noFill/>
          <a:ln/>
        </p:spPr>
        <p:txBody>
          <a:bodyPr wrap="none" rtlCol="0" anchor="t"/>
          <a:lstStyle/>
          <a:p>
            <a:pPr marL="0" indent="0" algn="ctr">
              <a:lnSpc>
                <a:spcPts val="3281"/>
              </a:lnSpc>
              <a:buNone/>
            </a:pPr>
            <a:r>
              <a:rPr lang="en-US" sz="2624" b="1" dirty="0">
                <a:solidFill>
                  <a:schemeClr val="bg1"/>
                </a:solidFill>
                <a:latin typeface="Unbounded" pitchFamily="34" charset="0"/>
                <a:ea typeface="Unbounded" pitchFamily="34" charset="-122"/>
                <a:cs typeface="Unbounded" pitchFamily="34" charset="-120"/>
              </a:rPr>
              <a:t>1</a:t>
            </a:r>
            <a:endParaRPr lang="en-US" sz="2624" dirty="0">
              <a:solidFill>
                <a:schemeClr val="bg1"/>
              </a:solidFill>
            </a:endParaRPr>
          </a:p>
        </p:txBody>
      </p:sp>
      <p:sp>
        <p:nvSpPr>
          <p:cNvPr id="10" name="Text 7"/>
          <p:cNvSpPr/>
          <p:nvPr/>
        </p:nvSpPr>
        <p:spPr>
          <a:xfrm>
            <a:off x="2388513" y="2393275"/>
            <a:ext cx="2777490" cy="347186"/>
          </a:xfrm>
          <a:prstGeom prst="rect">
            <a:avLst/>
          </a:prstGeom>
          <a:noFill/>
          <a:ln/>
        </p:spPr>
        <p:txBody>
          <a:bodyPr wrap="none" rtlCol="0" anchor="t"/>
          <a:lstStyle/>
          <a:p>
            <a:pPr marL="0" indent="0" algn="l">
              <a:lnSpc>
                <a:spcPts val="2734"/>
              </a:lnSpc>
              <a:buNone/>
            </a:pPr>
            <a:r>
              <a:rPr lang="en-US" sz="2400" b="1" dirty="0">
                <a:latin typeface="Unbounded" pitchFamily="34" charset="0"/>
                <a:ea typeface="Unbounded" pitchFamily="34" charset="-122"/>
                <a:cs typeface="Unbounded" pitchFamily="34" charset="-120"/>
              </a:rPr>
              <a:t>Objetivo 1</a:t>
            </a:r>
            <a:endParaRPr lang="en-US" sz="2400" dirty="0"/>
          </a:p>
        </p:txBody>
      </p:sp>
      <p:sp>
        <p:nvSpPr>
          <p:cNvPr id="11" name="Text 8"/>
          <p:cNvSpPr/>
          <p:nvPr/>
        </p:nvSpPr>
        <p:spPr>
          <a:xfrm>
            <a:off x="2388513" y="2873693"/>
            <a:ext cx="10942476" cy="1777008"/>
          </a:xfrm>
          <a:prstGeom prst="rect">
            <a:avLst/>
          </a:prstGeom>
          <a:noFill/>
          <a:ln/>
        </p:spPr>
        <p:txBody>
          <a:bodyPr wrap="square" rtlCol="0" anchor="t"/>
          <a:lstStyle/>
          <a:p>
            <a:pPr marL="0" indent="0" algn="l">
              <a:lnSpc>
                <a:spcPts val="2799"/>
              </a:lnSpc>
              <a:buNone/>
            </a:pPr>
            <a:r>
              <a:rPr lang="es-MX" sz="2400" dirty="0">
                <a:latin typeface="Open Sans" pitchFamily="34" charset="0"/>
                <a:ea typeface="Open Sans" pitchFamily="34" charset="-122"/>
                <a:cs typeface="Open Sans" pitchFamily="34" charset="-120"/>
              </a:rPr>
              <a:t>Implementar un sistema de registro de notas en la aplicación web que permita a los usuarios ingresar y almacenar calificaciones de manera eficiente y segura.</a:t>
            </a:r>
            <a:endParaRPr lang="en-US" sz="2400" dirty="0"/>
          </a:p>
        </p:txBody>
      </p:sp>
      <p:sp>
        <p:nvSpPr>
          <p:cNvPr id="12" name="Shape 9"/>
          <p:cNvSpPr/>
          <p:nvPr/>
        </p:nvSpPr>
        <p:spPr>
          <a:xfrm>
            <a:off x="1416427" y="5496342"/>
            <a:ext cx="777597" cy="44410"/>
          </a:xfrm>
          <a:prstGeom prst="roundRect">
            <a:avLst>
              <a:gd name="adj" fmla="val 225151"/>
            </a:avLst>
          </a:prstGeom>
          <a:solidFill>
            <a:srgbClr val="BCDBD4"/>
          </a:solidFill>
          <a:ln/>
        </p:spPr>
      </p:sp>
      <p:sp>
        <p:nvSpPr>
          <p:cNvPr id="13" name="Shape 10"/>
          <p:cNvSpPr/>
          <p:nvPr/>
        </p:nvSpPr>
        <p:spPr>
          <a:xfrm>
            <a:off x="916484" y="5268635"/>
            <a:ext cx="499943" cy="499943"/>
          </a:xfrm>
          <a:prstGeom prst="roundRect">
            <a:avLst>
              <a:gd name="adj" fmla="val 20000"/>
            </a:avLst>
          </a:prstGeom>
          <a:solidFill>
            <a:srgbClr val="D6F5EE"/>
          </a:solidFill>
          <a:ln w="7620">
            <a:solidFill>
              <a:srgbClr val="BCDBD4"/>
            </a:solidFill>
            <a:prstDash val="solid"/>
          </a:ln>
        </p:spPr>
      </p:sp>
      <p:sp>
        <p:nvSpPr>
          <p:cNvPr id="14" name="Text 11"/>
          <p:cNvSpPr/>
          <p:nvPr/>
        </p:nvSpPr>
        <p:spPr>
          <a:xfrm>
            <a:off x="1027212" y="5310307"/>
            <a:ext cx="278368" cy="416481"/>
          </a:xfrm>
          <a:prstGeom prst="rect">
            <a:avLst/>
          </a:prstGeom>
          <a:noFill/>
          <a:ln/>
        </p:spPr>
        <p:txBody>
          <a:bodyPr wrap="none" rtlCol="0" anchor="t"/>
          <a:lstStyle/>
          <a:p>
            <a:pPr marL="0" indent="0" algn="ctr">
              <a:lnSpc>
                <a:spcPts val="3281"/>
              </a:lnSpc>
              <a:buNone/>
            </a:pPr>
            <a:r>
              <a:rPr lang="en-US" sz="2624" b="1" dirty="0">
                <a:solidFill>
                  <a:schemeClr val="bg1"/>
                </a:solidFill>
                <a:latin typeface="Unbounded" pitchFamily="34" charset="0"/>
                <a:ea typeface="Unbounded" pitchFamily="34" charset="-122"/>
                <a:cs typeface="Unbounded" pitchFamily="34" charset="-120"/>
              </a:rPr>
              <a:t>2</a:t>
            </a:r>
            <a:endParaRPr lang="en-US" sz="2624" dirty="0">
              <a:solidFill>
                <a:schemeClr val="bg1"/>
              </a:solidFill>
            </a:endParaRPr>
          </a:p>
        </p:txBody>
      </p:sp>
      <p:sp>
        <p:nvSpPr>
          <p:cNvPr id="15" name="Text 12"/>
          <p:cNvSpPr/>
          <p:nvPr/>
        </p:nvSpPr>
        <p:spPr>
          <a:xfrm>
            <a:off x="2388513" y="5317212"/>
            <a:ext cx="2777490" cy="347186"/>
          </a:xfrm>
          <a:prstGeom prst="rect">
            <a:avLst/>
          </a:prstGeom>
          <a:noFill/>
          <a:ln/>
        </p:spPr>
        <p:txBody>
          <a:bodyPr wrap="none" rtlCol="0" anchor="t"/>
          <a:lstStyle/>
          <a:p>
            <a:pPr marL="0" indent="0" algn="l">
              <a:lnSpc>
                <a:spcPts val="2734"/>
              </a:lnSpc>
              <a:buNone/>
            </a:pPr>
            <a:r>
              <a:rPr lang="en-US" sz="2400" b="1" dirty="0">
                <a:latin typeface="Unbounded" pitchFamily="34" charset="0"/>
                <a:ea typeface="Unbounded" pitchFamily="34" charset="-122"/>
                <a:cs typeface="Unbounded" pitchFamily="34" charset="-120"/>
              </a:rPr>
              <a:t>Objetivo 2</a:t>
            </a:r>
            <a:endParaRPr lang="en-US" sz="2400" dirty="0"/>
          </a:p>
        </p:txBody>
      </p:sp>
      <p:sp>
        <p:nvSpPr>
          <p:cNvPr id="16" name="Text 13"/>
          <p:cNvSpPr/>
          <p:nvPr/>
        </p:nvSpPr>
        <p:spPr>
          <a:xfrm>
            <a:off x="2388513" y="5797629"/>
            <a:ext cx="10942476" cy="1066205"/>
          </a:xfrm>
          <a:prstGeom prst="rect">
            <a:avLst/>
          </a:prstGeom>
          <a:noFill/>
          <a:ln/>
        </p:spPr>
        <p:txBody>
          <a:bodyPr wrap="square" rtlCol="0" anchor="t"/>
          <a:lstStyle/>
          <a:p>
            <a:pPr marL="0" indent="0" algn="l">
              <a:lnSpc>
                <a:spcPts val="2799"/>
              </a:lnSpc>
              <a:buNone/>
            </a:pPr>
            <a:r>
              <a:rPr lang="es-MX" sz="2400" dirty="0">
                <a:latin typeface="Open Sans" pitchFamily="34" charset="0"/>
                <a:ea typeface="Open Sans" pitchFamily="34" charset="-122"/>
                <a:cs typeface="Open Sans" pitchFamily="34" charset="-120"/>
              </a:rPr>
              <a:t>Integrar la tecnología de Realidad Aumentada en la aplicación web con el fin de proporcionar una experiencia interactiva y enriquecedora para los usuarios, mejorando así su comprensión y retención de los conceptos educativos.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Texto&#10;&#10;Descripción generada automáticamente">
            <a:extLst>
              <a:ext uri="{FF2B5EF4-FFF2-40B4-BE49-F238E27FC236}">
                <a16:creationId xmlns:a16="http://schemas.microsoft.com/office/drawing/2014/main" id="{54CD04BD-E483-7116-2595-EE61FAA94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50" y="776288"/>
            <a:ext cx="4839970" cy="6677025"/>
          </a:xfrm>
          <a:prstGeom prst="rect">
            <a:avLst/>
          </a:prstGeom>
        </p:spPr>
      </p:pic>
      <p:pic>
        <p:nvPicPr>
          <p:cNvPr id="3" name="Imagen 2" descr="Tabla&#10;&#10;Descripción generada automáticamente">
            <a:extLst>
              <a:ext uri="{FF2B5EF4-FFF2-40B4-BE49-F238E27FC236}">
                <a16:creationId xmlns:a16="http://schemas.microsoft.com/office/drawing/2014/main" id="{25512EFC-8F74-1703-C900-56C65F99C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756" y="776287"/>
            <a:ext cx="6061039" cy="6704463"/>
          </a:xfrm>
          <a:prstGeom prst="rect">
            <a:avLst/>
          </a:prstGeom>
        </p:spPr>
      </p:pic>
    </p:spTree>
    <p:extLst>
      <p:ext uri="{BB962C8B-B14F-4D97-AF65-F5344CB8AC3E}">
        <p14:creationId xmlns:p14="http://schemas.microsoft.com/office/powerpoint/2010/main" val="100949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BEEC9AC-191A-5976-22A5-84374710110C}"/>
              </a:ext>
            </a:extLst>
          </p:cNvPr>
          <p:cNvPicPr>
            <a:picLocks noChangeAspect="1"/>
          </p:cNvPicPr>
          <p:nvPr/>
        </p:nvPicPr>
        <p:blipFill>
          <a:blip r:embed="rId2"/>
          <a:stretch>
            <a:fillRect/>
          </a:stretch>
        </p:blipFill>
        <p:spPr>
          <a:xfrm>
            <a:off x="4361692" y="1269591"/>
            <a:ext cx="6419143" cy="5690417"/>
          </a:xfrm>
          <a:prstGeom prst="rect">
            <a:avLst/>
          </a:prstGeom>
        </p:spPr>
      </p:pic>
    </p:spTree>
    <p:extLst>
      <p:ext uri="{BB962C8B-B14F-4D97-AF65-F5344CB8AC3E}">
        <p14:creationId xmlns:p14="http://schemas.microsoft.com/office/powerpoint/2010/main" val="112648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D0704AE-79BE-F2FB-5CEB-24A0D7D13C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3313" y="777468"/>
            <a:ext cx="10943773" cy="6414123"/>
          </a:xfrm>
          <a:prstGeom prst="rect">
            <a:avLst/>
          </a:prstGeom>
          <a:noFill/>
          <a:ln>
            <a:noFill/>
          </a:ln>
        </p:spPr>
      </p:pic>
    </p:spTree>
    <p:extLst>
      <p:ext uri="{BB962C8B-B14F-4D97-AF65-F5344CB8AC3E}">
        <p14:creationId xmlns:p14="http://schemas.microsoft.com/office/powerpoint/2010/main" val="102566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2FFE930-37AC-DD34-3250-6058538DD6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6177" y="1048273"/>
            <a:ext cx="10978045" cy="6434210"/>
          </a:xfrm>
          <a:prstGeom prst="rect">
            <a:avLst/>
          </a:prstGeom>
          <a:noFill/>
          <a:ln>
            <a:noFill/>
          </a:ln>
        </p:spPr>
      </p:pic>
    </p:spTree>
    <p:extLst>
      <p:ext uri="{BB962C8B-B14F-4D97-AF65-F5344CB8AC3E}">
        <p14:creationId xmlns:p14="http://schemas.microsoft.com/office/powerpoint/2010/main" val="3014689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504</TotalTime>
  <Words>779</Words>
  <Application>Microsoft Office PowerPoint</Application>
  <PresentationFormat>Personalizado</PresentationFormat>
  <Paragraphs>41</Paragraphs>
  <Slides>12</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Century Gothic</vt:lpstr>
      <vt:lpstr>Open Sans</vt:lpstr>
      <vt:lpstr>Times New Roman</vt:lpstr>
      <vt:lpstr>Unbounded</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I202211887 (Vera Duran,Jose Aimar)</cp:lastModifiedBy>
  <cp:revision>11</cp:revision>
  <dcterms:created xsi:type="dcterms:W3CDTF">2024-05-09T09:15:34Z</dcterms:created>
  <dcterms:modified xsi:type="dcterms:W3CDTF">2024-10-19T07:02:06Z</dcterms:modified>
</cp:coreProperties>
</file>