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513" r:id="rId2"/>
    <p:sldId id="357" r:id="rId3"/>
    <p:sldId id="474" r:id="rId4"/>
    <p:sldId id="533" r:id="rId5"/>
    <p:sldId id="534" r:id="rId6"/>
    <p:sldId id="535" r:id="rId7"/>
    <p:sldId id="536" r:id="rId8"/>
    <p:sldId id="562" r:id="rId9"/>
    <p:sldId id="563" r:id="rId10"/>
    <p:sldId id="564" r:id="rId11"/>
    <p:sldId id="566" r:id="rId12"/>
    <p:sldId id="567" r:id="rId13"/>
    <p:sldId id="568" r:id="rId14"/>
    <p:sldId id="569" r:id="rId15"/>
    <p:sldId id="570" r:id="rId16"/>
    <p:sldId id="571" r:id="rId17"/>
    <p:sldId id="572" r:id="rId18"/>
    <p:sldId id="573" r:id="rId19"/>
    <p:sldId id="574" r:id="rId20"/>
    <p:sldId id="575" r:id="rId21"/>
    <p:sldId id="576" r:id="rId22"/>
    <p:sldId id="577" r:id="rId23"/>
    <p:sldId id="578" r:id="rId24"/>
    <p:sldId id="579" r:id="rId25"/>
    <p:sldId id="580" r:id="rId26"/>
    <p:sldId id="581" r:id="rId27"/>
    <p:sldId id="582" r:id="rId28"/>
    <p:sldId id="583" r:id="rId29"/>
    <p:sldId id="532" r:id="rId30"/>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4525"/>
    <a:srgbClr val="3D7FCF"/>
    <a:srgbClr val="FFFF99"/>
    <a:srgbClr val="966C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57"/>
    <p:restoredTop sz="94660"/>
  </p:normalViewPr>
  <p:slideViewPr>
    <p:cSldViewPr>
      <p:cViewPr varScale="1">
        <p:scale>
          <a:sx n="94" d="100"/>
          <a:sy n="94" d="100"/>
        </p:scale>
        <p:origin x="152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commentAuthors" Target="commentAuthor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F6B2FA0E-F8C8-4B0A-8D49-DF83F4D9401A}" type="datetimeFigureOut">
              <a:rPr lang="zh-CN" altLang="en-US" smtClean="0"/>
              <a:pPr/>
              <a:t>2018/1/6</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BB47B915-5085-4545-A646-F20B54638C01}" type="slidenum">
              <a:rPr lang="zh-CN" altLang="en-US" smtClean="0"/>
              <a:pPr/>
              <a:t>‹#›</a:t>
            </a:fld>
            <a:endParaRPr lang="zh-CN" altLang="en-US"/>
          </a:p>
        </p:txBody>
      </p:sp>
    </p:spTree>
    <p:extLst>
      <p:ext uri="{BB962C8B-B14F-4D97-AF65-F5344CB8AC3E}">
        <p14:creationId xmlns:p14="http://schemas.microsoft.com/office/powerpoint/2010/main" val="1886724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3</a:t>
            </a:fld>
            <a:endParaRPr lang="zh-CN" altLang="en-US"/>
          </a:p>
        </p:txBody>
      </p:sp>
    </p:spTree>
    <p:extLst>
      <p:ext uri="{BB962C8B-B14F-4D97-AF65-F5344CB8AC3E}">
        <p14:creationId xmlns:p14="http://schemas.microsoft.com/office/powerpoint/2010/main" val="3758794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12</a:t>
            </a:fld>
            <a:endParaRPr lang="zh-CN" altLang="en-US"/>
          </a:p>
        </p:txBody>
      </p:sp>
    </p:spTree>
    <p:extLst>
      <p:ext uri="{BB962C8B-B14F-4D97-AF65-F5344CB8AC3E}">
        <p14:creationId xmlns:p14="http://schemas.microsoft.com/office/powerpoint/2010/main" val="1109049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13</a:t>
            </a:fld>
            <a:endParaRPr lang="zh-CN" altLang="en-US"/>
          </a:p>
        </p:txBody>
      </p:sp>
    </p:spTree>
    <p:extLst>
      <p:ext uri="{BB962C8B-B14F-4D97-AF65-F5344CB8AC3E}">
        <p14:creationId xmlns:p14="http://schemas.microsoft.com/office/powerpoint/2010/main" val="152215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14</a:t>
            </a:fld>
            <a:endParaRPr lang="zh-CN" altLang="en-US"/>
          </a:p>
        </p:txBody>
      </p:sp>
    </p:spTree>
    <p:extLst>
      <p:ext uri="{BB962C8B-B14F-4D97-AF65-F5344CB8AC3E}">
        <p14:creationId xmlns:p14="http://schemas.microsoft.com/office/powerpoint/2010/main" val="349607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15</a:t>
            </a:fld>
            <a:endParaRPr lang="zh-CN" altLang="en-US"/>
          </a:p>
        </p:txBody>
      </p:sp>
    </p:spTree>
    <p:extLst>
      <p:ext uri="{BB962C8B-B14F-4D97-AF65-F5344CB8AC3E}">
        <p14:creationId xmlns:p14="http://schemas.microsoft.com/office/powerpoint/2010/main" val="1118799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16</a:t>
            </a:fld>
            <a:endParaRPr lang="zh-CN" altLang="en-US"/>
          </a:p>
        </p:txBody>
      </p:sp>
    </p:spTree>
    <p:extLst>
      <p:ext uri="{BB962C8B-B14F-4D97-AF65-F5344CB8AC3E}">
        <p14:creationId xmlns:p14="http://schemas.microsoft.com/office/powerpoint/2010/main" val="208098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17</a:t>
            </a:fld>
            <a:endParaRPr lang="zh-CN" altLang="en-US"/>
          </a:p>
        </p:txBody>
      </p:sp>
    </p:spTree>
    <p:extLst>
      <p:ext uri="{BB962C8B-B14F-4D97-AF65-F5344CB8AC3E}">
        <p14:creationId xmlns:p14="http://schemas.microsoft.com/office/powerpoint/2010/main" val="313490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18</a:t>
            </a:fld>
            <a:endParaRPr lang="zh-CN" altLang="en-US"/>
          </a:p>
        </p:txBody>
      </p:sp>
    </p:spTree>
    <p:extLst>
      <p:ext uri="{BB962C8B-B14F-4D97-AF65-F5344CB8AC3E}">
        <p14:creationId xmlns:p14="http://schemas.microsoft.com/office/powerpoint/2010/main" val="1939918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19</a:t>
            </a:fld>
            <a:endParaRPr lang="zh-CN" altLang="en-US"/>
          </a:p>
        </p:txBody>
      </p:sp>
    </p:spTree>
    <p:extLst>
      <p:ext uri="{BB962C8B-B14F-4D97-AF65-F5344CB8AC3E}">
        <p14:creationId xmlns:p14="http://schemas.microsoft.com/office/powerpoint/2010/main" val="1777148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20</a:t>
            </a:fld>
            <a:endParaRPr lang="zh-CN" altLang="en-US"/>
          </a:p>
        </p:txBody>
      </p:sp>
    </p:spTree>
    <p:extLst>
      <p:ext uri="{BB962C8B-B14F-4D97-AF65-F5344CB8AC3E}">
        <p14:creationId xmlns:p14="http://schemas.microsoft.com/office/powerpoint/2010/main" val="168591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21</a:t>
            </a:fld>
            <a:endParaRPr lang="zh-CN" altLang="en-US"/>
          </a:p>
        </p:txBody>
      </p:sp>
    </p:spTree>
    <p:extLst>
      <p:ext uri="{BB962C8B-B14F-4D97-AF65-F5344CB8AC3E}">
        <p14:creationId xmlns:p14="http://schemas.microsoft.com/office/powerpoint/2010/main" val="1824261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4</a:t>
            </a:fld>
            <a:endParaRPr lang="zh-CN" altLang="en-US"/>
          </a:p>
        </p:txBody>
      </p:sp>
    </p:spTree>
    <p:extLst>
      <p:ext uri="{BB962C8B-B14F-4D97-AF65-F5344CB8AC3E}">
        <p14:creationId xmlns:p14="http://schemas.microsoft.com/office/powerpoint/2010/main" val="1323625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22</a:t>
            </a:fld>
            <a:endParaRPr lang="zh-CN" altLang="en-US"/>
          </a:p>
        </p:txBody>
      </p:sp>
    </p:spTree>
    <p:extLst>
      <p:ext uri="{BB962C8B-B14F-4D97-AF65-F5344CB8AC3E}">
        <p14:creationId xmlns:p14="http://schemas.microsoft.com/office/powerpoint/2010/main" val="1270625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23</a:t>
            </a:fld>
            <a:endParaRPr lang="zh-CN" altLang="en-US"/>
          </a:p>
        </p:txBody>
      </p:sp>
    </p:spTree>
    <p:extLst>
      <p:ext uri="{BB962C8B-B14F-4D97-AF65-F5344CB8AC3E}">
        <p14:creationId xmlns:p14="http://schemas.microsoft.com/office/powerpoint/2010/main" val="703094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24</a:t>
            </a:fld>
            <a:endParaRPr lang="zh-CN" altLang="en-US"/>
          </a:p>
        </p:txBody>
      </p:sp>
    </p:spTree>
    <p:extLst>
      <p:ext uri="{BB962C8B-B14F-4D97-AF65-F5344CB8AC3E}">
        <p14:creationId xmlns:p14="http://schemas.microsoft.com/office/powerpoint/2010/main" val="928542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25</a:t>
            </a:fld>
            <a:endParaRPr lang="zh-CN" altLang="en-US"/>
          </a:p>
        </p:txBody>
      </p:sp>
    </p:spTree>
    <p:extLst>
      <p:ext uri="{BB962C8B-B14F-4D97-AF65-F5344CB8AC3E}">
        <p14:creationId xmlns:p14="http://schemas.microsoft.com/office/powerpoint/2010/main" val="77340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26</a:t>
            </a:fld>
            <a:endParaRPr lang="zh-CN" altLang="en-US"/>
          </a:p>
        </p:txBody>
      </p:sp>
    </p:spTree>
    <p:extLst>
      <p:ext uri="{BB962C8B-B14F-4D97-AF65-F5344CB8AC3E}">
        <p14:creationId xmlns:p14="http://schemas.microsoft.com/office/powerpoint/2010/main" val="2031900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27</a:t>
            </a:fld>
            <a:endParaRPr lang="zh-CN" altLang="en-US"/>
          </a:p>
        </p:txBody>
      </p:sp>
    </p:spTree>
    <p:extLst>
      <p:ext uri="{BB962C8B-B14F-4D97-AF65-F5344CB8AC3E}">
        <p14:creationId xmlns:p14="http://schemas.microsoft.com/office/powerpoint/2010/main" val="18677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28</a:t>
            </a:fld>
            <a:endParaRPr lang="zh-CN" altLang="en-US"/>
          </a:p>
        </p:txBody>
      </p:sp>
    </p:spTree>
    <p:extLst>
      <p:ext uri="{BB962C8B-B14F-4D97-AF65-F5344CB8AC3E}">
        <p14:creationId xmlns:p14="http://schemas.microsoft.com/office/powerpoint/2010/main" val="1849287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5</a:t>
            </a:fld>
            <a:endParaRPr lang="zh-CN" altLang="en-US"/>
          </a:p>
        </p:txBody>
      </p:sp>
    </p:spTree>
    <p:extLst>
      <p:ext uri="{BB962C8B-B14F-4D97-AF65-F5344CB8AC3E}">
        <p14:creationId xmlns:p14="http://schemas.microsoft.com/office/powerpoint/2010/main" val="2124160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6</a:t>
            </a:fld>
            <a:endParaRPr lang="zh-CN" altLang="en-US"/>
          </a:p>
        </p:txBody>
      </p:sp>
    </p:spTree>
    <p:extLst>
      <p:ext uri="{BB962C8B-B14F-4D97-AF65-F5344CB8AC3E}">
        <p14:creationId xmlns:p14="http://schemas.microsoft.com/office/powerpoint/2010/main" val="445610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7</a:t>
            </a:fld>
            <a:endParaRPr lang="zh-CN" altLang="en-US"/>
          </a:p>
        </p:txBody>
      </p:sp>
    </p:spTree>
    <p:extLst>
      <p:ext uri="{BB962C8B-B14F-4D97-AF65-F5344CB8AC3E}">
        <p14:creationId xmlns:p14="http://schemas.microsoft.com/office/powerpoint/2010/main" val="1245685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8</a:t>
            </a:fld>
            <a:endParaRPr lang="zh-CN" altLang="en-US"/>
          </a:p>
        </p:txBody>
      </p:sp>
    </p:spTree>
    <p:extLst>
      <p:ext uri="{BB962C8B-B14F-4D97-AF65-F5344CB8AC3E}">
        <p14:creationId xmlns:p14="http://schemas.microsoft.com/office/powerpoint/2010/main" val="53044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9</a:t>
            </a:fld>
            <a:endParaRPr lang="zh-CN" altLang="en-US"/>
          </a:p>
        </p:txBody>
      </p:sp>
    </p:spTree>
    <p:extLst>
      <p:ext uri="{BB962C8B-B14F-4D97-AF65-F5344CB8AC3E}">
        <p14:creationId xmlns:p14="http://schemas.microsoft.com/office/powerpoint/2010/main" val="756080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10</a:t>
            </a:fld>
            <a:endParaRPr lang="zh-CN" altLang="en-US"/>
          </a:p>
        </p:txBody>
      </p:sp>
    </p:spTree>
    <p:extLst>
      <p:ext uri="{BB962C8B-B14F-4D97-AF65-F5344CB8AC3E}">
        <p14:creationId xmlns:p14="http://schemas.microsoft.com/office/powerpoint/2010/main" val="1665638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47B915-5085-4545-A646-F20B54638C01}" type="slidenum">
              <a:rPr lang="zh-CN" altLang="en-US" smtClean="0"/>
              <a:pPr/>
              <a:t>11</a:t>
            </a:fld>
            <a:endParaRPr lang="zh-CN" altLang="en-US"/>
          </a:p>
        </p:txBody>
      </p:sp>
    </p:spTree>
    <p:extLst>
      <p:ext uri="{BB962C8B-B14F-4D97-AF65-F5344CB8AC3E}">
        <p14:creationId xmlns:p14="http://schemas.microsoft.com/office/powerpoint/2010/main" val="1471894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955D877-55BC-B545-A377-F543F196109B}" type="datetime1">
              <a:rPr lang="zh-CN" altLang="en-US" smtClean="0"/>
              <a:t>2018/1/6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9" name="图片 8" descr="图片1.png"/>
          <p:cNvPicPr>
            <a:picLocks noChangeAspect="1"/>
          </p:cNvPicPr>
          <p:nvPr userDrawn="1"/>
        </p:nvPicPr>
        <p:blipFill>
          <a:blip r:embed="rId2"/>
          <a:stretch>
            <a:fillRect/>
          </a:stretch>
        </p:blipFill>
        <p:spPr>
          <a:xfrm>
            <a:off x="0" y="285752"/>
            <a:ext cx="3085248" cy="928670"/>
          </a:xfrm>
          <a:prstGeom prst="rect">
            <a:avLst/>
          </a:prstGeom>
        </p:spPr>
      </p:pic>
      <p:pic>
        <p:nvPicPr>
          <p:cNvPr id="8" name="图片 7" descr="f35ea009087b38036b60fbe5.jpg"/>
          <p:cNvPicPr>
            <a:picLocks noChangeAspect="1"/>
          </p:cNvPicPr>
          <p:nvPr userDrawn="1"/>
        </p:nvPicPr>
        <p:blipFill>
          <a:blip r:embed="rId3" cstate="print"/>
          <a:stretch>
            <a:fillRect/>
          </a:stretch>
        </p:blipFill>
        <p:spPr>
          <a:xfrm>
            <a:off x="7921036" y="142852"/>
            <a:ext cx="1080120" cy="1071018"/>
          </a:xfrm>
          <a:prstGeom prst="rect">
            <a:avLst/>
          </a:prstGeom>
          <a:effectLst>
            <a:reflection blurRad="6350" stA="52000" endA="300" endPos="350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E12B88-7DD9-054B-8BF9-AC688A064505}" type="datetime1">
              <a:rPr lang="zh-CN" altLang="en-US" smtClean="0"/>
              <a:t>2018/1/6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D4D1EC-A4B6-A445-9CF4-6F2E367A8B81}" type="datetime1">
              <a:rPr lang="zh-CN" altLang="en-US" smtClean="0"/>
              <a:t>2018/1/6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23F31F9-7448-F242-871C-8FCAF696F6CD}" type="datetime1">
              <a:rPr lang="zh-CN" altLang="en-US" smtClean="0"/>
              <a:t>2018/1/6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3264012-9928-C248-9D8C-EE4B01D09273}" type="datetime1">
              <a:rPr lang="zh-CN" altLang="en-US" smtClean="0"/>
              <a:t>2018/1/6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CF74559-484A-9C42-AE4B-5A17E8AD4E7E}" type="datetime1">
              <a:rPr lang="zh-CN" altLang="en-US" smtClean="0"/>
              <a:t>2018/1/6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B58142C-54EE-3448-A5C3-E227FEE3B6D9}" type="datetime1">
              <a:rPr lang="zh-CN" altLang="en-US" smtClean="0"/>
              <a:t>2018/1/6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45E8711-CD2E-C347-98C3-F714557AF029}" type="datetime1">
              <a:rPr lang="zh-CN" altLang="en-US" smtClean="0"/>
              <a:t>2018/1/6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882BDE-09B8-7043-96EA-6B343205E39F}" type="datetime1">
              <a:rPr lang="zh-CN" altLang="en-US" smtClean="0"/>
              <a:t>2018/1/6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BCA58F-0F77-1F4D-9FCC-8E2B8E853D25}" type="datetime1">
              <a:rPr lang="zh-CN" altLang="en-US" smtClean="0"/>
              <a:t>2018/1/6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BBDA2CA-C3A6-AF49-BD71-370377C394AC}" type="datetime1">
              <a:rPr lang="zh-CN" altLang="en-US" smtClean="0"/>
              <a:t>2018/1/6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467DE-18E0-BC4E-9CEB-38810578CB4F}" type="datetime1">
              <a:rPr lang="zh-CN" altLang="en-US" smtClean="0"/>
              <a:t>2018/1/6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liuchang961125@fox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liuchang961125@fox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614914"/>
            <a:ext cx="9144000" cy="2428892"/>
          </a:xfrm>
          <a:prstGeom prst="rect">
            <a:avLst/>
          </a:prstGeom>
          <a:gradFill flip="none" rotWithShape="1">
            <a:gsLst>
              <a:gs pos="70000">
                <a:schemeClr val="tx2">
                  <a:lumMod val="40000"/>
                  <a:lumOff val="60000"/>
                </a:schemeClr>
              </a:gs>
              <a:gs pos="100000">
                <a:schemeClr val="accent2">
                  <a:gamma/>
                  <a:tint val="0"/>
                  <a:invGamma/>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Box 4"/>
          <p:cNvSpPr txBox="1"/>
          <p:nvPr/>
        </p:nvSpPr>
        <p:spPr>
          <a:xfrm>
            <a:off x="412491" y="2437498"/>
            <a:ext cx="8392041" cy="1323439"/>
          </a:xfrm>
          <a:prstGeom prst="rect">
            <a:avLst/>
          </a:prstGeom>
          <a:noFill/>
        </p:spPr>
        <p:txBody>
          <a:bodyPr wrap="square" rtlCol="0">
            <a:spAutoFit/>
          </a:bodyPr>
          <a:lstStyle/>
          <a:p>
            <a:pPr algn="ctr">
              <a:buFontTx/>
              <a:buNone/>
            </a:pPr>
            <a:r>
              <a:rPr lang="zh-CN" altLang="en-US" sz="4000" b="1" dirty="0" smtClean="0">
                <a:latin typeface="微软雅黑" panose="020B0503020204020204" pitchFamily="34" charset="-122"/>
                <a:ea typeface="微软雅黑" panose="020B0503020204020204" pitchFamily="34" charset="-122"/>
                <a:cs typeface="Times New Roman" panose="02020603050405020304" pitchFamily="18" charset="0"/>
              </a:rPr>
              <a:t>基于机器学习的信用卡反欺诈模型的</a:t>
            </a:r>
            <a:r>
              <a:rPr lang="zh-CN" altLang="en-US" sz="4000" b="1" dirty="0" smtClean="0">
                <a:latin typeface="微软雅黑" panose="020B0503020204020204" pitchFamily="34" charset="-122"/>
                <a:ea typeface="微软雅黑" panose="020B0503020204020204" pitchFamily="34" charset="-122"/>
                <a:cs typeface="Times New Roman" panose="02020603050405020304" pitchFamily="18" charset="0"/>
              </a:rPr>
              <a:t>研究</a:t>
            </a:r>
            <a:r>
              <a:rPr lang="en-US" altLang="zh-CN" sz="4000" b="1" dirty="0" smtClean="0">
                <a:latin typeface="微软雅黑" panose="020B0503020204020204" pitchFamily="34" charset="-122"/>
                <a:ea typeface="微软雅黑" panose="020B0503020204020204" pitchFamily="34" charset="-122"/>
                <a:cs typeface="Times New Roman" panose="02020603050405020304" pitchFamily="18" charset="0"/>
              </a:rPr>
              <a:t>-1.0</a:t>
            </a:r>
            <a:endParaRPr lang="en-US" altLang="zh-CN"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6" name="直接连接符 229"/>
          <p:cNvCxnSpPr>
            <a:cxnSpLocks noChangeShapeType="1"/>
          </p:cNvCxnSpPr>
          <p:nvPr/>
        </p:nvCxnSpPr>
        <p:spPr bwMode="auto">
          <a:xfrm>
            <a:off x="0" y="4071942"/>
            <a:ext cx="9217025" cy="0"/>
          </a:xfrm>
          <a:prstGeom prst="line">
            <a:avLst/>
          </a:prstGeom>
          <a:noFill/>
          <a:ln w="6350" cmpd="sng">
            <a:solidFill>
              <a:srgbClr val="969696"/>
            </a:solidFill>
            <a:prstDash val="dash"/>
            <a:round/>
            <a:headEnd/>
            <a:tailEnd/>
          </a:ln>
        </p:spPr>
      </p:cxnSp>
      <p:cxnSp>
        <p:nvCxnSpPr>
          <p:cNvPr id="7" name="直接连接符 229"/>
          <p:cNvCxnSpPr>
            <a:cxnSpLocks noChangeShapeType="1"/>
          </p:cNvCxnSpPr>
          <p:nvPr/>
        </p:nvCxnSpPr>
        <p:spPr bwMode="auto">
          <a:xfrm>
            <a:off x="0" y="1571612"/>
            <a:ext cx="9217025" cy="0"/>
          </a:xfrm>
          <a:prstGeom prst="line">
            <a:avLst/>
          </a:prstGeom>
          <a:noFill/>
          <a:ln w="6350" cmpd="sng">
            <a:solidFill>
              <a:srgbClr val="969696"/>
            </a:solidFill>
            <a:prstDash val="dash"/>
            <a:round/>
            <a:headEnd/>
            <a:tailEnd/>
          </a:ln>
        </p:spPr>
      </p:cxnSp>
      <p:sp>
        <p:nvSpPr>
          <p:cNvPr id="10" name="TextBox 9"/>
          <p:cNvSpPr txBox="1"/>
          <p:nvPr/>
        </p:nvSpPr>
        <p:spPr>
          <a:xfrm>
            <a:off x="1071538" y="4143380"/>
            <a:ext cx="6858048" cy="1409617"/>
          </a:xfrm>
          <a:prstGeom prst="rect">
            <a:avLst/>
          </a:prstGeom>
          <a:noFill/>
        </p:spPr>
        <p:txBody>
          <a:bodyPr wrap="square" rtlCol="0">
            <a:spAutoFit/>
          </a:bodyPr>
          <a:lstStyle/>
          <a:p>
            <a:pPr algn="ctr"/>
            <a:r>
              <a:rPr lang="en-US" altLang="zh-CN" sz="2800" b="1" dirty="0" smtClean="0">
                <a:latin typeface="微软雅黑" pitchFamily="34" charset="-122"/>
                <a:ea typeface="微软雅黑" pitchFamily="34" charset="-122"/>
              </a:rPr>
              <a:t>Chang</a:t>
            </a:r>
            <a:r>
              <a:rPr lang="zh-CN" altLang="en-US" sz="2800" b="1" dirty="0" smtClean="0">
                <a:latin typeface="微软雅黑" pitchFamily="34" charset="-122"/>
                <a:ea typeface="微软雅黑" pitchFamily="34" charset="-122"/>
              </a:rPr>
              <a:t> </a:t>
            </a:r>
            <a:r>
              <a:rPr lang="en-US" altLang="zh-CN" sz="2800" b="1" dirty="0">
                <a:latin typeface="微软雅黑" pitchFamily="34" charset="-122"/>
                <a:ea typeface="微软雅黑" pitchFamily="34" charset="-122"/>
              </a:rPr>
              <a:t>Liu</a:t>
            </a:r>
          </a:p>
          <a:p>
            <a:pPr algn="ctr">
              <a:lnSpc>
                <a:spcPct val="120000"/>
              </a:lnSpc>
            </a:pPr>
            <a:r>
              <a:rPr lang="en-US" altLang="zh-CN" sz="2400" b="1" dirty="0" smtClean="0">
                <a:latin typeface="微软雅黑" pitchFamily="34" charset="-122"/>
                <a:ea typeface="微软雅黑" pitchFamily="34" charset="-122"/>
                <a:hlinkClick r:id="rId2"/>
              </a:rPr>
              <a:t>liuchang961125@foxmail.com</a:t>
            </a:r>
            <a:endParaRPr lang="en-US" altLang="zh-CN" sz="2400" b="1" dirty="0" smtClean="0">
              <a:latin typeface="微软雅黑" pitchFamily="34" charset="-122"/>
              <a:ea typeface="微软雅黑" pitchFamily="34" charset="-122"/>
            </a:endParaRPr>
          </a:p>
          <a:p>
            <a:pPr algn="ctr">
              <a:lnSpc>
                <a:spcPct val="120000"/>
              </a:lnSpc>
            </a:pPr>
            <a:r>
              <a:rPr lang="en-US" altLang="zh-CN" sz="2400" b="1" dirty="0" smtClean="0">
                <a:latin typeface="微软雅黑" pitchFamily="34" charset="-122"/>
                <a:ea typeface="微软雅黑" pitchFamily="34" charset="-122"/>
              </a:rPr>
              <a:t>12/31/2017</a:t>
            </a:r>
            <a:endParaRPr lang="zh-CN" altLang="en-US" sz="2400" dirty="0">
              <a:latin typeface="微软雅黑" pitchFamily="34" charset="-122"/>
              <a:ea typeface="微软雅黑" pitchFamily="34" charset="-122"/>
            </a:endParaRPr>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extLst>
      <p:ext uri="{BB962C8B-B14F-4D97-AF65-F5344CB8AC3E}">
        <p14:creationId xmlns:p14="http://schemas.microsoft.com/office/powerpoint/2010/main" val="81114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219200"/>
            <a:ext cx="8229600" cy="4937125"/>
          </a:xfrm>
        </p:spPr>
        <p:txBody>
          <a:bodyPr>
            <a:normAutofit/>
          </a:bodyPr>
          <a:lstStyle/>
          <a:p>
            <a:endParaRPr lang="en-US" altLang="zh-CN" sz="2400" dirty="0" smtClean="0">
              <a:latin typeface="Gulliver" charset="0"/>
            </a:endParaRPr>
          </a:p>
          <a:p>
            <a:pPr lvl="1"/>
            <a:endParaRPr lang="en-US" altLang="zh-CN" sz="1600" dirty="0"/>
          </a:p>
          <a:p>
            <a:endParaRPr lang="en-US" altLang="zh-CN" sz="1600" dirty="0" smtClean="0"/>
          </a:p>
          <a:p>
            <a:pPr marL="273050" indent="-273050"/>
            <a:endParaRPr lang="en-US" altLang="zh-CN" sz="2000" dirty="0"/>
          </a:p>
          <a:p>
            <a:pPr marL="673100" lvl="1" indent="-273050"/>
            <a:endParaRPr lang="en-US" altLang="zh-CN" sz="2000" dirty="0" smtClean="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sp>
        <p:nvSpPr>
          <p:cNvPr id="9" name="文本框 8"/>
          <p:cNvSpPr txBox="1"/>
          <p:nvPr/>
        </p:nvSpPr>
        <p:spPr>
          <a:xfrm>
            <a:off x="421206" y="1426564"/>
            <a:ext cx="6696744" cy="369332"/>
          </a:xfrm>
          <a:prstGeom prst="rect">
            <a:avLst/>
          </a:prstGeom>
          <a:noFill/>
        </p:spPr>
        <p:txBody>
          <a:bodyPr wrap="square" rtlCol="0">
            <a:spAutoFit/>
          </a:bodyPr>
          <a:lstStyle/>
          <a:p>
            <a:r>
              <a:rPr lang="zh-CN" altLang="en-US" dirty="0"/>
              <a:t>查看信用卡正常用户与被盗刷用户之间的区别</a:t>
            </a:r>
            <a:endParaRPr kumimoji="1" lang="zh-CN" altLang="en-US" dirty="0"/>
          </a:p>
        </p:txBody>
      </p:sp>
      <p:sp>
        <p:nvSpPr>
          <p:cNvPr id="12" name="Rectangle 2"/>
          <p:cNvSpPr txBox="1">
            <a:spLocks noChangeArrowheads="1"/>
          </p:cNvSpPr>
          <p:nvPr/>
        </p:nvSpPr>
        <p:spPr>
          <a:xfrm>
            <a:off x="261638" y="306268"/>
            <a:ext cx="8229600" cy="563563"/>
          </a:xfrm>
          <a:prstGeom prst="rect">
            <a:avLst/>
          </a:prstGeom>
        </p:spPr>
        <p:txBody>
          <a:bodyPr vert="horz" lIns="91440" tIns="45720" rIns="91440" bIns="45720" rtlCol="0" anchor="ctr">
            <a:normAutofit/>
          </a:bodyPr>
          <a:lstStyle/>
          <a:p>
            <a:pPr>
              <a:spcBef>
                <a:spcPct val="0"/>
              </a:spcBef>
              <a:defRPr/>
            </a:pPr>
            <a:r>
              <a:rPr lang="en-US" altLang="zh-CN" sz="2400" b="1" dirty="0" smtClean="0">
                <a:solidFill>
                  <a:prstClr val="black"/>
                </a:solidFill>
                <a:latin typeface="Microsoft YaHei" charset="-122"/>
                <a:ea typeface="Microsoft YaHei" charset="-122"/>
                <a:cs typeface="Microsoft YaHei" charset="-122"/>
              </a:rPr>
              <a:t>3.</a:t>
            </a:r>
            <a:r>
              <a:rPr lang="zh-CN" altLang="en-US" sz="2400" b="1" dirty="0" smtClean="0">
                <a:solidFill>
                  <a:prstClr val="black"/>
                </a:solidFill>
                <a:latin typeface="Microsoft YaHei" charset="-122"/>
                <a:ea typeface="Microsoft YaHei" charset="-122"/>
                <a:cs typeface="Microsoft YaHei" charset="-122"/>
              </a:rPr>
              <a:t> 特征工程   </a:t>
            </a:r>
            <a:r>
              <a:rPr lang="zh-CN" altLang="en-US" sz="1600" dirty="0" smtClean="0">
                <a:latin typeface="Microsoft YaHei" charset="-122"/>
                <a:ea typeface="Microsoft YaHei" charset="-122"/>
                <a:cs typeface="Microsoft YaHei" charset="-122"/>
              </a:rPr>
              <a:t>特征选择</a:t>
            </a:r>
            <a:endParaRPr lang="zh-CN" altLang="en-US" sz="2400" b="1" dirty="0">
              <a:solidFill>
                <a:srgbClr val="0070C0"/>
              </a:solidFill>
              <a:latin typeface="Microsoft YaHei" charset="-122"/>
              <a:ea typeface="Microsoft YaHei" charset="-122"/>
              <a:cs typeface="Microsoft YaHei"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744" y="1964961"/>
            <a:ext cx="6876256" cy="4419557"/>
          </a:xfrm>
          <a:prstGeom prst="rect">
            <a:avLst/>
          </a:prstGeom>
        </p:spPr>
      </p:pic>
    </p:spTree>
    <p:extLst>
      <p:ext uri="{BB962C8B-B14F-4D97-AF65-F5344CB8AC3E}">
        <p14:creationId xmlns:p14="http://schemas.microsoft.com/office/powerpoint/2010/main" val="1970489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219200"/>
            <a:ext cx="8229600" cy="4937125"/>
          </a:xfrm>
        </p:spPr>
        <p:txBody>
          <a:bodyPr>
            <a:normAutofit/>
          </a:bodyPr>
          <a:lstStyle/>
          <a:p>
            <a:endParaRPr lang="en-US" altLang="zh-CN" sz="2400" dirty="0" smtClean="0">
              <a:latin typeface="Gulliver" charset="0"/>
            </a:endParaRPr>
          </a:p>
          <a:p>
            <a:pPr lvl="1"/>
            <a:endParaRPr lang="en-US" altLang="zh-CN" sz="1600" dirty="0"/>
          </a:p>
          <a:p>
            <a:endParaRPr lang="en-US" altLang="zh-CN" sz="1600" dirty="0" smtClean="0"/>
          </a:p>
          <a:p>
            <a:pPr marL="273050" indent="-273050"/>
            <a:endParaRPr lang="en-US" altLang="zh-CN" sz="2000" dirty="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
        <p:nvSpPr>
          <p:cNvPr id="9" name="文本框 8"/>
          <p:cNvSpPr txBox="1"/>
          <p:nvPr/>
        </p:nvSpPr>
        <p:spPr>
          <a:xfrm>
            <a:off x="500841" y="1094330"/>
            <a:ext cx="7751194" cy="2308324"/>
          </a:xfrm>
          <a:prstGeom prst="rect">
            <a:avLst/>
          </a:prstGeom>
          <a:noFill/>
        </p:spPr>
        <p:txBody>
          <a:bodyPr wrap="square" rtlCol="0">
            <a:spAutoFit/>
          </a:bodyPr>
          <a:lstStyle/>
          <a:p>
            <a:pPr marL="285750" indent="-285750">
              <a:buFont typeface="Arial" charset="0"/>
              <a:buChar char="•"/>
            </a:pPr>
            <a:r>
              <a:rPr lang="zh-CN" altLang="en-US" dirty="0"/>
              <a:t>从上图可以看出，信用卡被盗刷的事件中，部分变量之间的相关性更明显。其中变量</a:t>
            </a:r>
            <a:r>
              <a:rPr lang="en-US" altLang="zh-CN" dirty="0"/>
              <a:t>V1</a:t>
            </a:r>
            <a:r>
              <a:rPr lang="zh-CN" altLang="en-US" dirty="0"/>
              <a:t>、</a:t>
            </a:r>
            <a:r>
              <a:rPr lang="en-US" altLang="zh-CN" dirty="0"/>
              <a:t>V2</a:t>
            </a:r>
            <a:r>
              <a:rPr lang="zh-CN" altLang="en-US" dirty="0"/>
              <a:t>、</a:t>
            </a:r>
            <a:r>
              <a:rPr lang="en-US" altLang="zh-CN" dirty="0"/>
              <a:t>V3</a:t>
            </a:r>
            <a:r>
              <a:rPr lang="zh-CN" altLang="en-US" dirty="0"/>
              <a:t>、</a:t>
            </a:r>
            <a:r>
              <a:rPr lang="en-US" altLang="zh-CN" dirty="0"/>
              <a:t>V4</a:t>
            </a:r>
            <a:r>
              <a:rPr lang="zh-CN" altLang="en-US" dirty="0"/>
              <a:t>、</a:t>
            </a:r>
            <a:r>
              <a:rPr lang="en-US" altLang="zh-CN" dirty="0"/>
              <a:t>V5</a:t>
            </a:r>
            <a:r>
              <a:rPr lang="zh-CN" altLang="en-US" dirty="0"/>
              <a:t>、</a:t>
            </a:r>
            <a:r>
              <a:rPr lang="en-US" altLang="zh-CN" dirty="0"/>
              <a:t>V6</a:t>
            </a:r>
            <a:r>
              <a:rPr lang="zh-CN" altLang="en-US" dirty="0"/>
              <a:t>、</a:t>
            </a:r>
            <a:r>
              <a:rPr lang="en-US" altLang="zh-CN" dirty="0"/>
              <a:t>V7</a:t>
            </a:r>
            <a:r>
              <a:rPr lang="zh-CN" altLang="en-US" dirty="0"/>
              <a:t>、</a:t>
            </a:r>
            <a:r>
              <a:rPr lang="en-US" altLang="zh-CN" dirty="0"/>
              <a:t>V9</a:t>
            </a:r>
            <a:r>
              <a:rPr lang="zh-CN" altLang="en-US" dirty="0"/>
              <a:t>、</a:t>
            </a:r>
            <a:r>
              <a:rPr lang="en-US" altLang="zh-CN" dirty="0"/>
              <a:t>V10</a:t>
            </a:r>
            <a:r>
              <a:rPr lang="zh-CN" altLang="en-US" dirty="0"/>
              <a:t>、</a:t>
            </a:r>
            <a:r>
              <a:rPr lang="en-US" altLang="zh-CN" dirty="0"/>
              <a:t>V11</a:t>
            </a:r>
            <a:r>
              <a:rPr lang="zh-CN" altLang="en-US" dirty="0"/>
              <a:t>、</a:t>
            </a:r>
            <a:r>
              <a:rPr lang="en-US" altLang="zh-CN" dirty="0"/>
              <a:t>V12</a:t>
            </a:r>
            <a:r>
              <a:rPr lang="zh-CN" altLang="en-US" dirty="0"/>
              <a:t>、</a:t>
            </a:r>
            <a:r>
              <a:rPr lang="en-US" altLang="zh-CN" dirty="0"/>
              <a:t>V14</a:t>
            </a:r>
            <a:r>
              <a:rPr lang="zh-CN" altLang="en-US" dirty="0"/>
              <a:t>、</a:t>
            </a:r>
            <a:r>
              <a:rPr lang="en-US" altLang="zh-CN" dirty="0"/>
              <a:t>V16</a:t>
            </a:r>
            <a:r>
              <a:rPr lang="zh-CN" altLang="en-US" dirty="0"/>
              <a:t>、</a:t>
            </a:r>
            <a:r>
              <a:rPr lang="en-US" altLang="zh-CN" dirty="0"/>
              <a:t>V17</a:t>
            </a:r>
            <a:r>
              <a:rPr lang="zh-CN" altLang="en-US" dirty="0"/>
              <a:t>和</a:t>
            </a:r>
            <a:r>
              <a:rPr lang="en-US" altLang="zh-CN" dirty="0"/>
              <a:t>V18</a:t>
            </a:r>
            <a:r>
              <a:rPr lang="zh-CN" altLang="en-US" dirty="0"/>
              <a:t>以及</a:t>
            </a:r>
            <a:r>
              <a:rPr lang="en-US" altLang="zh-CN" dirty="0"/>
              <a:t>V19</a:t>
            </a:r>
            <a:r>
              <a:rPr lang="zh-CN" altLang="en-US" dirty="0"/>
              <a:t>之间的变化在信用卡被盗刷的样本中呈性一定的规律</a:t>
            </a:r>
            <a:r>
              <a:rPr lang="zh-CN" altLang="en-US" dirty="0" smtClean="0"/>
              <a:t>。</a:t>
            </a:r>
            <a:endParaRPr lang="en-US" altLang="zh-CN" dirty="0" smtClean="0"/>
          </a:p>
          <a:p>
            <a:pPr marL="285750" indent="-285750">
              <a:buFont typeface="Arial" charset="0"/>
              <a:buChar char="•"/>
            </a:pPr>
            <a:endParaRPr kumimoji="1" lang="en-US" altLang="zh-CN" dirty="0"/>
          </a:p>
          <a:p>
            <a:pPr marL="285750" indent="-285750">
              <a:buFont typeface="Arial" charset="0"/>
              <a:buChar char="•"/>
            </a:pPr>
            <a:r>
              <a:rPr lang="zh-CN" altLang="en-US" dirty="0"/>
              <a:t>盗刷交易、交易金额和交易次数的</a:t>
            </a:r>
            <a:r>
              <a:rPr lang="zh-CN" altLang="en-US" dirty="0" smtClean="0"/>
              <a:t>关系如下图：</a:t>
            </a:r>
            <a:endParaRPr lang="en-US" altLang="zh-CN" dirty="0"/>
          </a:p>
          <a:p>
            <a:pPr marL="285750" indent="-285750">
              <a:buFont typeface="Arial" charset="0"/>
              <a:buChar char="•"/>
            </a:pPr>
            <a:endParaRPr lang="zh-CN" altLang="en-US" dirty="0"/>
          </a:p>
          <a:p>
            <a:pPr marL="285750" indent="-285750">
              <a:buFont typeface="Arial" charset="0"/>
              <a:buChar char="•"/>
            </a:pPr>
            <a:endParaRPr kumimoji="1" lang="zh-CN" altLang="en-US" dirty="0"/>
          </a:p>
        </p:txBody>
      </p:sp>
      <p:sp>
        <p:nvSpPr>
          <p:cNvPr id="12" name="Rectangle 2"/>
          <p:cNvSpPr txBox="1">
            <a:spLocks noChangeArrowheads="1"/>
          </p:cNvSpPr>
          <p:nvPr/>
        </p:nvSpPr>
        <p:spPr>
          <a:xfrm>
            <a:off x="261638" y="306268"/>
            <a:ext cx="8229600" cy="563563"/>
          </a:xfrm>
          <a:prstGeom prst="rect">
            <a:avLst/>
          </a:prstGeom>
        </p:spPr>
        <p:txBody>
          <a:bodyPr vert="horz" lIns="91440" tIns="45720" rIns="91440" bIns="45720" rtlCol="0" anchor="ctr">
            <a:normAutofit/>
          </a:bodyPr>
          <a:lstStyle/>
          <a:p>
            <a:pPr>
              <a:spcBef>
                <a:spcPct val="0"/>
              </a:spcBef>
              <a:defRPr/>
            </a:pPr>
            <a:r>
              <a:rPr lang="en-US" altLang="zh-CN" sz="2400" b="1" dirty="0" smtClean="0">
                <a:solidFill>
                  <a:prstClr val="black"/>
                </a:solidFill>
                <a:latin typeface="Microsoft YaHei" charset="-122"/>
                <a:ea typeface="Microsoft YaHei" charset="-122"/>
                <a:cs typeface="Microsoft YaHei" charset="-122"/>
              </a:rPr>
              <a:t>3.</a:t>
            </a:r>
            <a:r>
              <a:rPr lang="zh-CN" altLang="en-US" sz="2400" b="1" dirty="0" smtClean="0">
                <a:solidFill>
                  <a:prstClr val="black"/>
                </a:solidFill>
                <a:latin typeface="Microsoft YaHei" charset="-122"/>
                <a:ea typeface="Microsoft YaHei" charset="-122"/>
                <a:cs typeface="Microsoft YaHei" charset="-122"/>
              </a:rPr>
              <a:t> 特征工程   </a:t>
            </a:r>
            <a:r>
              <a:rPr lang="zh-CN" altLang="en-US" sz="1600" dirty="0" smtClean="0">
                <a:latin typeface="Microsoft YaHei" charset="-122"/>
                <a:ea typeface="Microsoft YaHei" charset="-122"/>
                <a:cs typeface="Microsoft YaHei" charset="-122"/>
              </a:rPr>
              <a:t>特征选择</a:t>
            </a:r>
            <a:endParaRPr lang="zh-CN" altLang="en-US" sz="2400" b="1" dirty="0">
              <a:solidFill>
                <a:srgbClr val="0070C0"/>
              </a:solidFill>
              <a:latin typeface="Microsoft YaHei" charset="-122"/>
              <a:ea typeface="Microsoft YaHei" charset="-122"/>
              <a:cs typeface="Microsoft YaHei"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024" y="2852936"/>
            <a:ext cx="7562983" cy="2682367"/>
          </a:xfrm>
          <a:prstGeom prst="rect">
            <a:avLst/>
          </a:prstGeom>
        </p:spPr>
      </p:pic>
      <p:sp>
        <p:nvSpPr>
          <p:cNvPr id="10" name="文本框 9"/>
          <p:cNvSpPr txBox="1"/>
          <p:nvPr/>
        </p:nvSpPr>
        <p:spPr>
          <a:xfrm>
            <a:off x="421206" y="5567313"/>
            <a:ext cx="7751194" cy="923330"/>
          </a:xfrm>
          <a:prstGeom prst="rect">
            <a:avLst/>
          </a:prstGeom>
          <a:noFill/>
        </p:spPr>
        <p:txBody>
          <a:bodyPr wrap="square" rtlCol="0">
            <a:spAutoFit/>
          </a:bodyPr>
          <a:lstStyle/>
          <a:p>
            <a:pPr marL="285750" indent="-285750">
              <a:buFont typeface="Arial" charset="0"/>
              <a:buChar char="•"/>
            </a:pPr>
            <a:r>
              <a:rPr lang="zh-CN" altLang="en-US" dirty="0"/>
              <a:t>信用卡被盗刷发生的金额与信用卡正常用户发生的金额相比呈现散而小的特点，这说明信用卡盗刷者为了不引起信用卡卡主的注意，更偏向选择</a:t>
            </a:r>
            <a:r>
              <a:rPr lang="zh-CN" altLang="en-US" b="1" dirty="0">
                <a:solidFill>
                  <a:srgbClr val="C00000"/>
                </a:solidFill>
              </a:rPr>
              <a:t>小金额消费</a:t>
            </a:r>
            <a:r>
              <a:rPr lang="zh-CN" altLang="en-US" dirty="0"/>
              <a:t>。</a:t>
            </a:r>
            <a:endParaRPr kumimoji="1" lang="zh-CN" altLang="en-US" dirty="0"/>
          </a:p>
        </p:txBody>
      </p:sp>
    </p:spTree>
    <p:extLst>
      <p:ext uri="{BB962C8B-B14F-4D97-AF65-F5344CB8AC3E}">
        <p14:creationId xmlns:p14="http://schemas.microsoft.com/office/powerpoint/2010/main" val="1186461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219200"/>
            <a:ext cx="8229600" cy="4937125"/>
          </a:xfrm>
        </p:spPr>
        <p:txBody>
          <a:bodyPr>
            <a:normAutofit/>
          </a:bodyPr>
          <a:lstStyle/>
          <a:p>
            <a:endParaRPr lang="en-US" altLang="zh-CN" sz="2400" dirty="0" smtClean="0">
              <a:latin typeface="Gulliver" charset="0"/>
            </a:endParaRPr>
          </a:p>
          <a:p>
            <a:pPr lvl="1"/>
            <a:endParaRPr lang="en-US" altLang="zh-CN" sz="1600" dirty="0"/>
          </a:p>
          <a:p>
            <a:endParaRPr lang="en-US" altLang="zh-CN" sz="1600" dirty="0" smtClean="0"/>
          </a:p>
          <a:p>
            <a:pPr marL="273050" indent="-273050"/>
            <a:endParaRPr lang="en-US" altLang="zh-CN" sz="2000" dirty="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sp>
        <p:nvSpPr>
          <p:cNvPr id="9" name="文本框 8"/>
          <p:cNvSpPr txBox="1"/>
          <p:nvPr/>
        </p:nvSpPr>
        <p:spPr>
          <a:xfrm>
            <a:off x="500841" y="1094330"/>
            <a:ext cx="7751194" cy="646331"/>
          </a:xfrm>
          <a:prstGeom prst="rect">
            <a:avLst/>
          </a:prstGeom>
          <a:noFill/>
        </p:spPr>
        <p:txBody>
          <a:bodyPr wrap="square" rtlCol="0">
            <a:spAutoFit/>
          </a:bodyPr>
          <a:lstStyle/>
          <a:p>
            <a:pPr marL="285750" indent="-285750">
              <a:buFont typeface="Arial" charset="0"/>
              <a:buChar char="•"/>
            </a:pPr>
            <a:r>
              <a:rPr kumimoji="1" lang="zh-CN" altLang="en-US" dirty="0" smtClean="0"/>
              <a:t>信用卡消费时间区间图：</a:t>
            </a:r>
            <a:endParaRPr kumimoji="1" lang="en-US" altLang="zh-CN" dirty="0" smtClean="0"/>
          </a:p>
          <a:p>
            <a:pPr marL="285750" indent="-285750">
              <a:buFont typeface="Arial" charset="0"/>
              <a:buChar char="•"/>
            </a:pPr>
            <a:endParaRPr kumimoji="1" lang="en-US" altLang="zh-CN" dirty="0" smtClean="0"/>
          </a:p>
        </p:txBody>
      </p:sp>
      <p:sp>
        <p:nvSpPr>
          <p:cNvPr id="12" name="Rectangle 2"/>
          <p:cNvSpPr txBox="1">
            <a:spLocks noChangeArrowheads="1"/>
          </p:cNvSpPr>
          <p:nvPr/>
        </p:nvSpPr>
        <p:spPr>
          <a:xfrm>
            <a:off x="261638" y="306268"/>
            <a:ext cx="8229600" cy="563563"/>
          </a:xfrm>
          <a:prstGeom prst="rect">
            <a:avLst/>
          </a:prstGeom>
        </p:spPr>
        <p:txBody>
          <a:bodyPr vert="horz" lIns="91440" tIns="45720" rIns="91440" bIns="45720" rtlCol="0" anchor="ctr">
            <a:normAutofit/>
          </a:bodyPr>
          <a:lstStyle/>
          <a:p>
            <a:pPr>
              <a:spcBef>
                <a:spcPct val="0"/>
              </a:spcBef>
              <a:defRPr/>
            </a:pPr>
            <a:r>
              <a:rPr lang="en-US" altLang="zh-CN" sz="2400" b="1" dirty="0" smtClean="0">
                <a:solidFill>
                  <a:prstClr val="black"/>
                </a:solidFill>
                <a:latin typeface="Microsoft YaHei" charset="-122"/>
                <a:ea typeface="Microsoft YaHei" charset="-122"/>
                <a:cs typeface="Microsoft YaHei" charset="-122"/>
              </a:rPr>
              <a:t>3.</a:t>
            </a:r>
            <a:r>
              <a:rPr lang="zh-CN" altLang="en-US" sz="2400" b="1" dirty="0" smtClean="0">
                <a:solidFill>
                  <a:prstClr val="black"/>
                </a:solidFill>
                <a:latin typeface="Microsoft YaHei" charset="-122"/>
                <a:ea typeface="Microsoft YaHei" charset="-122"/>
                <a:cs typeface="Microsoft YaHei" charset="-122"/>
              </a:rPr>
              <a:t> 特征工程   </a:t>
            </a:r>
            <a:r>
              <a:rPr lang="zh-CN" altLang="en-US" sz="1600" dirty="0" smtClean="0">
                <a:latin typeface="Microsoft YaHei" charset="-122"/>
                <a:ea typeface="Microsoft YaHei" charset="-122"/>
                <a:cs typeface="Microsoft YaHei" charset="-122"/>
              </a:rPr>
              <a:t>特征选择</a:t>
            </a:r>
            <a:endParaRPr lang="zh-CN" altLang="en-US" sz="2400" b="1" dirty="0">
              <a:solidFill>
                <a:srgbClr val="0070C0"/>
              </a:solidFill>
              <a:latin typeface="Microsoft YaHei" charset="-122"/>
              <a:ea typeface="Microsoft YaHei" charset="-122"/>
              <a:cs typeface="Microsoft YaHei"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542" y="1721458"/>
            <a:ext cx="7299818" cy="3555106"/>
          </a:xfrm>
          <a:prstGeom prst="rect">
            <a:avLst/>
          </a:prstGeom>
        </p:spPr>
      </p:pic>
      <p:sp>
        <p:nvSpPr>
          <p:cNvPr id="11" name="文本框 10"/>
          <p:cNvSpPr txBox="1"/>
          <p:nvPr/>
        </p:nvSpPr>
        <p:spPr>
          <a:xfrm>
            <a:off x="500841" y="5455656"/>
            <a:ext cx="7751194" cy="646331"/>
          </a:xfrm>
          <a:prstGeom prst="rect">
            <a:avLst/>
          </a:prstGeom>
          <a:noFill/>
        </p:spPr>
        <p:txBody>
          <a:bodyPr wrap="square" rtlCol="0">
            <a:spAutoFit/>
          </a:bodyPr>
          <a:lstStyle/>
          <a:p>
            <a:pPr marL="285750" indent="-285750">
              <a:buFont typeface="Arial" charset="0"/>
              <a:buChar char="•"/>
            </a:pPr>
            <a:r>
              <a:rPr lang="zh-CN" altLang="en-US" dirty="0" smtClean="0"/>
              <a:t>看出每天</a:t>
            </a:r>
            <a:r>
              <a:rPr lang="zh-CN" altLang="en-US" b="1" dirty="0">
                <a:solidFill>
                  <a:srgbClr val="C00000"/>
                </a:solidFill>
              </a:rPr>
              <a:t>早上</a:t>
            </a:r>
            <a:r>
              <a:rPr lang="en-US" altLang="zh-CN" b="1" dirty="0">
                <a:solidFill>
                  <a:srgbClr val="C00000"/>
                </a:solidFill>
              </a:rPr>
              <a:t>9</a:t>
            </a:r>
            <a:r>
              <a:rPr lang="zh-CN" altLang="en-US" b="1" dirty="0">
                <a:solidFill>
                  <a:srgbClr val="C00000"/>
                </a:solidFill>
              </a:rPr>
              <a:t>点到晚上</a:t>
            </a:r>
            <a:r>
              <a:rPr lang="en-US" altLang="zh-CN" b="1" dirty="0">
                <a:solidFill>
                  <a:srgbClr val="C00000"/>
                </a:solidFill>
              </a:rPr>
              <a:t>11</a:t>
            </a:r>
            <a:r>
              <a:rPr lang="zh-CN" altLang="en-US" b="1" dirty="0">
                <a:solidFill>
                  <a:srgbClr val="C00000"/>
                </a:solidFill>
              </a:rPr>
              <a:t>点</a:t>
            </a:r>
            <a:r>
              <a:rPr lang="zh-CN" altLang="en-US" b="1" dirty="0"/>
              <a:t>之间</a:t>
            </a:r>
            <a:r>
              <a:rPr lang="zh-CN" altLang="en-US" dirty="0"/>
              <a:t>是信用卡消费的高频时间段。</a:t>
            </a:r>
            <a:endParaRPr kumimoji="1" lang="en-US" altLang="zh-CN" dirty="0" smtClean="0"/>
          </a:p>
          <a:p>
            <a:pPr marL="285750" indent="-285750">
              <a:buFont typeface="Arial" charset="0"/>
              <a:buChar char="•"/>
            </a:pPr>
            <a:endParaRPr kumimoji="1" lang="en-US" altLang="zh-CN" dirty="0" smtClean="0"/>
          </a:p>
        </p:txBody>
      </p:sp>
    </p:spTree>
    <p:extLst>
      <p:ext uri="{BB962C8B-B14F-4D97-AF65-F5344CB8AC3E}">
        <p14:creationId xmlns:p14="http://schemas.microsoft.com/office/powerpoint/2010/main" val="675219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219200"/>
            <a:ext cx="8229600" cy="4937125"/>
          </a:xfrm>
        </p:spPr>
        <p:txBody>
          <a:bodyPr>
            <a:normAutofit/>
          </a:bodyPr>
          <a:lstStyle/>
          <a:p>
            <a:endParaRPr lang="en-US" altLang="zh-CN" sz="2400" dirty="0" smtClean="0">
              <a:latin typeface="Gulliver" charset="0"/>
            </a:endParaRPr>
          </a:p>
          <a:p>
            <a:pPr lvl="1"/>
            <a:endParaRPr lang="en-US" altLang="zh-CN" sz="1600" dirty="0"/>
          </a:p>
          <a:p>
            <a:endParaRPr lang="en-US" altLang="zh-CN" sz="1600" dirty="0" smtClean="0"/>
          </a:p>
          <a:p>
            <a:pPr marL="273050" indent="-273050"/>
            <a:endParaRPr lang="en-US" altLang="zh-CN" sz="2000" dirty="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sp>
        <p:nvSpPr>
          <p:cNvPr id="9" name="文本框 8"/>
          <p:cNvSpPr txBox="1"/>
          <p:nvPr/>
        </p:nvSpPr>
        <p:spPr>
          <a:xfrm>
            <a:off x="500841" y="1094330"/>
            <a:ext cx="7751194" cy="923330"/>
          </a:xfrm>
          <a:prstGeom prst="rect">
            <a:avLst/>
          </a:prstGeom>
          <a:noFill/>
        </p:spPr>
        <p:txBody>
          <a:bodyPr wrap="square" rtlCol="0">
            <a:spAutoFit/>
          </a:bodyPr>
          <a:lstStyle/>
          <a:p>
            <a:endParaRPr lang="en-US" altLang="zh-CN" dirty="0" smtClean="0"/>
          </a:p>
          <a:p>
            <a:pPr marL="285750" indent="-285750">
              <a:buFont typeface="Arial" charset="0"/>
              <a:buChar char="•"/>
            </a:pPr>
            <a:r>
              <a:rPr lang="zh-CN" altLang="en-US" dirty="0" smtClean="0"/>
              <a:t>盗刷</a:t>
            </a:r>
            <a:r>
              <a:rPr lang="zh-CN" altLang="en-US" dirty="0"/>
              <a:t>交易、交易金额和交易时间的关系</a:t>
            </a:r>
          </a:p>
          <a:p>
            <a:pPr marL="285750" indent="-285750">
              <a:buFont typeface="Arial" charset="0"/>
              <a:buChar char="•"/>
            </a:pPr>
            <a:endParaRPr kumimoji="1" lang="en-US" altLang="zh-CN" dirty="0" smtClean="0"/>
          </a:p>
        </p:txBody>
      </p:sp>
      <p:sp>
        <p:nvSpPr>
          <p:cNvPr id="12" name="Rectangle 2"/>
          <p:cNvSpPr txBox="1">
            <a:spLocks noChangeArrowheads="1"/>
          </p:cNvSpPr>
          <p:nvPr/>
        </p:nvSpPr>
        <p:spPr>
          <a:xfrm>
            <a:off x="261638" y="306268"/>
            <a:ext cx="8229600" cy="563563"/>
          </a:xfrm>
          <a:prstGeom prst="rect">
            <a:avLst/>
          </a:prstGeom>
        </p:spPr>
        <p:txBody>
          <a:bodyPr vert="horz" lIns="91440" tIns="45720" rIns="91440" bIns="45720" rtlCol="0" anchor="ctr">
            <a:normAutofit/>
          </a:bodyPr>
          <a:lstStyle/>
          <a:p>
            <a:pPr>
              <a:spcBef>
                <a:spcPct val="0"/>
              </a:spcBef>
              <a:defRPr/>
            </a:pPr>
            <a:r>
              <a:rPr lang="en-US" altLang="zh-CN" sz="2400" b="1" dirty="0" smtClean="0">
                <a:solidFill>
                  <a:prstClr val="black"/>
                </a:solidFill>
                <a:latin typeface="Microsoft YaHei" charset="-122"/>
                <a:ea typeface="Microsoft YaHei" charset="-122"/>
                <a:cs typeface="Microsoft YaHei" charset="-122"/>
              </a:rPr>
              <a:t>3.</a:t>
            </a:r>
            <a:r>
              <a:rPr lang="zh-CN" altLang="en-US" sz="2400" b="1" dirty="0" smtClean="0">
                <a:solidFill>
                  <a:prstClr val="black"/>
                </a:solidFill>
                <a:latin typeface="Microsoft YaHei" charset="-122"/>
                <a:ea typeface="Microsoft YaHei" charset="-122"/>
                <a:cs typeface="Microsoft YaHei" charset="-122"/>
              </a:rPr>
              <a:t> 特征工程   </a:t>
            </a:r>
            <a:r>
              <a:rPr lang="zh-CN" altLang="en-US" sz="1600" dirty="0" smtClean="0">
                <a:latin typeface="Microsoft YaHei" charset="-122"/>
                <a:ea typeface="Microsoft YaHei" charset="-122"/>
                <a:cs typeface="Microsoft YaHei" charset="-122"/>
              </a:rPr>
              <a:t>特征选择</a:t>
            </a:r>
            <a:endParaRPr lang="zh-CN" altLang="en-US" sz="2400" b="1" dirty="0">
              <a:solidFill>
                <a:srgbClr val="0070C0"/>
              </a:solidFill>
              <a:latin typeface="Microsoft YaHei" charset="-122"/>
              <a:ea typeface="Microsoft YaHei" charset="-122"/>
              <a:cs typeface="Microsoft YaHei"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640" y="1844824"/>
            <a:ext cx="5824542" cy="2664296"/>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295" y="1844824"/>
            <a:ext cx="7807231" cy="3802223"/>
          </a:xfrm>
          <a:prstGeom prst="rect">
            <a:avLst/>
          </a:prstGeom>
        </p:spPr>
      </p:pic>
    </p:spTree>
    <p:extLst>
      <p:ext uri="{BB962C8B-B14F-4D97-AF65-F5344CB8AC3E}">
        <p14:creationId xmlns:p14="http://schemas.microsoft.com/office/powerpoint/2010/main" val="88317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219200"/>
            <a:ext cx="8229600" cy="4937125"/>
          </a:xfrm>
        </p:spPr>
        <p:txBody>
          <a:bodyPr>
            <a:normAutofit/>
          </a:bodyPr>
          <a:lstStyle/>
          <a:p>
            <a:endParaRPr lang="en-US" altLang="zh-CN" sz="2400" dirty="0" smtClean="0">
              <a:latin typeface="Gulliver" charset="0"/>
            </a:endParaRPr>
          </a:p>
          <a:p>
            <a:pPr lvl="1"/>
            <a:endParaRPr lang="en-US" altLang="zh-CN" sz="1600" dirty="0"/>
          </a:p>
          <a:p>
            <a:endParaRPr lang="en-US" altLang="zh-CN" sz="1600" dirty="0" smtClean="0"/>
          </a:p>
          <a:p>
            <a:pPr marL="273050" indent="-273050"/>
            <a:endParaRPr lang="en-US" altLang="zh-CN" sz="2000" dirty="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sp>
        <p:nvSpPr>
          <p:cNvPr id="9" name="文本框 8"/>
          <p:cNvSpPr txBox="1"/>
          <p:nvPr/>
        </p:nvSpPr>
        <p:spPr>
          <a:xfrm>
            <a:off x="500840" y="1386555"/>
            <a:ext cx="7751194" cy="369332"/>
          </a:xfrm>
          <a:prstGeom prst="rect">
            <a:avLst/>
          </a:prstGeom>
          <a:noFill/>
        </p:spPr>
        <p:txBody>
          <a:bodyPr wrap="square" rtlCol="0">
            <a:spAutoFit/>
          </a:bodyPr>
          <a:lstStyle/>
          <a:p>
            <a:pPr marL="285750" indent="-285750">
              <a:buFont typeface="Arial" charset="0"/>
              <a:buChar char="•"/>
            </a:pPr>
            <a:r>
              <a:rPr kumimoji="1" lang="zh-CN" altLang="en-US" dirty="0" smtClean="0"/>
              <a:t>分别查看欺诈数据和正常数据的特征</a:t>
            </a:r>
            <a:endParaRPr kumimoji="1" lang="en-US" altLang="zh-CN" dirty="0" smtClean="0"/>
          </a:p>
        </p:txBody>
      </p:sp>
      <p:sp>
        <p:nvSpPr>
          <p:cNvPr id="12" name="Rectangle 2"/>
          <p:cNvSpPr txBox="1">
            <a:spLocks noChangeArrowheads="1"/>
          </p:cNvSpPr>
          <p:nvPr/>
        </p:nvSpPr>
        <p:spPr>
          <a:xfrm>
            <a:off x="261638" y="306268"/>
            <a:ext cx="8229600" cy="563563"/>
          </a:xfrm>
          <a:prstGeom prst="rect">
            <a:avLst/>
          </a:prstGeom>
        </p:spPr>
        <p:txBody>
          <a:bodyPr vert="horz" lIns="91440" tIns="45720" rIns="91440" bIns="45720" rtlCol="0" anchor="ctr">
            <a:normAutofit/>
          </a:bodyPr>
          <a:lstStyle/>
          <a:p>
            <a:pPr>
              <a:spcBef>
                <a:spcPct val="0"/>
              </a:spcBef>
              <a:defRPr/>
            </a:pPr>
            <a:r>
              <a:rPr lang="en-US" altLang="zh-CN" sz="2400" b="1" dirty="0" smtClean="0">
                <a:solidFill>
                  <a:prstClr val="black"/>
                </a:solidFill>
                <a:latin typeface="Microsoft YaHei" charset="-122"/>
                <a:ea typeface="Microsoft YaHei" charset="-122"/>
                <a:cs typeface="Microsoft YaHei" charset="-122"/>
              </a:rPr>
              <a:t>3.</a:t>
            </a:r>
            <a:r>
              <a:rPr lang="zh-CN" altLang="en-US" sz="2400" b="1" dirty="0" smtClean="0">
                <a:solidFill>
                  <a:prstClr val="black"/>
                </a:solidFill>
                <a:latin typeface="Microsoft YaHei" charset="-122"/>
                <a:ea typeface="Microsoft YaHei" charset="-122"/>
                <a:cs typeface="Microsoft YaHei" charset="-122"/>
              </a:rPr>
              <a:t> 特征工程   </a:t>
            </a:r>
            <a:r>
              <a:rPr lang="zh-CN" altLang="en-US" sz="1600" dirty="0" smtClean="0">
                <a:latin typeface="Microsoft YaHei" charset="-122"/>
                <a:ea typeface="Microsoft YaHei" charset="-122"/>
                <a:cs typeface="Microsoft YaHei" charset="-122"/>
              </a:rPr>
              <a:t>特征选择</a:t>
            </a:r>
            <a:endParaRPr lang="zh-CN" altLang="en-US" sz="2400" b="1" dirty="0">
              <a:solidFill>
                <a:srgbClr val="0070C0"/>
              </a:solidFill>
              <a:latin typeface="Microsoft YaHei" charset="-122"/>
              <a:ea typeface="Microsoft YaHei" charset="-122"/>
              <a:cs typeface="Microsoft YaHei"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923" y="2159666"/>
            <a:ext cx="7222477" cy="1505350"/>
          </a:xfrm>
          <a:prstGeom prst="rect">
            <a:avLst/>
          </a:prstGeom>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1168" y="1827318"/>
            <a:ext cx="3637632" cy="4795735"/>
          </a:xfrm>
          <a:prstGeom prst="rect">
            <a:avLst/>
          </a:prstGeom>
        </p:spPr>
      </p:pic>
    </p:spTree>
    <p:extLst>
      <p:ext uri="{BB962C8B-B14F-4D97-AF65-F5344CB8AC3E}">
        <p14:creationId xmlns:p14="http://schemas.microsoft.com/office/powerpoint/2010/main" val="111215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219200"/>
            <a:ext cx="8229600" cy="4937125"/>
          </a:xfrm>
        </p:spPr>
        <p:txBody>
          <a:bodyPr>
            <a:normAutofit/>
          </a:bodyPr>
          <a:lstStyle/>
          <a:p>
            <a:endParaRPr lang="en-US" altLang="zh-CN" sz="2400" dirty="0" smtClean="0">
              <a:latin typeface="Gulliver" charset="0"/>
            </a:endParaRPr>
          </a:p>
          <a:p>
            <a:pPr lvl="1"/>
            <a:endParaRPr lang="en-US" altLang="zh-CN" sz="1600" dirty="0"/>
          </a:p>
          <a:p>
            <a:endParaRPr lang="en-US" altLang="zh-CN" sz="1600" dirty="0" smtClean="0"/>
          </a:p>
          <a:p>
            <a:pPr marL="273050" indent="-273050"/>
            <a:endParaRPr lang="en-US" altLang="zh-CN" sz="2000" dirty="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sp>
        <p:nvSpPr>
          <p:cNvPr id="9" name="文本框 8"/>
          <p:cNvSpPr txBox="1"/>
          <p:nvPr/>
        </p:nvSpPr>
        <p:spPr>
          <a:xfrm>
            <a:off x="318615" y="1182169"/>
            <a:ext cx="7751194" cy="4247317"/>
          </a:xfrm>
          <a:prstGeom prst="rect">
            <a:avLst/>
          </a:prstGeom>
          <a:noFill/>
        </p:spPr>
        <p:txBody>
          <a:bodyPr wrap="square" rtlCol="0">
            <a:spAutoFit/>
          </a:bodyPr>
          <a:lstStyle/>
          <a:p>
            <a:pPr marL="285750" indent="-285750">
              <a:buFont typeface="Arial" charset="0"/>
              <a:buChar char="•"/>
            </a:pPr>
            <a:endParaRPr lang="en-US" altLang="zh-CN" dirty="0"/>
          </a:p>
          <a:p>
            <a:r>
              <a:rPr lang="zh-CN" altLang="en-US" dirty="0" smtClean="0"/>
              <a:t>     结论：</a:t>
            </a:r>
            <a:endParaRPr lang="en-US" altLang="zh-CN" dirty="0" smtClean="0"/>
          </a:p>
          <a:p>
            <a:pPr marL="285750" indent="-285750">
              <a:buFont typeface="Arial" charset="0"/>
              <a:buChar char="•"/>
            </a:pPr>
            <a:endParaRPr lang="en-US" altLang="zh-CN" dirty="0"/>
          </a:p>
          <a:p>
            <a:pPr marL="285750" indent="-285750">
              <a:buFont typeface="Arial" charset="0"/>
              <a:buChar char="•"/>
            </a:pPr>
            <a:r>
              <a:rPr lang="zh-CN" altLang="en-US" dirty="0" smtClean="0"/>
              <a:t>在</a:t>
            </a:r>
            <a:r>
              <a:rPr lang="zh-CN" altLang="en-US" dirty="0"/>
              <a:t>信用卡被盗刷样本中，离群值发生在客户使用信用卡消费更低频的时间段</a:t>
            </a:r>
            <a:r>
              <a:rPr lang="zh-CN" altLang="en-US" dirty="0" smtClean="0"/>
              <a:t>。</a:t>
            </a:r>
            <a:endParaRPr lang="en-US" altLang="zh-CN" dirty="0" smtClean="0"/>
          </a:p>
          <a:p>
            <a:pPr marL="285750" indent="-285750">
              <a:buFont typeface="Arial" charset="0"/>
              <a:buChar char="•"/>
            </a:pPr>
            <a:endParaRPr lang="en-US" altLang="zh-CN" dirty="0" smtClean="0"/>
          </a:p>
          <a:p>
            <a:pPr marL="285750" indent="-285750">
              <a:buFont typeface="Arial" charset="0"/>
              <a:buChar char="•"/>
            </a:pPr>
            <a:r>
              <a:rPr lang="zh-CN" altLang="en-US" dirty="0" smtClean="0"/>
              <a:t>信用卡</a:t>
            </a:r>
            <a:r>
              <a:rPr lang="zh-CN" altLang="en-US" dirty="0"/>
              <a:t>被盗刷数量</a:t>
            </a:r>
            <a:r>
              <a:rPr lang="zh-CN" altLang="en-US" b="1" dirty="0"/>
              <a:t>案发最高峰</a:t>
            </a:r>
            <a:r>
              <a:rPr lang="zh-CN" altLang="en-US" dirty="0"/>
              <a:t>在第一天上午</a:t>
            </a:r>
            <a:r>
              <a:rPr lang="en-US" altLang="zh-CN" dirty="0"/>
              <a:t>11</a:t>
            </a:r>
            <a:r>
              <a:rPr lang="zh-CN" altLang="en-US" dirty="0"/>
              <a:t>点达到</a:t>
            </a:r>
            <a:r>
              <a:rPr lang="en-US" altLang="zh-CN" b="1" dirty="0"/>
              <a:t>43</a:t>
            </a:r>
            <a:r>
              <a:rPr lang="zh-CN" altLang="en-US" b="1" dirty="0"/>
              <a:t>次</a:t>
            </a:r>
            <a:r>
              <a:rPr lang="zh-CN" altLang="en-US" dirty="0"/>
              <a:t>，其余发生信用卡被盗刷案发时间在</a:t>
            </a:r>
            <a:r>
              <a:rPr lang="zh-CN" altLang="en-US" b="1" dirty="0"/>
              <a:t>晚上时间</a:t>
            </a:r>
            <a:r>
              <a:rPr lang="en-US" altLang="zh-CN" b="1" dirty="0"/>
              <a:t>11</a:t>
            </a:r>
            <a:r>
              <a:rPr lang="zh-CN" altLang="en-US" b="1" dirty="0"/>
              <a:t>点至第二早上</a:t>
            </a:r>
            <a:r>
              <a:rPr lang="en-US" altLang="zh-CN" b="1" dirty="0"/>
              <a:t>9</a:t>
            </a:r>
            <a:r>
              <a:rPr lang="zh-CN" altLang="en-US" b="1" dirty="0"/>
              <a:t>点之间</a:t>
            </a:r>
            <a:r>
              <a:rPr lang="zh-CN" altLang="en-US" dirty="0"/>
              <a:t>，说明信用卡盗刷者为了不引起信用卡卡主注意，更喜欢</a:t>
            </a:r>
            <a:r>
              <a:rPr lang="zh-CN" altLang="en-US" b="1" dirty="0">
                <a:solidFill>
                  <a:srgbClr val="C00000"/>
                </a:solidFill>
              </a:rPr>
              <a:t>选择信用卡卡主睡觉时间和消费频率较高的时间点作案</a:t>
            </a:r>
            <a:r>
              <a:rPr lang="zh-CN" altLang="en-US" dirty="0" smtClean="0"/>
              <a:t>；</a:t>
            </a:r>
            <a:endParaRPr lang="en-US" altLang="zh-CN" dirty="0" smtClean="0"/>
          </a:p>
          <a:p>
            <a:pPr marL="285750" indent="-285750">
              <a:buFont typeface="Arial" charset="0"/>
              <a:buChar char="•"/>
            </a:pPr>
            <a:endParaRPr lang="en-US" altLang="zh-CN" dirty="0"/>
          </a:p>
          <a:p>
            <a:pPr marL="285750" indent="-285750">
              <a:buFont typeface="Arial" charset="0"/>
              <a:buChar char="•"/>
            </a:pPr>
            <a:r>
              <a:rPr lang="zh-CN" altLang="en-US" dirty="0" smtClean="0"/>
              <a:t>同时</a:t>
            </a:r>
            <a:r>
              <a:rPr lang="zh-CN" altLang="en-US" dirty="0"/>
              <a:t>，信用卡发生被盗刷的最大值也就只有</a:t>
            </a:r>
            <a:r>
              <a:rPr lang="en-US" altLang="zh-CN" dirty="0"/>
              <a:t>2,125.87</a:t>
            </a:r>
            <a:r>
              <a:rPr lang="zh-CN" altLang="en-US" dirty="0"/>
              <a:t>美元。</a:t>
            </a:r>
          </a:p>
          <a:p>
            <a:r>
              <a:rPr lang="zh-CN" altLang="en-US" dirty="0"/>
              <a:t/>
            </a:r>
            <a:br>
              <a:rPr lang="zh-CN" altLang="en-US" dirty="0"/>
            </a:br>
            <a:endParaRPr lang="zh-CN" altLang="en-US" dirty="0"/>
          </a:p>
          <a:p>
            <a:pPr marL="285750" indent="-285750">
              <a:buFont typeface="Arial" charset="0"/>
              <a:buChar char="•"/>
            </a:pPr>
            <a:endParaRPr kumimoji="1" lang="en-US" altLang="zh-CN" dirty="0" smtClean="0"/>
          </a:p>
        </p:txBody>
      </p:sp>
      <p:sp>
        <p:nvSpPr>
          <p:cNvPr id="12" name="Rectangle 2"/>
          <p:cNvSpPr txBox="1">
            <a:spLocks noChangeArrowheads="1"/>
          </p:cNvSpPr>
          <p:nvPr/>
        </p:nvSpPr>
        <p:spPr>
          <a:xfrm>
            <a:off x="261638" y="306268"/>
            <a:ext cx="8229600" cy="563563"/>
          </a:xfrm>
          <a:prstGeom prst="rect">
            <a:avLst/>
          </a:prstGeom>
        </p:spPr>
        <p:txBody>
          <a:bodyPr vert="horz" lIns="91440" tIns="45720" rIns="91440" bIns="45720" rtlCol="0" anchor="ctr">
            <a:normAutofit/>
          </a:bodyPr>
          <a:lstStyle/>
          <a:p>
            <a:pPr>
              <a:spcBef>
                <a:spcPct val="0"/>
              </a:spcBef>
              <a:defRPr/>
            </a:pPr>
            <a:r>
              <a:rPr lang="en-US" altLang="zh-CN" sz="2400" b="1" dirty="0" smtClean="0">
                <a:solidFill>
                  <a:prstClr val="black"/>
                </a:solidFill>
                <a:latin typeface="Microsoft YaHei" charset="-122"/>
                <a:ea typeface="Microsoft YaHei" charset="-122"/>
                <a:cs typeface="Microsoft YaHei" charset="-122"/>
              </a:rPr>
              <a:t>3.</a:t>
            </a:r>
            <a:r>
              <a:rPr lang="zh-CN" altLang="en-US" sz="2400" b="1" dirty="0" smtClean="0">
                <a:solidFill>
                  <a:prstClr val="black"/>
                </a:solidFill>
                <a:latin typeface="Microsoft YaHei" charset="-122"/>
                <a:ea typeface="Microsoft YaHei" charset="-122"/>
                <a:cs typeface="Microsoft YaHei" charset="-122"/>
              </a:rPr>
              <a:t> 特征工程   </a:t>
            </a:r>
            <a:r>
              <a:rPr lang="zh-CN" altLang="en-US" sz="1600" dirty="0" smtClean="0">
                <a:latin typeface="Microsoft YaHei" charset="-122"/>
                <a:ea typeface="Microsoft YaHei" charset="-122"/>
                <a:cs typeface="Microsoft YaHei" charset="-122"/>
              </a:rPr>
              <a:t>特征选择</a:t>
            </a:r>
            <a:endParaRPr lang="zh-CN" altLang="en-US" sz="2400" b="1" dirty="0">
              <a:solidFill>
                <a:srgbClr val="0070C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669853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219200"/>
            <a:ext cx="8229600" cy="4937125"/>
          </a:xfrm>
        </p:spPr>
        <p:txBody>
          <a:bodyPr>
            <a:normAutofit/>
          </a:bodyPr>
          <a:lstStyle/>
          <a:p>
            <a:endParaRPr lang="en-US" altLang="zh-CN" sz="2400" dirty="0" smtClean="0">
              <a:latin typeface="Gulliver" charset="0"/>
            </a:endParaRPr>
          </a:p>
          <a:p>
            <a:pPr lvl="1"/>
            <a:endParaRPr lang="en-US" altLang="zh-CN" sz="1600" dirty="0"/>
          </a:p>
          <a:p>
            <a:endParaRPr lang="en-US" altLang="zh-CN" sz="1600" dirty="0" smtClean="0"/>
          </a:p>
          <a:p>
            <a:pPr marL="273050" indent="-273050"/>
            <a:endParaRPr lang="en-US" altLang="zh-CN" sz="2000" dirty="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sp>
        <p:nvSpPr>
          <p:cNvPr id="9" name="文本框 8"/>
          <p:cNvSpPr txBox="1"/>
          <p:nvPr/>
        </p:nvSpPr>
        <p:spPr>
          <a:xfrm>
            <a:off x="318615" y="1483650"/>
            <a:ext cx="7751194" cy="923330"/>
          </a:xfrm>
          <a:prstGeom prst="rect">
            <a:avLst/>
          </a:prstGeom>
          <a:noFill/>
        </p:spPr>
        <p:txBody>
          <a:bodyPr wrap="square" rtlCol="0">
            <a:spAutoFit/>
          </a:bodyPr>
          <a:lstStyle/>
          <a:p>
            <a:pPr marL="285750" indent="-285750">
              <a:buFont typeface="Arial" charset="0"/>
              <a:buChar char="•"/>
            </a:pPr>
            <a:r>
              <a:rPr lang="zh-CN" altLang="en-US" dirty="0" smtClean="0"/>
              <a:t>选择特征变量</a:t>
            </a:r>
            <a:r>
              <a:rPr lang="zh-CN" altLang="en-US" dirty="0"/>
              <a:t/>
            </a:r>
            <a:br>
              <a:rPr lang="zh-CN" altLang="en-US" dirty="0"/>
            </a:br>
            <a:endParaRPr lang="zh-CN" altLang="en-US" dirty="0"/>
          </a:p>
          <a:p>
            <a:pPr marL="285750" indent="-285750">
              <a:buFont typeface="Arial" charset="0"/>
              <a:buChar char="•"/>
            </a:pPr>
            <a:endParaRPr kumimoji="1" lang="en-US" altLang="zh-CN" dirty="0" smtClean="0"/>
          </a:p>
        </p:txBody>
      </p:sp>
      <p:sp>
        <p:nvSpPr>
          <p:cNvPr id="12" name="Rectangle 2"/>
          <p:cNvSpPr txBox="1">
            <a:spLocks noChangeArrowheads="1"/>
          </p:cNvSpPr>
          <p:nvPr/>
        </p:nvSpPr>
        <p:spPr>
          <a:xfrm>
            <a:off x="261638" y="306268"/>
            <a:ext cx="8229600" cy="563563"/>
          </a:xfrm>
          <a:prstGeom prst="rect">
            <a:avLst/>
          </a:prstGeom>
        </p:spPr>
        <p:txBody>
          <a:bodyPr vert="horz" lIns="91440" tIns="45720" rIns="91440" bIns="45720" rtlCol="0" anchor="ctr">
            <a:normAutofit/>
          </a:bodyPr>
          <a:lstStyle/>
          <a:p>
            <a:pPr>
              <a:spcBef>
                <a:spcPct val="0"/>
              </a:spcBef>
              <a:defRPr/>
            </a:pPr>
            <a:r>
              <a:rPr lang="en-US" altLang="zh-CN" sz="2400" b="1" dirty="0" smtClean="0">
                <a:solidFill>
                  <a:prstClr val="black"/>
                </a:solidFill>
                <a:latin typeface="Microsoft YaHei" charset="-122"/>
                <a:ea typeface="Microsoft YaHei" charset="-122"/>
                <a:cs typeface="Microsoft YaHei" charset="-122"/>
              </a:rPr>
              <a:t>3.</a:t>
            </a:r>
            <a:r>
              <a:rPr lang="zh-CN" altLang="en-US" sz="2400" b="1" dirty="0" smtClean="0">
                <a:solidFill>
                  <a:prstClr val="black"/>
                </a:solidFill>
                <a:latin typeface="Microsoft YaHei" charset="-122"/>
                <a:ea typeface="Microsoft YaHei" charset="-122"/>
                <a:cs typeface="Microsoft YaHei" charset="-122"/>
              </a:rPr>
              <a:t> 特征工程   </a:t>
            </a:r>
            <a:r>
              <a:rPr lang="zh-CN" altLang="en-US" sz="1600" dirty="0" smtClean="0">
                <a:latin typeface="Microsoft YaHei" charset="-122"/>
                <a:ea typeface="Microsoft YaHei" charset="-122"/>
                <a:cs typeface="Microsoft YaHei" charset="-122"/>
              </a:rPr>
              <a:t>特征选择</a:t>
            </a:r>
            <a:endParaRPr lang="zh-CN" altLang="en-US" sz="2400" b="1" dirty="0">
              <a:solidFill>
                <a:srgbClr val="0070C0"/>
              </a:solidFill>
              <a:latin typeface="Microsoft YaHei" charset="-122"/>
              <a:ea typeface="Microsoft YaHei" charset="-122"/>
              <a:cs typeface="Microsoft YaHei"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1988840"/>
            <a:ext cx="6688786" cy="2664296"/>
          </a:xfrm>
          <a:prstGeom prst="rect">
            <a:avLst/>
          </a:prstGeom>
        </p:spPr>
      </p:pic>
      <p:sp>
        <p:nvSpPr>
          <p:cNvPr id="10" name="文本框 9"/>
          <p:cNvSpPr txBox="1"/>
          <p:nvPr/>
        </p:nvSpPr>
        <p:spPr>
          <a:xfrm>
            <a:off x="264247" y="4979170"/>
            <a:ext cx="7751194" cy="1477328"/>
          </a:xfrm>
          <a:prstGeom prst="rect">
            <a:avLst/>
          </a:prstGeom>
          <a:noFill/>
        </p:spPr>
        <p:txBody>
          <a:bodyPr wrap="square" rtlCol="0">
            <a:spAutoFit/>
          </a:bodyPr>
          <a:lstStyle/>
          <a:p>
            <a:pPr marL="285750" indent="-285750">
              <a:buFont typeface="Arial" charset="0"/>
              <a:buChar char="•"/>
            </a:pPr>
            <a:r>
              <a:rPr lang="zh-CN" altLang="en-US" dirty="0" smtClean="0"/>
              <a:t>通过观察</a:t>
            </a:r>
            <a:r>
              <a:rPr lang="zh-CN" altLang="en-US" dirty="0"/>
              <a:t>信用卡被盗刷和信用卡正常</a:t>
            </a:r>
            <a:r>
              <a:rPr lang="zh-CN" altLang="en-US" dirty="0" smtClean="0"/>
              <a:t>的分布情况，</a:t>
            </a:r>
            <a:r>
              <a:rPr lang="zh-CN" altLang="en-US" dirty="0"/>
              <a:t>我们将选择在不同信用卡状态下的分布有明显区别的变量。因此剔除变量</a:t>
            </a:r>
            <a:r>
              <a:rPr lang="en-US" altLang="zh-CN" dirty="0"/>
              <a:t>V8</a:t>
            </a:r>
            <a:r>
              <a:rPr lang="zh-CN" altLang="en-US" dirty="0"/>
              <a:t>、</a:t>
            </a:r>
            <a:r>
              <a:rPr lang="en-US" altLang="zh-CN" dirty="0"/>
              <a:t>V13 </a:t>
            </a:r>
            <a:r>
              <a:rPr lang="zh-CN" altLang="en-US" dirty="0"/>
              <a:t>、</a:t>
            </a:r>
            <a:r>
              <a:rPr lang="en-US" altLang="zh-CN" dirty="0"/>
              <a:t>V15 </a:t>
            </a:r>
            <a:r>
              <a:rPr lang="zh-CN" altLang="en-US" dirty="0"/>
              <a:t>、</a:t>
            </a:r>
            <a:r>
              <a:rPr lang="en-US" altLang="zh-CN" dirty="0"/>
              <a:t>V20 </a:t>
            </a:r>
            <a:r>
              <a:rPr lang="zh-CN" altLang="en-US" dirty="0"/>
              <a:t>、</a:t>
            </a:r>
            <a:r>
              <a:rPr lang="en-US" altLang="zh-CN" dirty="0"/>
              <a:t>V21 </a:t>
            </a:r>
            <a:r>
              <a:rPr lang="zh-CN" altLang="en-US" dirty="0"/>
              <a:t>、</a:t>
            </a:r>
            <a:r>
              <a:rPr lang="en-US" altLang="zh-CN" dirty="0"/>
              <a:t>V22</a:t>
            </a:r>
            <a:r>
              <a:rPr lang="zh-CN" altLang="en-US" dirty="0"/>
              <a:t>、 </a:t>
            </a:r>
            <a:r>
              <a:rPr lang="en-US" altLang="zh-CN" dirty="0"/>
              <a:t>V23 </a:t>
            </a:r>
            <a:r>
              <a:rPr lang="zh-CN" altLang="en-US" dirty="0"/>
              <a:t>、</a:t>
            </a:r>
            <a:r>
              <a:rPr lang="en-US" altLang="zh-CN" dirty="0"/>
              <a:t>V24 </a:t>
            </a:r>
            <a:r>
              <a:rPr lang="zh-CN" altLang="en-US" dirty="0"/>
              <a:t>、</a:t>
            </a:r>
            <a:r>
              <a:rPr lang="en-US" altLang="zh-CN" dirty="0"/>
              <a:t>V25 </a:t>
            </a:r>
            <a:r>
              <a:rPr lang="zh-CN" altLang="en-US" dirty="0"/>
              <a:t>、</a:t>
            </a:r>
            <a:r>
              <a:rPr lang="en-US" altLang="zh-CN" dirty="0"/>
              <a:t>V26 </a:t>
            </a:r>
            <a:r>
              <a:rPr lang="zh-CN" altLang="en-US" dirty="0"/>
              <a:t>、</a:t>
            </a:r>
            <a:r>
              <a:rPr lang="en-US" altLang="zh-CN" dirty="0"/>
              <a:t>V27 </a:t>
            </a:r>
            <a:r>
              <a:rPr lang="zh-CN" altLang="en-US" dirty="0"/>
              <a:t>和</a:t>
            </a:r>
            <a:r>
              <a:rPr lang="en-US" altLang="zh-CN" dirty="0"/>
              <a:t>V28</a:t>
            </a:r>
            <a:r>
              <a:rPr lang="zh-CN" altLang="en-US" dirty="0"/>
              <a:t>变量</a:t>
            </a:r>
            <a:r>
              <a:rPr lang="zh-CN" altLang="en-US" dirty="0" smtClean="0"/>
              <a:t>。</a:t>
            </a:r>
            <a:r>
              <a:rPr lang="zh-CN" altLang="en-US" dirty="0"/>
              <a:t/>
            </a:r>
            <a:br>
              <a:rPr lang="zh-CN" altLang="en-US" dirty="0"/>
            </a:br>
            <a:endParaRPr lang="zh-CN" altLang="en-US" dirty="0"/>
          </a:p>
          <a:p>
            <a:pPr marL="285750" indent="-285750">
              <a:buFont typeface="Arial" charset="0"/>
              <a:buChar char="•"/>
            </a:pPr>
            <a:endParaRPr kumimoji="1" lang="en-US" altLang="zh-CN" dirty="0" smtClean="0"/>
          </a:p>
        </p:txBody>
      </p:sp>
    </p:spTree>
    <p:extLst>
      <p:ext uri="{BB962C8B-B14F-4D97-AF65-F5344CB8AC3E}">
        <p14:creationId xmlns:p14="http://schemas.microsoft.com/office/powerpoint/2010/main" val="258497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219200"/>
            <a:ext cx="8229600" cy="4937125"/>
          </a:xfrm>
        </p:spPr>
        <p:txBody>
          <a:bodyPr>
            <a:normAutofit/>
          </a:bodyPr>
          <a:lstStyle/>
          <a:p>
            <a:endParaRPr lang="en-US" altLang="zh-CN" sz="2400" dirty="0" smtClean="0">
              <a:latin typeface="Gulliver" charset="0"/>
            </a:endParaRPr>
          </a:p>
          <a:p>
            <a:pPr lvl="1"/>
            <a:endParaRPr lang="en-US" altLang="zh-CN" sz="1600" dirty="0"/>
          </a:p>
          <a:p>
            <a:endParaRPr lang="en-US" altLang="zh-CN" sz="1600" dirty="0" smtClean="0"/>
          </a:p>
          <a:p>
            <a:pPr marL="273050" indent="-273050"/>
            <a:endParaRPr lang="en-US" altLang="zh-CN" sz="2000" dirty="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sp>
        <p:nvSpPr>
          <p:cNvPr id="9" name="文本框 8"/>
          <p:cNvSpPr txBox="1"/>
          <p:nvPr/>
        </p:nvSpPr>
        <p:spPr>
          <a:xfrm>
            <a:off x="318615" y="1483650"/>
            <a:ext cx="7751194" cy="923330"/>
          </a:xfrm>
          <a:prstGeom prst="rect">
            <a:avLst/>
          </a:prstGeom>
          <a:noFill/>
        </p:spPr>
        <p:txBody>
          <a:bodyPr wrap="square" rtlCol="0">
            <a:spAutoFit/>
          </a:bodyPr>
          <a:lstStyle/>
          <a:p>
            <a:pPr marL="285750" indent="-285750">
              <a:buFont typeface="Arial" charset="0"/>
              <a:buChar char="•"/>
            </a:pPr>
            <a:r>
              <a:rPr lang="zh-CN" altLang="en-US" dirty="0" smtClean="0"/>
              <a:t>删除没有区别的特征变量：</a:t>
            </a:r>
            <a:r>
              <a:rPr lang="zh-CN" altLang="en-US" dirty="0"/>
              <a:t/>
            </a:r>
            <a:br>
              <a:rPr lang="zh-CN" altLang="en-US" dirty="0"/>
            </a:br>
            <a:endParaRPr lang="zh-CN" altLang="en-US" dirty="0"/>
          </a:p>
          <a:p>
            <a:pPr marL="285750" indent="-285750">
              <a:buFont typeface="Arial" charset="0"/>
              <a:buChar char="•"/>
            </a:pPr>
            <a:endParaRPr kumimoji="1" lang="en-US" altLang="zh-CN" dirty="0" smtClean="0"/>
          </a:p>
        </p:txBody>
      </p:sp>
      <p:sp>
        <p:nvSpPr>
          <p:cNvPr id="12" name="Rectangle 2"/>
          <p:cNvSpPr txBox="1">
            <a:spLocks noChangeArrowheads="1"/>
          </p:cNvSpPr>
          <p:nvPr/>
        </p:nvSpPr>
        <p:spPr>
          <a:xfrm>
            <a:off x="261638" y="306268"/>
            <a:ext cx="8229600" cy="563563"/>
          </a:xfrm>
          <a:prstGeom prst="rect">
            <a:avLst/>
          </a:prstGeom>
        </p:spPr>
        <p:txBody>
          <a:bodyPr vert="horz" lIns="91440" tIns="45720" rIns="91440" bIns="45720" rtlCol="0" anchor="ctr">
            <a:normAutofit/>
          </a:bodyPr>
          <a:lstStyle/>
          <a:p>
            <a:pPr>
              <a:spcBef>
                <a:spcPct val="0"/>
              </a:spcBef>
              <a:defRPr/>
            </a:pPr>
            <a:r>
              <a:rPr lang="en-US" altLang="zh-CN" sz="2400" b="1" dirty="0" smtClean="0">
                <a:solidFill>
                  <a:prstClr val="black"/>
                </a:solidFill>
                <a:latin typeface="Microsoft YaHei" charset="-122"/>
                <a:ea typeface="Microsoft YaHei" charset="-122"/>
                <a:cs typeface="Microsoft YaHei" charset="-122"/>
              </a:rPr>
              <a:t>3.</a:t>
            </a:r>
            <a:r>
              <a:rPr lang="zh-CN" altLang="en-US" sz="2400" b="1" dirty="0" smtClean="0">
                <a:solidFill>
                  <a:prstClr val="black"/>
                </a:solidFill>
                <a:latin typeface="Microsoft YaHei" charset="-122"/>
                <a:ea typeface="Microsoft YaHei" charset="-122"/>
                <a:cs typeface="Microsoft YaHei" charset="-122"/>
              </a:rPr>
              <a:t> 特征工程   </a:t>
            </a:r>
            <a:r>
              <a:rPr lang="zh-CN" altLang="en-US" sz="1600" dirty="0" smtClean="0">
                <a:latin typeface="Microsoft YaHei" charset="-122"/>
                <a:ea typeface="Microsoft YaHei" charset="-122"/>
                <a:cs typeface="Microsoft YaHei" charset="-122"/>
              </a:rPr>
              <a:t>特征选择</a:t>
            </a:r>
            <a:endParaRPr lang="zh-CN" altLang="en-US" sz="2400" b="1" dirty="0">
              <a:solidFill>
                <a:srgbClr val="0070C0"/>
              </a:solidFill>
              <a:latin typeface="Microsoft YaHei" charset="-122"/>
              <a:ea typeface="Microsoft YaHei" charset="-122"/>
              <a:cs typeface="Microsoft YaHei"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236" y="2079503"/>
            <a:ext cx="8749185" cy="654953"/>
          </a:xfrm>
          <a:prstGeom prst="rect">
            <a:avLst/>
          </a:prstGeom>
        </p:spPr>
      </p:pic>
      <p:cxnSp>
        <p:nvCxnSpPr>
          <p:cNvPr id="11" name="直线箭头连接符 10"/>
          <p:cNvCxnSpPr/>
          <p:nvPr/>
        </p:nvCxnSpPr>
        <p:spPr>
          <a:xfrm>
            <a:off x="4128908" y="2734456"/>
            <a:ext cx="0" cy="1054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194212" y="2924944"/>
            <a:ext cx="1241884" cy="369332"/>
          </a:xfrm>
          <a:prstGeom prst="rect">
            <a:avLst/>
          </a:prstGeom>
          <a:noFill/>
        </p:spPr>
        <p:txBody>
          <a:bodyPr wrap="square" rtlCol="0">
            <a:spAutoFit/>
          </a:bodyPr>
          <a:lstStyle/>
          <a:p>
            <a:r>
              <a:rPr kumimoji="1" lang="zh-CN" altLang="en-US" dirty="0" smtClean="0"/>
              <a:t>结果：</a:t>
            </a:r>
            <a:endParaRPr kumimoji="1" lang="zh-CN" altLang="en-US" dirty="0"/>
          </a:p>
        </p:txBody>
      </p:sp>
      <p:sp>
        <p:nvSpPr>
          <p:cNvPr id="14" name="矩形 13"/>
          <p:cNvSpPr/>
          <p:nvPr/>
        </p:nvSpPr>
        <p:spPr>
          <a:xfrm>
            <a:off x="3442662" y="3922293"/>
            <a:ext cx="1372492" cy="369332"/>
          </a:xfrm>
          <a:prstGeom prst="rect">
            <a:avLst/>
          </a:prstGeom>
        </p:spPr>
        <p:txBody>
          <a:bodyPr wrap="none">
            <a:spAutoFit/>
          </a:bodyPr>
          <a:lstStyle/>
          <a:p>
            <a:r>
              <a:rPr lang="zh-CN" altLang="en-US"/>
              <a:t>(284807, 19)</a:t>
            </a:r>
          </a:p>
        </p:txBody>
      </p:sp>
      <p:sp>
        <p:nvSpPr>
          <p:cNvPr id="15" name="矩形 14"/>
          <p:cNvSpPr/>
          <p:nvPr/>
        </p:nvSpPr>
        <p:spPr>
          <a:xfrm>
            <a:off x="3292362" y="4512432"/>
            <a:ext cx="1803699" cy="369332"/>
          </a:xfrm>
          <a:prstGeom prst="rect">
            <a:avLst/>
          </a:prstGeom>
        </p:spPr>
        <p:txBody>
          <a:bodyPr wrap="none">
            <a:spAutoFit/>
          </a:bodyPr>
          <a:lstStyle/>
          <a:p>
            <a:r>
              <a:rPr lang="zh-CN" altLang="en-US" dirty="0" smtClean="0"/>
              <a:t>还剩下</a:t>
            </a:r>
            <a:r>
              <a:rPr lang="en-US" altLang="zh-CN" dirty="0" smtClean="0"/>
              <a:t>19</a:t>
            </a:r>
            <a:r>
              <a:rPr lang="zh-CN" altLang="en-US" dirty="0" smtClean="0"/>
              <a:t>个维度</a:t>
            </a:r>
            <a:endParaRPr lang="zh-CN" altLang="en-US" dirty="0"/>
          </a:p>
        </p:txBody>
      </p:sp>
    </p:spTree>
    <p:extLst>
      <p:ext uri="{BB962C8B-B14F-4D97-AF65-F5344CB8AC3E}">
        <p14:creationId xmlns:p14="http://schemas.microsoft.com/office/powerpoint/2010/main" val="727431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219200"/>
            <a:ext cx="8229600" cy="4937125"/>
          </a:xfrm>
        </p:spPr>
        <p:txBody>
          <a:bodyPr>
            <a:normAutofit/>
          </a:bodyPr>
          <a:lstStyle/>
          <a:p>
            <a:endParaRPr lang="en-US" altLang="zh-CN" sz="2400" dirty="0" smtClean="0">
              <a:latin typeface="Gulliver" charset="0"/>
            </a:endParaRPr>
          </a:p>
          <a:p>
            <a:pPr lvl="1"/>
            <a:endParaRPr lang="en-US" altLang="zh-CN" sz="1600" dirty="0"/>
          </a:p>
          <a:p>
            <a:endParaRPr lang="en-US" altLang="zh-CN" sz="1600" dirty="0" smtClean="0"/>
          </a:p>
          <a:p>
            <a:pPr marL="273050" indent="-273050"/>
            <a:endParaRPr lang="en-US" altLang="zh-CN" sz="2000" dirty="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sp>
        <p:nvSpPr>
          <p:cNvPr id="9" name="文本框 8"/>
          <p:cNvSpPr txBox="1"/>
          <p:nvPr/>
        </p:nvSpPr>
        <p:spPr>
          <a:xfrm>
            <a:off x="318615" y="1175904"/>
            <a:ext cx="7751194" cy="1200329"/>
          </a:xfrm>
          <a:prstGeom prst="rect">
            <a:avLst/>
          </a:prstGeom>
          <a:noFill/>
        </p:spPr>
        <p:txBody>
          <a:bodyPr wrap="square" rtlCol="0">
            <a:spAutoFit/>
          </a:bodyPr>
          <a:lstStyle/>
          <a:p>
            <a:pPr marL="285750" indent="-285750">
              <a:buFont typeface="Arial" charset="0"/>
              <a:buChar char="•"/>
            </a:pPr>
            <a:r>
              <a:rPr lang="zh-CN" altLang="en-US" dirty="0" smtClean="0"/>
              <a:t>特征</a:t>
            </a:r>
            <a:r>
              <a:rPr lang="en-US" altLang="zh-CN" dirty="0"/>
              <a:t>Hour</a:t>
            </a:r>
            <a:r>
              <a:rPr lang="zh-CN" altLang="en-US" dirty="0"/>
              <a:t>和</a:t>
            </a:r>
            <a:r>
              <a:rPr lang="en-US" altLang="zh-CN" dirty="0"/>
              <a:t>Amount</a:t>
            </a:r>
            <a:r>
              <a:rPr lang="zh-CN" altLang="en-US" dirty="0"/>
              <a:t>的规格和其他特征相差较大</a:t>
            </a:r>
            <a:r>
              <a:rPr lang="zh-CN" altLang="en-US" dirty="0" smtClean="0"/>
              <a:t>，对</a:t>
            </a:r>
            <a:r>
              <a:rPr lang="zh-CN" altLang="en-US" dirty="0"/>
              <a:t>其进行特征缩放</a:t>
            </a:r>
            <a:r>
              <a:rPr lang="zh-CN" altLang="en-US" dirty="0" smtClean="0"/>
              <a:t>。</a:t>
            </a:r>
            <a:endParaRPr lang="en-US" altLang="zh-CN" dirty="0" smtClean="0"/>
          </a:p>
          <a:p>
            <a:pPr marL="285750" indent="-285750">
              <a:buFont typeface="Arial" charset="0"/>
              <a:buChar char="•"/>
            </a:pPr>
            <a:r>
              <a:rPr lang="zh-CN" altLang="en-US" dirty="0" smtClean="0"/>
              <a:t>利用</a:t>
            </a:r>
            <a:r>
              <a:rPr lang="zh-CN" altLang="en-US" dirty="0"/>
              <a:t>随机森林的</a:t>
            </a:r>
            <a:r>
              <a:rPr lang="en-US" altLang="zh-CN" dirty="0"/>
              <a:t>feature importance</a:t>
            </a:r>
            <a:r>
              <a:rPr lang="zh-CN" altLang="en-US" dirty="0"/>
              <a:t>对特征的重要性进行排序。 </a:t>
            </a:r>
            <a:br>
              <a:rPr lang="zh-CN" altLang="en-US" dirty="0"/>
            </a:br>
            <a:endParaRPr lang="zh-CN" altLang="en-US" dirty="0"/>
          </a:p>
          <a:p>
            <a:pPr marL="285750" indent="-285750">
              <a:buFont typeface="Arial" charset="0"/>
              <a:buChar char="•"/>
            </a:pPr>
            <a:endParaRPr kumimoji="1" lang="en-US" altLang="zh-CN" dirty="0" smtClean="0"/>
          </a:p>
        </p:txBody>
      </p:sp>
      <p:sp>
        <p:nvSpPr>
          <p:cNvPr id="12" name="Rectangle 2"/>
          <p:cNvSpPr txBox="1">
            <a:spLocks noChangeArrowheads="1"/>
          </p:cNvSpPr>
          <p:nvPr/>
        </p:nvSpPr>
        <p:spPr>
          <a:xfrm>
            <a:off x="261638" y="306268"/>
            <a:ext cx="8229600" cy="563563"/>
          </a:xfrm>
          <a:prstGeom prst="rect">
            <a:avLst/>
          </a:prstGeom>
        </p:spPr>
        <p:txBody>
          <a:bodyPr vert="horz" lIns="91440" tIns="45720" rIns="91440" bIns="45720" rtlCol="0" anchor="ctr">
            <a:normAutofit/>
          </a:bodyPr>
          <a:lstStyle/>
          <a:p>
            <a:pPr>
              <a:spcBef>
                <a:spcPct val="0"/>
              </a:spcBef>
              <a:defRPr/>
            </a:pPr>
            <a:r>
              <a:rPr lang="en-US" altLang="zh-CN" sz="2400" b="1" dirty="0" smtClean="0">
                <a:solidFill>
                  <a:prstClr val="black"/>
                </a:solidFill>
                <a:latin typeface="Microsoft YaHei" charset="-122"/>
                <a:ea typeface="Microsoft YaHei" charset="-122"/>
                <a:cs typeface="Microsoft YaHei" charset="-122"/>
              </a:rPr>
              <a:t>3.</a:t>
            </a:r>
            <a:r>
              <a:rPr lang="zh-CN" altLang="en-US" sz="2400" b="1" dirty="0" smtClean="0">
                <a:solidFill>
                  <a:prstClr val="black"/>
                </a:solidFill>
                <a:latin typeface="Microsoft YaHei" charset="-122"/>
                <a:ea typeface="Microsoft YaHei" charset="-122"/>
                <a:cs typeface="Microsoft YaHei" charset="-122"/>
              </a:rPr>
              <a:t> 特征工程   </a:t>
            </a:r>
            <a:r>
              <a:rPr lang="zh-CN" altLang="en-US" sz="1600" dirty="0" smtClean="0">
                <a:latin typeface="Microsoft YaHei" charset="-122"/>
                <a:ea typeface="Microsoft YaHei" charset="-122"/>
                <a:cs typeface="Microsoft YaHei" charset="-122"/>
              </a:rPr>
              <a:t>特征</a:t>
            </a:r>
            <a:r>
              <a:rPr lang="zh-CN" altLang="en-US" sz="1600" dirty="0">
                <a:latin typeface="Microsoft YaHei" charset="-122"/>
                <a:ea typeface="Microsoft YaHei" charset="-122"/>
                <a:cs typeface="Microsoft YaHei" charset="-122"/>
              </a:rPr>
              <a:t>缩放</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126" y="1936258"/>
            <a:ext cx="6948762" cy="4210742"/>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1456" y="2419529"/>
            <a:ext cx="3251200" cy="3505200"/>
          </a:xfrm>
          <a:prstGeom prst="rect">
            <a:avLst/>
          </a:prstGeom>
        </p:spPr>
      </p:pic>
    </p:spTree>
    <p:extLst>
      <p:ext uri="{BB962C8B-B14F-4D97-AF65-F5344CB8AC3E}">
        <p14:creationId xmlns:p14="http://schemas.microsoft.com/office/powerpoint/2010/main" val="174230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219200"/>
            <a:ext cx="8229600" cy="4937125"/>
          </a:xfrm>
        </p:spPr>
        <p:txBody>
          <a:bodyPr>
            <a:normAutofit/>
          </a:bodyPr>
          <a:lstStyle/>
          <a:p>
            <a:endParaRPr lang="en-US" altLang="zh-CN" sz="2400" dirty="0" smtClean="0">
              <a:latin typeface="Gulliver" charset="0"/>
            </a:endParaRPr>
          </a:p>
          <a:p>
            <a:pPr lvl="1"/>
            <a:endParaRPr lang="en-US" altLang="zh-CN" sz="1600" dirty="0"/>
          </a:p>
          <a:p>
            <a:endParaRPr lang="en-US" altLang="zh-CN" sz="1600" dirty="0" smtClean="0"/>
          </a:p>
          <a:p>
            <a:pPr marL="273050" indent="-273050"/>
            <a:endParaRPr lang="en-US" altLang="zh-CN" sz="2000" dirty="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sp>
        <p:nvSpPr>
          <p:cNvPr id="9" name="文本框 8"/>
          <p:cNvSpPr txBox="1"/>
          <p:nvPr/>
        </p:nvSpPr>
        <p:spPr>
          <a:xfrm>
            <a:off x="318615" y="1175904"/>
            <a:ext cx="7751194" cy="369332"/>
          </a:xfrm>
          <a:prstGeom prst="rect">
            <a:avLst/>
          </a:prstGeom>
          <a:noFill/>
        </p:spPr>
        <p:txBody>
          <a:bodyPr wrap="square" rtlCol="0">
            <a:spAutoFit/>
          </a:bodyPr>
          <a:lstStyle/>
          <a:p>
            <a:pPr marL="285750" indent="-285750">
              <a:buFont typeface="Arial" charset="0"/>
              <a:buChar char="•"/>
            </a:pPr>
            <a:r>
              <a:rPr kumimoji="1" lang="zh-CN" altLang="en-US" dirty="0" smtClean="0"/>
              <a:t>最后，再对选取的特征重要性进行可视化。</a:t>
            </a:r>
            <a:endParaRPr kumimoji="1" lang="en-US" altLang="zh-CN" dirty="0" smtClean="0"/>
          </a:p>
        </p:txBody>
      </p:sp>
      <p:sp>
        <p:nvSpPr>
          <p:cNvPr id="12" name="Rectangle 2"/>
          <p:cNvSpPr txBox="1">
            <a:spLocks noChangeArrowheads="1"/>
          </p:cNvSpPr>
          <p:nvPr/>
        </p:nvSpPr>
        <p:spPr>
          <a:xfrm>
            <a:off x="261638" y="306268"/>
            <a:ext cx="8229600" cy="563563"/>
          </a:xfrm>
          <a:prstGeom prst="rect">
            <a:avLst/>
          </a:prstGeom>
        </p:spPr>
        <p:txBody>
          <a:bodyPr vert="horz" lIns="91440" tIns="45720" rIns="91440" bIns="45720" rtlCol="0" anchor="ctr">
            <a:normAutofit/>
          </a:bodyPr>
          <a:lstStyle/>
          <a:p>
            <a:pPr>
              <a:spcBef>
                <a:spcPct val="0"/>
              </a:spcBef>
              <a:defRPr/>
            </a:pPr>
            <a:r>
              <a:rPr lang="en-US" altLang="zh-CN" sz="2400" b="1" dirty="0" smtClean="0">
                <a:solidFill>
                  <a:prstClr val="black"/>
                </a:solidFill>
                <a:latin typeface="Microsoft YaHei" charset="-122"/>
                <a:ea typeface="Microsoft YaHei" charset="-122"/>
                <a:cs typeface="Microsoft YaHei" charset="-122"/>
              </a:rPr>
              <a:t>3.</a:t>
            </a:r>
            <a:r>
              <a:rPr lang="zh-CN" altLang="en-US" sz="2400" b="1" dirty="0" smtClean="0">
                <a:solidFill>
                  <a:prstClr val="black"/>
                </a:solidFill>
                <a:latin typeface="Microsoft YaHei" charset="-122"/>
                <a:ea typeface="Microsoft YaHei" charset="-122"/>
                <a:cs typeface="Microsoft YaHei" charset="-122"/>
              </a:rPr>
              <a:t> 特征工程   </a:t>
            </a:r>
            <a:r>
              <a:rPr lang="zh-CN" altLang="en-US" sz="1600" dirty="0" smtClean="0">
                <a:latin typeface="Microsoft YaHei" charset="-122"/>
                <a:ea typeface="Microsoft YaHei" charset="-122"/>
                <a:cs typeface="Microsoft YaHei" charset="-122"/>
              </a:rPr>
              <a:t>特征</a:t>
            </a:r>
            <a:r>
              <a:rPr lang="zh-CN" altLang="en-US" sz="1600" dirty="0">
                <a:latin typeface="Microsoft YaHei" charset="-122"/>
                <a:ea typeface="Microsoft YaHei" charset="-122"/>
                <a:cs typeface="Microsoft YaHei" charset="-122"/>
              </a:rPr>
              <a:t>缩放</a:t>
            </a: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72" y="1855716"/>
            <a:ext cx="7524328" cy="3664446"/>
          </a:xfrm>
          <a:prstGeom prst="rect">
            <a:avLst/>
          </a:prstGeom>
        </p:spPr>
      </p:pic>
    </p:spTree>
    <p:extLst>
      <p:ext uri="{BB962C8B-B14F-4D97-AF65-F5344CB8AC3E}">
        <p14:creationId xmlns:p14="http://schemas.microsoft.com/office/powerpoint/2010/main" val="138228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2"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5" name="Rectangle 2"/>
          <p:cNvSpPr txBox="1">
            <a:spLocks noChangeArrowheads="1"/>
          </p:cNvSpPr>
          <p:nvPr/>
        </p:nvSpPr>
        <p:spPr>
          <a:xfrm>
            <a:off x="302840" y="260648"/>
            <a:ext cx="8229600" cy="563563"/>
          </a:xfrm>
          <a:prstGeom prst="rect">
            <a:avLst/>
          </a:prstGeom>
        </p:spPr>
        <p:txBody>
          <a:bodyPr vert="horz" lIns="91440" tIns="45720" rIns="91440" bIns="45720" rtlCol="0" anchor="ctr">
            <a:normAutofit/>
          </a:bodyPr>
          <a:lstStyle/>
          <a:p>
            <a:pPr>
              <a:spcBef>
                <a:spcPct val="0"/>
              </a:spcBef>
              <a:defRPr/>
            </a:pPr>
            <a:r>
              <a:rPr lang="zh-CN" altLang="en-US" sz="2800" b="1" dirty="0" smtClean="0">
                <a:solidFill>
                  <a:srgbClr val="0070C0"/>
                </a:solidFill>
                <a:latin typeface="微软雅黑" pitchFamily="34" charset="-122"/>
                <a:ea typeface="微软雅黑" pitchFamily="34" charset="-122"/>
                <a:cs typeface="Times New Roman" pitchFamily="18" charset="0"/>
              </a:rPr>
              <a:t>提纲</a:t>
            </a:r>
            <a:endParaRPr lang="en-US" altLang="zh-CN" sz="2800" b="1" dirty="0" smtClean="0">
              <a:solidFill>
                <a:srgbClr val="0070C0"/>
              </a:solidFill>
              <a:latin typeface="方正姚体" pitchFamily="2" charset="-122"/>
              <a:ea typeface="方正姚体" pitchFamily="2" charset="-122"/>
              <a:cs typeface="Times New Roman" pitchFamily="18" charset="0"/>
            </a:endParaRPr>
          </a:p>
        </p:txBody>
      </p:sp>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1" name="Rectangle 3"/>
          <p:cNvSpPr>
            <a:spLocks noChangeArrowheads="1"/>
          </p:cNvSpPr>
          <p:nvPr/>
        </p:nvSpPr>
        <p:spPr bwMode="auto">
          <a:xfrm rot="10800000">
            <a:off x="1331640" y="1208485"/>
            <a:ext cx="6259512" cy="666750"/>
          </a:xfrm>
          <a:prstGeom prst="rect">
            <a:avLst/>
          </a:prstGeom>
          <a:gradFill rotWithShape="1">
            <a:gsLst>
              <a:gs pos="0">
                <a:schemeClr val="bg2">
                  <a:gamma/>
                  <a:tint val="18039"/>
                  <a:invGamma/>
                </a:schemeClr>
              </a:gs>
              <a:gs pos="100000">
                <a:schemeClr val="bg2"/>
              </a:gs>
            </a:gsLst>
            <a:lin ang="0" scaled="1"/>
          </a:gradFill>
          <a:ln w="9525" algn="ctr">
            <a:solidFill>
              <a:schemeClr val="bg2"/>
            </a:solidFill>
            <a:miter lim="800000"/>
            <a:headEnd/>
            <a:tailEnd/>
          </a:ln>
          <a:effectLst/>
        </p:spPr>
        <p:txBody>
          <a:bodyPr wrap="none" anchor="ctr"/>
          <a:lstStyle/>
          <a:p>
            <a:endParaRPr lang="zh-CN" altLang="en-US"/>
          </a:p>
        </p:txBody>
      </p:sp>
      <p:grpSp>
        <p:nvGrpSpPr>
          <p:cNvPr id="32" name="Group 4"/>
          <p:cNvGrpSpPr>
            <a:grpSpLocks/>
          </p:cNvGrpSpPr>
          <p:nvPr/>
        </p:nvGrpSpPr>
        <p:grpSpPr bwMode="auto">
          <a:xfrm>
            <a:off x="1042716" y="1152923"/>
            <a:ext cx="793750" cy="790575"/>
            <a:chOff x="3876" y="1456"/>
            <a:chExt cx="1590" cy="1588"/>
          </a:xfrm>
        </p:grpSpPr>
        <p:grpSp>
          <p:nvGrpSpPr>
            <p:cNvPr id="33" name="Group 5"/>
            <p:cNvGrpSpPr>
              <a:grpSpLocks/>
            </p:cNvGrpSpPr>
            <p:nvPr/>
          </p:nvGrpSpPr>
          <p:grpSpPr bwMode="auto">
            <a:xfrm>
              <a:off x="3876" y="1456"/>
              <a:ext cx="1590" cy="1588"/>
              <a:chOff x="3785" y="1683"/>
              <a:chExt cx="1136" cy="1134"/>
            </a:xfrm>
          </p:grpSpPr>
          <p:sp>
            <p:nvSpPr>
              <p:cNvPr id="36" name="Oval 6"/>
              <p:cNvSpPr>
                <a:spLocks noChangeArrowheads="1"/>
              </p:cNvSpPr>
              <p:nvPr/>
            </p:nvSpPr>
            <p:spPr bwMode="auto">
              <a:xfrm>
                <a:off x="3785" y="1683"/>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algn="ctr">
                <a:solidFill>
                  <a:schemeClr val="bg2"/>
                </a:solidFill>
                <a:round/>
                <a:headEnd/>
                <a:tailEnd/>
              </a:ln>
              <a:effectLst/>
            </p:spPr>
            <p:txBody>
              <a:bodyPr wrap="none" anchor="ctr"/>
              <a:lstStyle/>
              <a:p>
                <a:endParaRPr lang="zh-CN" altLang="en-US"/>
              </a:p>
            </p:txBody>
          </p:sp>
          <p:sp>
            <p:nvSpPr>
              <p:cNvPr id="37" name="Oval 7"/>
              <p:cNvSpPr>
                <a:spLocks noChangeArrowheads="1"/>
              </p:cNvSpPr>
              <p:nvPr/>
            </p:nvSpPr>
            <p:spPr bwMode="auto">
              <a:xfrm>
                <a:off x="3849" y="1745"/>
                <a:ext cx="1008" cy="1010"/>
              </a:xfrm>
              <a:prstGeom prst="ellipse">
                <a:avLst/>
              </a:prstGeom>
              <a:gradFill rotWithShape="1">
                <a:gsLst>
                  <a:gs pos="0">
                    <a:schemeClr val="accent1">
                      <a:alpha val="89999"/>
                    </a:schemeClr>
                  </a:gs>
                  <a:gs pos="100000">
                    <a:schemeClr val="accent2"/>
                  </a:gs>
                </a:gsLst>
                <a:lin ang="2700000" scaled="1"/>
              </a:gradFill>
              <a:ln w="9525" algn="ctr">
                <a:solidFill>
                  <a:schemeClr val="bg2"/>
                </a:solidFill>
                <a:round/>
                <a:headEnd/>
                <a:tailEnd/>
              </a:ln>
              <a:effectLst/>
            </p:spPr>
            <p:txBody>
              <a:bodyPr wrap="none" anchor="ctr"/>
              <a:lstStyle/>
              <a:p>
                <a:endParaRPr lang="zh-CN" altLang="en-US"/>
              </a:p>
            </p:txBody>
          </p:sp>
        </p:grpSp>
        <p:sp>
          <p:nvSpPr>
            <p:cNvPr id="34" name="Freeform 8"/>
            <p:cNvSpPr>
              <a:spLocks/>
            </p:cNvSpPr>
            <p:nvPr/>
          </p:nvSpPr>
          <p:spPr bwMode="auto">
            <a:xfrm rot="-5400000">
              <a:off x="4266" y="1946"/>
              <a:ext cx="606" cy="1210"/>
            </a:xfrm>
            <a:custGeom>
              <a:avLst/>
              <a:gdLst/>
              <a:ahLst/>
              <a:cxnLst>
                <a:cxn ang="0">
                  <a:pos x="173" y="0"/>
                </a:cxn>
                <a:cxn ang="0">
                  <a:pos x="0" y="173"/>
                </a:cxn>
                <a:cxn ang="0">
                  <a:pos x="174" y="348"/>
                </a:cxn>
                <a:cxn ang="0">
                  <a:pos x="174" y="174"/>
                </a:cxn>
                <a:cxn ang="0">
                  <a:pos x="173" y="0"/>
                </a:cxn>
              </a:cxnLst>
              <a:rect l="0" t="0" r="r" b="b"/>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9"/>
                  </a:schemeClr>
                </a:gs>
              </a:gsLst>
              <a:lin ang="0" scaled="1"/>
            </a:gradFill>
            <a:ln w="6350">
              <a:noFill/>
              <a:prstDash val="solid"/>
              <a:round/>
              <a:headEnd/>
              <a:tailEnd/>
            </a:ln>
          </p:spPr>
          <p:txBody>
            <a:bodyPr/>
            <a:lstStyle/>
            <a:p>
              <a:endParaRPr lang="zh-CN" altLang="en-US"/>
            </a:p>
          </p:txBody>
        </p:sp>
        <p:sp>
          <p:nvSpPr>
            <p:cNvPr id="35" name="Freeform 9"/>
            <p:cNvSpPr>
              <a:spLocks/>
            </p:cNvSpPr>
            <p:nvPr/>
          </p:nvSpPr>
          <p:spPr bwMode="auto">
            <a:xfrm rot="-16200000">
              <a:off x="4464" y="1343"/>
              <a:ext cx="606" cy="1210"/>
            </a:xfrm>
            <a:custGeom>
              <a:avLst/>
              <a:gdLst/>
              <a:ahLst/>
              <a:cxnLst>
                <a:cxn ang="0">
                  <a:pos x="173" y="0"/>
                </a:cxn>
                <a:cxn ang="0">
                  <a:pos x="0" y="173"/>
                </a:cxn>
                <a:cxn ang="0">
                  <a:pos x="174" y="348"/>
                </a:cxn>
                <a:cxn ang="0">
                  <a:pos x="174" y="174"/>
                </a:cxn>
                <a:cxn ang="0">
                  <a:pos x="173" y="0"/>
                </a:cxn>
              </a:cxnLst>
              <a:rect l="0" t="0" r="r" b="b"/>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6350">
              <a:noFill/>
              <a:prstDash val="solid"/>
              <a:round/>
              <a:headEnd/>
              <a:tailEnd/>
            </a:ln>
          </p:spPr>
          <p:txBody>
            <a:bodyPr/>
            <a:lstStyle/>
            <a:p>
              <a:endParaRPr lang="zh-CN" altLang="en-US"/>
            </a:p>
          </p:txBody>
        </p:sp>
      </p:grpSp>
      <p:sp>
        <p:nvSpPr>
          <p:cNvPr id="38" name="Rectangle 10"/>
          <p:cNvSpPr>
            <a:spLocks noChangeArrowheads="1"/>
          </p:cNvSpPr>
          <p:nvPr/>
        </p:nvSpPr>
        <p:spPr bwMode="auto">
          <a:xfrm>
            <a:off x="1325290" y="1251348"/>
            <a:ext cx="5592762" cy="569912"/>
          </a:xfrm>
          <a:prstGeom prst="rect">
            <a:avLst/>
          </a:prstGeom>
          <a:noFill/>
          <a:ln w="9525" algn="ctr">
            <a:noFill/>
            <a:miter lim="800000"/>
            <a:headEnd/>
            <a:tailEnd/>
          </a:ln>
          <a:effectLst/>
        </p:spPr>
        <p:txBody>
          <a:bodyPr anchor="ctr"/>
          <a:lstStyle/>
          <a:p>
            <a:r>
              <a:rPr lang="zh-CN" altLang="en-US" sz="1400" dirty="0" smtClean="0">
                <a:latin typeface="Microsoft YaHei" charset="-122"/>
                <a:ea typeface="Microsoft YaHei" charset="-122"/>
                <a:cs typeface="Microsoft YaHei" charset="-122"/>
              </a:rPr>
              <a:t>               </a:t>
            </a:r>
            <a:r>
              <a:rPr lang="zh-CN" altLang="en-US" sz="2400" b="1" dirty="0" smtClean="0">
                <a:latin typeface="+mj-ea"/>
                <a:ea typeface="+mj-ea"/>
                <a:cs typeface="Microsoft YaHei" charset="-122"/>
              </a:rPr>
              <a:t>项目背景</a:t>
            </a:r>
            <a:r>
              <a:rPr lang="en-US" altLang="zh-CN" sz="2400" b="1" dirty="0" smtClean="0">
                <a:latin typeface="+mj-ea"/>
                <a:ea typeface="+mj-ea"/>
                <a:cs typeface="Microsoft YaHei" charset="-122"/>
              </a:rPr>
              <a:t> </a:t>
            </a:r>
            <a:endParaRPr lang="en-US" altLang="zh-CN" sz="2400" dirty="0">
              <a:latin typeface="+mj-ea"/>
              <a:ea typeface="+mj-ea"/>
              <a:cs typeface="Microsoft YaHei" charset="-122"/>
            </a:endParaRPr>
          </a:p>
        </p:txBody>
      </p:sp>
      <p:sp>
        <p:nvSpPr>
          <p:cNvPr id="39" name="Rectangle 11"/>
          <p:cNvSpPr>
            <a:spLocks noChangeArrowheads="1"/>
          </p:cNvSpPr>
          <p:nvPr/>
        </p:nvSpPr>
        <p:spPr bwMode="auto">
          <a:xfrm>
            <a:off x="1193507" y="1264048"/>
            <a:ext cx="554037" cy="569912"/>
          </a:xfrm>
          <a:prstGeom prst="rect">
            <a:avLst/>
          </a:prstGeom>
          <a:noFill/>
          <a:ln w="9525" algn="ctr">
            <a:noFill/>
            <a:miter lim="800000"/>
            <a:headEnd/>
            <a:tailEnd/>
          </a:ln>
          <a:effectLst/>
        </p:spPr>
        <p:txBody>
          <a:bodyPr anchor="ctr"/>
          <a:lstStyle/>
          <a:p>
            <a:pPr algn="ctr"/>
            <a:r>
              <a:rPr lang="en-US" altLang="zh-CN" sz="3600" b="1" i="0" dirty="0">
                <a:solidFill>
                  <a:schemeClr val="bg1"/>
                </a:solidFill>
              </a:rPr>
              <a:t>1</a:t>
            </a:r>
          </a:p>
        </p:txBody>
      </p:sp>
      <p:sp>
        <p:nvSpPr>
          <p:cNvPr id="40" name="Rectangle 12"/>
          <p:cNvSpPr>
            <a:spLocks noChangeArrowheads="1"/>
          </p:cNvSpPr>
          <p:nvPr/>
        </p:nvSpPr>
        <p:spPr bwMode="auto">
          <a:xfrm rot="10800000">
            <a:off x="1331640" y="2322910"/>
            <a:ext cx="6259512" cy="666750"/>
          </a:xfrm>
          <a:prstGeom prst="rect">
            <a:avLst/>
          </a:prstGeom>
          <a:gradFill rotWithShape="1">
            <a:gsLst>
              <a:gs pos="0">
                <a:schemeClr val="bg2">
                  <a:gamma/>
                  <a:tint val="18039"/>
                  <a:invGamma/>
                </a:schemeClr>
              </a:gs>
              <a:gs pos="100000">
                <a:schemeClr val="bg2"/>
              </a:gs>
            </a:gsLst>
            <a:lin ang="0" scaled="1"/>
          </a:gradFill>
          <a:ln w="9525" algn="ctr">
            <a:solidFill>
              <a:schemeClr val="bg2"/>
            </a:solidFill>
            <a:miter lim="800000"/>
            <a:headEnd/>
            <a:tailEnd/>
          </a:ln>
          <a:effectLst/>
        </p:spPr>
        <p:txBody>
          <a:bodyPr wrap="none" anchor="ctr"/>
          <a:lstStyle/>
          <a:p>
            <a:endParaRPr lang="zh-CN" altLang="en-US" sz="2400" dirty="0">
              <a:latin typeface="微软雅黑" pitchFamily="34" charset="-122"/>
              <a:ea typeface="微软雅黑" pitchFamily="34" charset="-122"/>
            </a:endParaRPr>
          </a:p>
        </p:txBody>
      </p:sp>
      <p:grpSp>
        <p:nvGrpSpPr>
          <p:cNvPr id="41" name="Group 13"/>
          <p:cNvGrpSpPr>
            <a:grpSpLocks/>
          </p:cNvGrpSpPr>
          <p:nvPr/>
        </p:nvGrpSpPr>
        <p:grpSpPr bwMode="auto">
          <a:xfrm>
            <a:off x="1082382" y="2267348"/>
            <a:ext cx="793750" cy="790575"/>
            <a:chOff x="3876" y="1456"/>
            <a:chExt cx="1590" cy="1588"/>
          </a:xfrm>
        </p:grpSpPr>
        <p:grpSp>
          <p:nvGrpSpPr>
            <p:cNvPr id="42" name="Group 14"/>
            <p:cNvGrpSpPr>
              <a:grpSpLocks/>
            </p:cNvGrpSpPr>
            <p:nvPr/>
          </p:nvGrpSpPr>
          <p:grpSpPr bwMode="auto">
            <a:xfrm>
              <a:off x="3876" y="1456"/>
              <a:ext cx="1590" cy="1588"/>
              <a:chOff x="3785" y="1683"/>
              <a:chExt cx="1136" cy="1134"/>
            </a:xfrm>
          </p:grpSpPr>
          <p:sp>
            <p:nvSpPr>
              <p:cNvPr id="45" name="Oval 15"/>
              <p:cNvSpPr>
                <a:spLocks noChangeArrowheads="1"/>
              </p:cNvSpPr>
              <p:nvPr/>
            </p:nvSpPr>
            <p:spPr bwMode="auto">
              <a:xfrm>
                <a:off x="3785" y="1683"/>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algn="ctr">
                <a:solidFill>
                  <a:schemeClr val="bg2"/>
                </a:solidFill>
                <a:round/>
                <a:headEnd/>
                <a:tailEnd/>
              </a:ln>
              <a:effectLst/>
            </p:spPr>
            <p:txBody>
              <a:bodyPr wrap="none" anchor="ctr"/>
              <a:lstStyle/>
              <a:p>
                <a:endParaRPr lang="zh-CN" altLang="en-US"/>
              </a:p>
            </p:txBody>
          </p:sp>
          <p:sp>
            <p:nvSpPr>
              <p:cNvPr id="46" name="Oval 16"/>
              <p:cNvSpPr>
                <a:spLocks noChangeArrowheads="1"/>
              </p:cNvSpPr>
              <p:nvPr/>
            </p:nvSpPr>
            <p:spPr bwMode="auto">
              <a:xfrm>
                <a:off x="3849" y="1745"/>
                <a:ext cx="1008" cy="1010"/>
              </a:xfrm>
              <a:prstGeom prst="ellipse">
                <a:avLst/>
              </a:prstGeom>
              <a:gradFill rotWithShape="1">
                <a:gsLst>
                  <a:gs pos="0">
                    <a:schemeClr val="accent1">
                      <a:alpha val="89999"/>
                    </a:schemeClr>
                  </a:gs>
                  <a:gs pos="100000">
                    <a:schemeClr val="accent2"/>
                  </a:gs>
                </a:gsLst>
                <a:lin ang="2700000" scaled="1"/>
              </a:gradFill>
              <a:ln w="9525" algn="ctr">
                <a:solidFill>
                  <a:schemeClr val="bg2"/>
                </a:solidFill>
                <a:round/>
                <a:headEnd/>
                <a:tailEnd/>
              </a:ln>
              <a:effectLst/>
            </p:spPr>
            <p:txBody>
              <a:bodyPr wrap="none" anchor="ctr"/>
              <a:lstStyle/>
              <a:p>
                <a:endParaRPr lang="zh-CN" altLang="en-US"/>
              </a:p>
            </p:txBody>
          </p:sp>
        </p:grpSp>
        <p:sp>
          <p:nvSpPr>
            <p:cNvPr id="43" name="Freeform 17"/>
            <p:cNvSpPr>
              <a:spLocks/>
            </p:cNvSpPr>
            <p:nvPr/>
          </p:nvSpPr>
          <p:spPr bwMode="auto">
            <a:xfrm rot="-5400000">
              <a:off x="4266" y="1946"/>
              <a:ext cx="606" cy="1210"/>
            </a:xfrm>
            <a:custGeom>
              <a:avLst/>
              <a:gdLst/>
              <a:ahLst/>
              <a:cxnLst>
                <a:cxn ang="0">
                  <a:pos x="173" y="0"/>
                </a:cxn>
                <a:cxn ang="0">
                  <a:pos x="0" y="173"/>
                </a:cxn>
                <a:cxn ang="0">
                  <a:pos x="174" y="348"/>
                </a:cxn>
                <a:cxn ang="0">
                  <a:pos x="174" y="174"/>
                </a:cxn>
                <a:cxn ang="0">
                  <a:pos x="173" y="0"/>
                </a:cxn>
              </a:cxnLst>
              <a:rect l="0" t="0" r="r" b="b"/>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9"/>
                  </a:schemeClr>
                </a:gs>
              </a:gsLst>
              <a:lin ang="0" scaled="1"/>
            </a:gradFill>
            <a:ln w="6350">
              <a:noFill/>
              <a:prstDash val="solid"/>
              <a:round/>
              <a:headEnd/>
              <a:tailEnd/>
            </a:ln>
          </p:spPr>
          <p:txBody>
            <a:bodyPr/>
            <a:lstStyle/>
            <a:p>
              <a:endParaRPr lang="zh-CN" altLang="en-US"/>
            </a:p>
          </p:txBody>
        </p:sp>
        <p:sp>
          <p:nvSpPr>
            <p:cNvPr id="44" name="Freeform 18"/>
            <p:cNvSpPr>
              <a:spLocks/>
            </p:cNvSpPr>
            <p:nvPr/>
          </p:nvSpPr>
          <p:spPr bwMode="auto">
            <a:xfrm rot="-16200000">
              <a:off x="4464" y="1343"/>
              <a:ext cx="606" cy="1210"/>
            </a:xfrm>
            <a:custGeom>
              <a:avLst/>
              <a:gdLst/>
              <a:ahLst/>
              <a:cxnLst>
                <a:cxn ang="0">
                  <a:pos x="173" y="0"/>
                </a:cxn>
                <a:cxn ang="0">
                  <a:pos x="0" y="173"/>
                </a:cxn>
                <a:cxn ang="0">
                  <a:pos x="174" y="348"/>
                </a:cxn>
                <a:cxn ang="0">
                  <a:pos x="174" y="174"/>
                </a:cxn>
                <a:cxn ang="0">
                  <a:pos x="173" y="0"/>
                </a:cxn>
              </a:cxnLst>
              <a:rect l="0" t="0" r="r" b="b"/>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6350">
              <a:noFill/>
              <a:prstDash val="solid"/>
              <a:round/>
              <a:headEnd/>
              <a:tailEnd/>
            </a:ln>
          </p:spPr>
          <p:txBody>
            <a:bodyPr/>
            <a:lstStyle/>
            <a:p>
              <a:endParaRPr lang="zh-CN" altLang="en-US"/>
            </a:p>
          </p:txBody>
        </p:sp>
      </p:grpSp>
      <p:sp>
        <p:nvSpPr>
          <p:cNvPr id="47" name="Rectangle 19"/>
          <p:cNvSpPr>
            <a:spLocks noChangeArrowheads="1"/>
          </p:cNvSpPr>
          <p:nvPr/>
        </p:nvSpPr>
        <p:spPr bwMode="auto">
          <a:xfrm>
            <a:off x="1331640" y="2836899"/>
            <a:ext cx="6984776" cy="260214"/>
          </a:xfrm>
          <a:prstGeom prst="rect">
            <a:avLst/>
          </a:prstGeom>
          <a:noFill/>
          <a:ln w="9525" algn="ctr">
            <a:noFill/>
            <a:miter lim="800000"/>
            <a:headEnd/>
            <a:tailEnd/>
          </a:ln>
          <a:effectLst/>
        </p:spPr>
        <p:txBody>
          <a:bodyPr anchor="ctr"/>
          <a:lstStyle/>
          <a:p>
            <a:r>
              <a:rPr lang="zh-CN" altLang="en-US" sz="1400" dirty="0" smtClean="0">
                <a:latin typeface="+mn-ea"/>
              </a:rPr>
              <a:t>         </a:t>
            </a:r>
            <a:endParaRPr lang="zh-CN" altLang="en-US" sz="2400" dirty="0">
              <a:latin typeface="微软雅黑" pitchFamily="34" charset="-122"/>
              <a:ea typeface="微软雅黑" pitchFamily="34" charset="-122"/>
            </a:endParaRPr>
          </a:p>
        </p:txBody>
      </p:sp>
      <p:sp>
        <p:nvSpPr>
          <p:cNvPr id="48" name="Rectangle 20"/>
          <p:cNvSpPr>
            <a:spLocks noChangeArrowheads="1"/>
          </p:cNvSpPr>
          <p:nvPr/>
        </p:nvSpPr>
        <p:spPr bwMode="auto">
          <a:xfrm>
            <a:off x="1193507" y="2378473"/>
            <a:ext cx="554037" cy="569912"/>
          </a:xfrm>
          <a:prstGeom prst="rect">
            <a:avLst/>
          </a:prstGeom>
          <a:noFill/>
          <a:ln w="9525" algn="ctr">
            <a:noFill/>
            <a:miter lim="800000"/>
            <a:headEnd/>
            <a:tailEnd/>
          </a:ln>
          <a:effectLst/>
        </p:spPr>
        <p:txBody>
          <a:bodyPr anchor="ctr"/>
          <a:lstStyle/>
          <a:p>
            <a:pPr algn="ctr"/>
            <a:r>
              <a:rPr lang="en-US" altLang="zh-CN" sz="3600" b="1" i="0">
                <a:solidFill>
                  <a:schemeClr val="bg1"/>
                </a:solidFill>
              </a:rPr>
              <a:t>2</a:t>
            </a:r>
          </a:p>
        </p:txBody>
      </p:sp>
      <p:sp>
        <p:nvSpPr>
          <p:cNvPr id="49" name="Rectangle 21"/>
          <p:cNvSpPr>
            <a:spLocks noChangeArrowheads="1"/>
          </p:cNvSpPr>
          <p:nvPr/>
        </p:nvSpPr>
        <p:spPr bwMode="auto">
          <a:xfrm rot="10800000">
            <a:off x="1331640" y="3416698"/>
            <a:ext cx="6259512" cy="666750"/>
          </a:xfrm>
          <a:prstGeom prst="rect">
            <a:avLst/>
          </a:prstGeom>
          <a:gradFill rotWithShape="1">
            <a:gsLst>
              <a:gs pos="0">
                <a:schemeClr val="bg2">
                  <a:gamma/>
                  <a:tint val="18039"/>
                  <a:invGamma/>
                </a:schemeClr>
              </a:gs>
              <a:gs pos="100000">
                <a:schemeClr val="bg2"/>
              </a:gs>
            </a:gsLst>
            <a:lin ang="0" scaled="1"/>
          </a:gradFill>
          <a:ln w="9525" algn="ctr">
            <a:solidFill>
              <a:schemeClr val="bg2"/>
            </a:solidFill>
            <a:miter lim="800000"/>
            <a:headEnd/>
            <a:tailEnd/>
          </a:ln>
          <a:effectLst/>
        </p:spPr>
        <p:txBody>
          <a:bodyPr wrap="none" anchor="ctr"/>
          <a:lstStyle/>
          <a:p>
            <a:endParaRPr lang="zh-CN" altLang="en-US"/>
          </a:p>
        </p:txBody>
      </p:sp>
      <p:grpSp>
        <p:nvGrpSpPr>
          <p:cNvPr id="50" name="Group 22"/>
          <p:cNvGrpSpPr>
            <a:grpSpLocks/>
          </p:cNvGrpSpPr>
          <p:nvPr/>
        </p:nvGrpSpPr>
        <p:grpSpPr bwMode="auto">
          <a:xfrm>
            <a:off x="1082382" y="3361135"/>
            <a:ext cx="793750" cy="790575"/>
            <a:chOff x="3876" y="1456"/>
            <a:chExt cx="1590" cy="1588"/>
          </a:xfrm>
        </p:grpSpPr>
        <p:grpSp>
          <p:nvGrpSpPr>
            <p:cNvPr id="51" name="Group 23"/>
            <p:cNvGrpSpPr>
              <a:grpSpLocks/>
            </p:cNvGrpSpPr>
            <p:nvPr/>
          </p:nvGrpSpPr>
          <p:grpSpPr bwMode="auto">
            <a:xfrm>
              <a:off x="3876" y="1456"/>
              <a:ext cx="1590" cy="1588"/>
              <a:chOff x="3785" y="1683"/>
              <a:chExt cx="1136" cy="1134"/>
            </a:xfrm>
          </p:grpSpPr>
          <p:sp>
            <p:nvSpPr>
              <p:cNvPr id="54" name="Oval 24"/>
              <p:cNvSpPr>
                <a:spLocks noChangeArrowheads="1"/>
              </p:cNvSpPr>
              <p:nvPr/>
            </p:nvSpPr>
            <p:spPr bwMode="auto">
              <a:xfrm>
                <a:off x="3785" y="1683"/>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algn="ctr">
                <a:solidFill>
                  <a:schemeClr val="bg2"/>
                </a:solidFill>
                <a:round/>
                <a:headEnd/>
                <a:tailEnd/>
              </a:ln>
              <a:effectLst/>
            </p:spPr>
            <p:txBody>
              <a:bodyPr wrap="none" anchor="ctr"/>
              <a:lstStyle/>
              <a:p>
                <a:endParaRPr lang="zh-CN" altLang="en-US"/>
              </a:p>
            </p:txBody>
          </p:sp>
          <p:sp>
            <p:nvSpPr>
              <p:cNvPr id="55" name="Oval 25"/>
              <p:cNvSpPr>
                <a:spLocks noChangeArrowheads="1"/>
              </p:cNvSpPr>
              <p:nvPr/>
            </p:nvSpPr>
            <p:spPr bwMode="auto">
              <a:xfrm>
                <a:off x="3849" y="1745"/>
                <a:ext cx="1008" cy="1010"/>
              </a:xfrm>
              <a:prstGeom prst="ellipse">
                <a:avLst/>
              </a:prstGeom>
              <a:gradFill rotWithShape="1">
                <a:gsLst>
                  <a:gs pos="0">
                    <a:schemeClr val="accent1">
                      <a:alpha val="89999"/>
                    </a:schemeClr>
                  </a:gs>
                  <a:gs pos="100000">
                    <a:schemeClr val="accent2"/>
                  </a:gs>
                </a:gsLst>
                <a:lin ang="2700000" scaled="1"/>
              </a:gradFill>
              <a:ln w="9525" algn="ctr">
                <a:solidFill>
                  <a:schemeClr val="bg2"/>
                </a:solidFill>
                <a:round/>
                <a:headEnd/>
                <a:tailEnd/>
              </a:ln>
              <a:effectLst/>
            </p:spPr>
            <p:txBody>
              <a:bodyPr wrap="none" anchor="ctr"/>
              <a:lstStyle/>
              <a:p>
                <a:endParaRPr lang="zh-CN" altLang="en-US"/>
              </a:p>
            </p:txBody>
          </p:sp>
        </p:grpSp>
        <p:sp>
          <p:nvSpPr>
            <p:cNvPr id="52" name="Freeform 26"/>
            <p:cNvSpPr>
              <a:spLocks/>
            </p:cNvSpPr>
            <p:nvPr/>
          </p:nvSpPr>
          <p:spPr bwMode="auto">
            <a:xfrm rot="-5400000">
              <a:off x="4266" y="1946"/>
              <a:ext cx="606" cy="1210"/>
            </a:xfrm>
            <a:custGeom>
              <a:avLst/>
              <a:gdLst/>
              <a:ahLst/>
              <a:cxnLst>
                <a:cxn ang="0">
                  <a:pos x="173" y="0"/>
                </a:cxn>
                <a:cxn ang="0">
                  <a:pos x="0" y="173"/>
                </a:cxn>
                <a:cxn ang="0">
                  <a:pos x="174" y="348"/>
                </a:cxn>
                <a:cxn ang="0">
                  <a:pos x="174" y="174"/>
                </a:cxn>
                <a:cxn ang="0">
                  <a:pos x="173" y="0"/>
                </a:cxn>
              </a:cxnLst>
              <a:rect l="0" t="0" r="r" b="b"/>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9"/>
                  </a:schemeClr>
                </a:gs>
              </a:gsLst>
              <a:lin ang="0" scaled="1"/>
            </a:gradFill>
            <a:ln w="6350">
              <a:noFill/>
              <a:prstDash val="solid"/>
              <a:round/>
              <a:headEnd/>
              <a:tailEnd/>
            </a:ln>
          </p:spPr>
          <p:txBody>
            <a:bodyPr/>
            <a:lstStyle/>
            <a:p>
              <a:endParaRPr lang="zh-CN" altLang="en-US"/>
            </a:p>
          </p:txBody>
        </p:sp>
        <p:sp>
          <p:nvSpPr>
            <p:cNvPr id="53" name="Freeform 27"/>
            <p:cNvSpPr>
              <a:spLocks/>
            </p:cNvSpPr>
            <p:nvPr/>
          </p:nvSpPr>
          <p:spPr bwMode="auto">
            <a:xfrm rot="-16200000">
              <a:off x="4464" y="1343"/>
              <a:ext cx="606" cy="1210"/>
            </a:xfrm>
            <a:custGeom>
              <a:avLst/>
              <a:gdLst/>
              <a:ahLst/>
              <a:cxnLst>
                <a:cxn ang="0">
                  <a:pos x="173" y="0"/>
                </a:cxn>
                <a:cxn ang="0">
                  <a:pos x="0" y="173"/>
                </a:cxn>
                <a:cxn ang="0">
                  <a:pos x="174" y="348"/>
                </a:cxn>
                <a:cxn ang="0">
                  <a:pos x="174" y="174"/>
                </a:cxn>
                <a:cxn ang="0">
                  <a:pos x="173" y="0"/>
                </a:cxn>
              </a:cxnLst>
              <a:rect l="0" t="0" r="r" b="b"/>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6350">
              <a:noFill/>
              <a:prstDash val="solid"/>
              <a:round/>
              <a:headEnd/>
              <a:tailEnd/>
            </a:ln>
          </p:spPr>
          <p:txBody>
            <a:bodyPr/>
            <a:lstStyle/>
            <a:p>
              <a:endParaRPr lang="zh-CN" altLang="en-US"/>
            </a:p>
          </p:txBody>
        </p:sp>
      </p:grpSp>
      <p:sp>
        <p:nvSpPr>
          <p:cNvPr id="56" name="Rectangle 28"/>
          <p:cNvSpPr>
            <a:spLocks noChangeArrowheads="1"/>
          </p:cNvSpPr>
          <p:nvPr/>
        </p:nvSpPr>
        <p:spPr bwMode="auto">
          <a:xfrm>
            <a:off x="1325290" y="3459560"/>
            <a:ext cx="6265862" cy="569913"/>
          </a:xfrm>
          <a:prstGeom prst="rect">
            <a:avLst/>
          </a:prstGeom>
          <a:noFill/>
          <a:ln w="9525" algn="ctr">
            <a:noFill/>
            <a:miter lim="800000"/>
            <a:headEnd/>
            <a:tailEnd/>
          </a:ln>
          <a:effectLst/>
        </p:spPr>
        <p:txBody>
          <a:bodyPr anchor="ctr"/>
          <a:lstStyle/>
          <a:p>
            <a:r>
              <a:rPr lang="zh-CN" altLang="en-US" sz="1400" dirty="0" smtClean="0"/>
              <a:t>                    </a:t>
            </a:r>
            <a:endParaRPr lang="en-US" altLang="zh-CN" sz="2400" dirty="0"/>
          </a:p>
        </p:txBody>
      </p:sp>
      <p:sp>
        <p:nvSpPr>
          <p:cNvPr id="57" name="Rectangle 29"/>
          <p:cNvSpPr>
            <a:spLocks noChangeArrowheads="1"/>
          </p:cNvSpPr>
          <p:nvPr/>
        </p:nvSpPr>
        <p:spPr bwMode="auto">
          <a:xfrm>
            <a:off x="1193507" y="3472260"/>
            <a:ext cx="554037" cy="569913"/>
          </a:xfrm>
          <a:prstGeom prst="rect">
            <a:avLst/>
          </a:prstGeom>
          <a:noFill/>
          <a:ln w="9525" algn="ctr">
            <a:noFill/>
            <a:miter lim="800000"/>
            <a:headEnd/>
            <a:tailEnd/>
          </a:ln>
          <a:effectLst/>
        </p:spPr>
        <p:txBody>
          <a:bodyPr anchor="ctr"/>
          <a:lstStyle/>
          <a:p>
            <a:pPr algn="ctr"/>
            <a:r>
              <a:rPr lang="en-US" altLang="zh-CN" sz="3600" b="1" i="0">
                <a:solidFill>
                  <a:schemeClr val="bg1"/>
                </a:solidFill>
              </a:rPr>
              <a:t>3</a:t>
            </a:r>
          </a:p>
        </p:txBody>
      </p:sp>
      <p:sp>
        <p:nvSpPr>
          <p:cNvPr id="58" name="Rectangle 21"/>
          <p:cNvSpPr>
            <a:spLocks noChangeArrowheads="1"/>
          </p:cNvSpPr>
          <p:nvPr/>
        </p:nvSpPr>
        <p:spPr bwMode="auto">
          <a:xfrm rot="10800000">
            <a:off x="1331640" y="4558672"/>
            <a:ext cx="6259512" cy="666750"/>
          </a:xfrm>
          <a:prstGeom prst="rect">
            <a:avLst/>
          </a:prstGeom>
          <a:gradFill rotWithShape="1">
            <a:gsLst>
              <a:gs pos="0">
                <a:schemeClr val="bg2">
                  <a:gamma/>
                  <a:tint val="18039"/>
                  <a:invGamma/>
                </a:schemeClr>
              </a:gs>
              <a:gs pos="100000">
                <a:schemeClr val="bg2"/>
              </a:gs>
            </a:gsLst>
            <a:lin ang="0" scaled="1"/>
          </a:gradFill>
          <a:ln w="9525" algn="ctr">
            <a:solidFill>
              <a:schemeClr val="bg2"/>
            </a:solidFill>
            <a:miter lim="800000"/>
            <a:headEnd/>
            <a:tailEnd/>
          </a:ln>
          <a:effectLst/>
        </p:spPr>
        <p:txBody>
          <a:bodyPr wrap="none" anchor="ctr"/>
          <a:lstStyle/>
          <a:p>
            <a:endParaRPr lang="zh-CN" altLang="en-US"/>
          </a:p>
        </p:txBody>
      </p:sp>
      <p:grpSp>
        <p:nvGrpSpPr>
          <p:cNvPr id="59" name="Group 22"/>
          <p:cNvGrpSpPr>
            <a:grpSpLocks/>
          </p:cNvGrpSpPr>
          <p:nvPr/>
        </p:nvGrpSpPr>
        <p:grpSpPr bwMode="auto">
          <a:xfrm>
            <a:off x="1082382" y="4503109"/>
            <a:ext cx="793750" cy="790575"/>
            <a:chOff x="3876" y="1456"/>
            <a:chExt cx="1590" cy="1588"/>
          </a:xfrm>
        </p:grpSpPr>
        <p:grpSp>
          <p:nvGrpSpPr>
            <p:cNvPr id="60" name="Group 23"/>
            <p:cNvGrpSpPr>
              <a:grpSpLocks/>
            </p:cNvGrpSpPr>
            <p:nvPr/>
          </p:nvGrpSpPr>
          <p:grpSpPr bwMode="auto">
            <a:xfrm>
              <a:off x="3876" y="1456"/>
              <a:ext cx="1590" cy="1588"/>
              <a:chOff x="3785" y="1683"/>
              <a:chExt cx="1136" cy="1134"/>
            </a:xfrm>
          </p:grpSpPr>
          <p:sp>
            <p:nvSpPr>
              <p:cNvPr id="63" name="Oval 24"/>
              <p:cNvSpPr>
                <a:spLocks noChangeArrowheads="1"/>
              </p:cNvSpPr>
              <p:nvPr/>
            </p:nvSpPr>
            <p:spPr bwMode="auto">
              <a:xfrm>
                <a:off x="3785" y="1683"/>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algn="ctr">
                <a:solidFill>
                  <a:schemeClr val="bg2"/>
                </a:solidFill>
                <a:round/>
                <a:headEnd/>
                <a:tailEnd/>
              </a:ln>
              <a:effectLst/>
            </p:spPr>
            <p:txBody>
              <a:bodyPr wrap="none" anchor="ctr"/>
              <a:lstStyle/>
              <a:p>
                <a:endParaRPr lang="zh-CN" altLang="en-US"/>
              </a:p>
            </p:txBody>
          </p:sp>
          <p:sp>
            <p:nvSpPr>
              <p:cNvPr id="64" name="Oval 25"/>
              <p:cNvSpPr>
                <a:spLocks noChangeArrowheads="1"/>
              </p:cNvSpPr>
              <p:nvPr/>
            </p:nvSpPr>
            <p:spPr bwMode="auto">
              <a:xfrm>
                <a:off x="3849" y="1745"/>
                <a:ext cx="1008" cy="1010"/>
              </a:xfrm>
              <a:prstGeom prst="ellipse">
                <a:avLst/>
              </a:prstGeom>
              <a:gradFill rotWithShape="1">
                <a:gsLst>
                  <a:gs pos="0">
                    <a:schemeClr val="accent1">
                      <a:alpha val="89999"/>
                    </a:schemeClr>
                  </a:gs>
                  <a:gs pos="100000">
                    <a:schemeClr val="accent2"/>
                  </a:gs>
                </a:gsLst>
                <a:lin ang="2700000" scaled="1"/>
              </a:gradFill>
              <a:ln w="9525" algn="ctr">
                <a:solidFill>
                  <a:schemeClr val="bg2"/>
                </a:solidFill>
                <a:round/>
                <a:headEnd/>
                <a:tailEnd/>
              </a:ln>
              <a:effectLst/>
            </p:spPr>
            <p:txBody>
              <a:bodyPr wrap="none" anchor="ctr"/>
              <a:lstStyle/>
              <a:p>
                <a:endParaRPr lang="zh-CN" altLang="en-US"/>
              </a:p>
            </p:txBody>
          </p:sp>
        </p:grpSp>
        <p:sp>
          <p:nvSpPr>
            <p:cNvPr id="61" name="Freeform 26"/>
            <p:cNvSpPr>
              <a:spLocks/>
            </p:cNvSpPr>
            <p:nvPr/>
          </p:nvSpPr>
          <p:spPr bwMode="auto">
            <a:xfrm rot="-5400000">
              <a:off x="4266" y="1946"/>
              <a:ext cx="606" cy="1210"/>
            </a:xfrm>
            <a:custGeom>
              <a:avLst/>
              <a:gdLst/>
              <a:ahLst/>
              <a:cxnLst>
                <a:cxn ang="0">
                  <a:pos x="173" y="0"/>
                </a:cxn>
                <a:cxn ang="0">
                  <a:pos x="0" y="173"/>
                </a:cxn>
                <a:cxn ang="0">
                  <a:pos x="174" y="348"/>
                </a:cxn>
                <a:cxn ang="0">
                  <a:pos x="174" y="174"/>
                </a:cxn>
                <a:cxn ang="0">
                  <a:pos x="173" y="0"/>
                </a:cxn>
              </a:cxnLst>
              <a:rect l="0" t="0" r="r" b="b"/>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9"/>
                  </a:schemeClr>
                </a:gs>
              </a:gsLst>
              <a:lin ang="0" scaled="1"/>
            </a:gradFill>
            <a:ln w="6350">
              <a:noFill/>
              <a:prstDash val="solid"/>
              <a:round/>
              <a:headEnd/>
              <a:tailEnd/>
            </a:ln>
          </p:spPr>
          <p:txBody>
            <a:bodyPr/>
            <a:lstStyle/>
            <a:p>
              <a:endParaRPr lang="zh-CN" altLang="en-US"/>
            </a:p>
          </p:txBody>
        </p:sp>
        <p:sp>
          <p:nvSpPr>
            <p:cNvPr id="62" name="Freeform 27"/>
            <p:cNvSpPr>
              <a:spLocks/>
            </p:cNvSpPr>
            <p:nvPr/>
          </p:nvSpPr>
          <p:spPr bwMode="auto">
            <a:xfrm rot="-16200000">
              <a:off x="4464" y="1343"/>
              <a:ext cx="606" cy="1210"/>
            </a:xfrm>
            <a:custGeom>
              <a:avLst/>
              <a:gdLst/>
              <a:ahLst/>
              <a:cxnLst>
                <a:cxn ang="0">
                  <a:pos x="173" y="0"/>
                </a:cxn>
                <a:cxn ang="0">
                  <a:pos x="0" y="173"/>
                </a:cxn>
                <a:cxn ang="0">
                  <a:pos x="174" y="348"/>
                </a:cxn>
                <a:cxn ang="0">
                  <a:pos x="174" y="174"/>
                </a:cxn>
                <a:cxn ang="0">
                  <a:pos x="173" y="0"/>
                </a:cxn>
              </a:cxnLst>
              <a:rect l="0" t="0" r="r" b="b"/>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6350">
              <a:noFill/>
              <a:prstDash val="solid"/>
              <a:round/>
              <a:headEnd/>
              <a:tailEnd/>
            </a:ln>
          </p:spPr>
          <p:txBody>
            <a:bodyPr/>
            <a:lstStyle/>
            <a:p>
              <a:endParaRPr lang="zh-CN" altLang="en-US"/>
            </a:p>
          </p:txBody>
        </p:sp>
      </p:grpSp>
      <p:sp>
        <p:nvSpPr>
          <p:cNvPr id="65" name="Rectangle 28"/>
          <p:cNvSpPr>
            <a:spLocks noChangeArrowheads="1"/>
          </p:cNvSpPr>
          <p:nvPr/>
        </p:nvSpPr>
        <p:spPr bwMode="auto">
          <a:xfrm>
            <a:off x="1325290" y="4601534"/>
            <a:ext cx="5592762" cy="569913"/>
          </a:xfrm>
          <a:prstGeom prst="rect">
            <a:avLst/>
          </a:prstGeom>
          <a:noFill/>
          <a:ln w="9525" algn="ctr">
            <a:noFill/>
            <a:miter lim="800000"/>
            <a:headEnd/>
            <a:tailEnd/>
          </a:ln>
          <a:effectLst/>
        </p:spPr>
        <p:txBody>
          <a:bodyPr anchor="ctr"/>
          <a:lstStyle/>
          <a:p>
            <a:r>
              <a:rPr lang="zh-CN" altLang="en-US" sz="1400" dirty="0" smtClean="0"/>
              <a:t>                    </a:t>
            </a:r>
            <a:endParaRPr lang="en-US" altLang="zh-CN" sz="2400" dirty="0"/>
          </a:p>
        </p:txBody>
      </p:sp>
      <p:sp>
        <p:nvSpPr>
          <p:cNvPr id="66" name="Rectangle 29"/>
          <p:cNvSpPr>
            <a:spLocks noChangeArrowheads="1"/>
          </p:cNvSpPr>
          <p:nvPr/>
        </p:nvSpPr>
        <p:spPr bwMode="auto">
          <a:xfrm>
            <a:off x="1193507" y="4614234"/>
            <a:ext cx="554037" cy="569913"/>
          </a:xfrm>
          <a:prstGeom prst="rect">
            <a:avLst/>
          </a:prstGeom>
          <a:noFill/>
          <a:ln w="9525" algn="ctr">
            <a:noFill/>
            <a:miter lim="800000"/>
            <a:headEnd/>
            <a:tailEnd/>
          </a:ln>
          <a:effectLst/>
        </p:spPr>
        <p:txBody>
          <a:bodyPr anchor="ctr"/>
          <a:lstStyle/>
          <a:p>
            <a:pPr algn="ctr"/>
            <a:r>
              <a:rPr lang="en-US" altLang="zh-CN" sz="3600" b="1" dirty="0">
                <a:solidFill>
                  <a:schemeClr val="bg1"/>
                </a:solidFill>
              </a:rPr>
              <a:t>4</a:t>
            </a:r>
            <a:endParaRPr lang="en-US" altLang="zh-CN" sz="3600" b="1" i="0" dirty="0">
              <a:solidFill>
                <a:schemeClr val="bg1"/>
              </a:solidFill>
            </a:endParaRPr>
          </a:p>
        </p:txBody>
      </p:sp>
      <p:sp>
        <p:nvSpPr>
          <p:cNvPr id="76" name="Rectangle 21"/>
          <p:cNvSpPr>
            <a:spLocks noChangeArrowheads="1"/>
          </p:cNvSpPr>
          <p:nvPr/>
        </p:nvSpPr>
        <p:spPr bwMode="auto">
          <a:xfrm rot="10800000">
            <a:off x="1361471" y="5662647"/>
            <a:ext cx="6259512" cy="666750"/>
          </a:xfrm>
          <a:prstGeom prst="rect">
            <a:avLst/>
          </a:prstGeom>
          <a:gradFill rotWithShape="1">
            <a:gsLst>
              <a:gs pos="0">
                <a:schemeClr val="bg2">
                  <a:gamma/>
                  <a:tint val="18039"/>
                  <a:invGamma/>
                </a:schemeClr>
              </a:gs>
              <a:gs pos="100000">
                <a:schemeClr val="bg2"/>
              </a:gs>
            </a:gsLst>
            <a:lin ang="0" scaled="1"/>
          </a:gradFill>
          <a:ln w="9525" algn="ctr">
            <a:solidFill>
              <a:schemeClr val="bg2"/>
            </a:solidFill>
            <a:miter lim="800000"/>
            <a:headEnd/>
            <a:tailEnd/>
          </a:ln>
          <a:effectLst/>
        </p:spPr>
        <p:txBody>
          <a:bodyPr wrap="none" anchor="ctr"/>
          <a:lstStyle/>
          <a:p>
            <a:endParaRPr lang="zh-CN" altLang="en-US"/>
          </a:p>
        </p:txBody>
      </p:sp>
      <p:grpSp>
        <p:nvGrpSpPr>
          <p:cNvPr id="77" name="Group 22"/>
          <p:cNvGrpSpPr>
            <a:grpSpLocks/>
          </p:cNvGrpSpPr>
          <p:nvPr/>
        </p:nvGrpSpPr>
        <p:grpSpPr bwMode="auto">
          <a:xfrm>
            <a:off x="1073650" y="5619715"/>
            <a:ext cx="793750" cy="790575"/>
            <a:chOff x="3876" y="1456"/>
            <a:chExt cx="1590" cy="1588"/>
          </a:xfrm>
        </p:grpSpPr>
        <p:grpSp>
          <p:nvGrpSpPr>
            <p:cNvPr id="78" name="Group 23"/>
            <p:cNvGrpSpPr>
              <a:grpSpLocks/>
            </p:cNvGrpSpPr>
            <p:nvPr/>
          </p:nvGrpSpPr>
          <p:grpSpPr bwMode="auto">
            <a:xfrm>
              <a:off x="3876" y="1456"/>
              <a:ext cx="1590" cy="1588"/>
              <a:chOff x="3785" y="1683"/>
              <a:chExt cx="1136" cy="1134"/>
            </a:xfrm>
          </p:grpSpPr>
          <p:sp>
            <p:nvSpPr>
              <p:cNvPr id="81" name="Oval 24"/>
              <p:cNvSpPr>
                <a:spLocks noChangeArrowheads="1"/>
              </p:cNvSpPr>
              <p:nvPr/>
            </p:nvSpPr>
            <p:spPr bwMode="auto">
              <a:xfrm>
                <a:off x="3785" y="1683"/>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algn="ctr">
                <a:solidFill>
                  <a:schemeClr val="bg2"/>
                </a:solidFill>
                <a:round/>
                <a:headEnd/>
                <a:tailEnd/>
              </a:ln>
              <a:effectLst/>
            </p:spPr>
            <p:txBody>
              <a:bodyPr wrap="none" anchor="ctr"/>
              <a:lstStyle/>
              <a:p>
                <a:endParaRPr lang="zh-CN" altLang="en-US"/>
              </a:p>
            </p:txBody>
          </p:sp>
          <p:sp>
            <p:nvSpPr>
              <p:cNvPr id="82" name="Oval 25"/>
              <p:cNvSpPr>
                <a:spLocks noChangeArrowheads="1"/>
              </p:cNvSpPr>
              <p:nvPr/>
            </p:nvSpPr>
            <p:spPr bwMode="auto">
              <a:xfrm>
                <a:off x="3849" y="1745"/>
                <a:ext cx="1008" cy="1010"/>
              </a:xfrm>
              <a:prstGeom prst="ellipse">
                <a:avLst/>
              </a:prstGeom>
              <a:gradFill rotWithShape="1">
                <a:gsLst>
                  <a:gs pos="0">
                    <a:schemeClr val="accent1">
                      <a:alpha val="89999"/>
                    </a:schemeClr>
                  </a:gs>
                  <a:gs pos="100000">
                    <a:schemeClr val="accent2"/>
                  </a:gs>
                </a:gsLst>
                <a:lin ang="2700000" scaled="1"/>
              </a:gradFill>
              <a:ln w="9525" algn="ctr">
                <a:solidFill>
                  <a:schemeClr val="bg2"/>
                </a:solidFill>
                <a:round/>
                <a:headEnd/>
                <a:tailEnd/>
              </a:ln>
              <a:effectLst/>
            </p:spPr>
            <p:txBody>
              <a:bodyPr wrap="none" anchor="ctr"/>
              <a:lstStyle/>
              <a:p>
                <a:endParaRPr lang="zh-CN" altLang="en-US"/>
              </a:p>
            </p:txBody>
          </p:sp>
        </p:grpSp>
        <p:sp>
          <p:nvSpPr>
            <p:cNvPr id="79" name="Freeform 26"/>
            <p:cNvSpPr>
              <a:spLocks/>
            </p:cNvSpPr>
            <p:nvPr/>
          </p:nvSpPr>
          <p:spPr bwMode="auto">
            <a:xfrm rot="-5400000">
              <a:off x="4266" y="1946"/>
              <a:ext cx="606" cy="1210"/>
            </a:xfrm>
            <a:custGeom>
              <a:avLst/>
              <a:gdLst/>
              <a:ahLst/>
              <a:cxnLst>
                <a:cxn ang="0">
                  <a:pos x="173" y="0"/>
                </a:cxn>
                <a:cxn ang="0">
                  <a:pos x="0" y="173"/>
                </a:cxn>
                <a:cxn ang="0">
                  <a:pos x="174" y="348"/>
                </a:cxn>
                <a:cxn ang="0">
                  <a:pos x="174" y="174"/>
                </a:cxn>
                <a:cxn ang="0">
                  <a:pos x="173" y="0"/>
                </a:cxn>
              </a:cxnLst>
              <a:rect l="0" t="0" r="r" b="b"/>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9"/>
                  </a:schemeClr>
                </a:gs>
              </a:gsLst>
              <a:lin ang="0" scaled="1"/>
            </a:gradFill>
            <a:ln w="6350">
              <a:noFill/>
              <a:prstDash val="solid"/>
              <a:round/>
              <a:headEnd/>
              <a:tailEnd/>
            </a:ln>
          </p:spPr>
          <p:txBody>
            <a:bodyPr/>
            <a:lstStyle/>
            <a:p>
              <a:endParaRPr lang="zh-CN" altLang="en-US"/>
            </a:p>
          </p:txBody>
        </p:sp>
        <p:sp>
          <p:nvSpPr>
            <p:cNvPr id="80" name="Freeform 27"/>
            <p:cNvSpPr>
              <a:spLocks/>
            </p:cNvSpPr>
            <p:nvPr/>
          </p:nvSpPr>
          <p:spPr bwMode="auto">
            <a:xfrm rot="-16200000">
              <a:off x="4464" y="1343"/>
              <a:ext cx="606" cy="1210"/>
            </a:xfrm>
            <a:custGeom>
              <a:avLst/>
              <a:gdLst/>
              <a:ahLst/>
              <a:cxnLst>
                <a:cxn ang="0">
                  <a:pos x="173" y="0"/>
                </a:cxn>
                <a:cxn ang="0">
                  <a:pos x="0" y="173"/>
                </a:cxn>
                <a:cxn ang="0">
                  <a:pos x="174" y="348"/>
                </a:cxn>
                <a:cxn ang="0">
                  <a:pos x="174" y="174"/>
                </a:cxn>
                <a:cxn ang="0">
                  <a:pos x="173" y="0"/>
                </a:cxn>
              </a:cxnLst>
              <a:rect l="0" t="0" r="r" b="b"/>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6350">
              <a:noFill/>
              <a:prstDash val="solid"/>
              <a:round/>
              <a:headEnd/>
              <a:tailEnd/>
            </a:ln>
          </p:spPr>
          <p:txBody>
            <a:bodyPr/>
            <a:lstStyle/>
            <a:p>
              <a:endParaRPr lang="zh-CN" altLang="en-US"/>
            </a:p>
          </p:txBody>
        </p:sp>
      </p:grpSp>
      <p:sp>
        <p:nvSpPr>
          <p:cNvPr id="83" name="Rectangle 28"/>
          <p:cNvSpPr>
            <a:spLocks noChangeArrowheads="1"/>
          </p:cNvSpPr>
          <p:nvPr/>
        </p:nvSpPr>
        <p:spPr bwMode="auto">
          <a:xfrm>
            <a:off x="1325290" y="5696022"/>
            <a:ext cx="5592762" cy="569913"/>
          </a:xfrm>
          <a:prstGeom prst="rect">
            <a:avLst/>
          </a:prstGeom>
          <a:noFill/>
          <a:ln w="9525" algn="ctr">
            <a:noFill/>
            <a:miter lim="800000"/>
            <a:headEnd/>
            <a:tailEnd/>
          </a:ln>
          <a:effectLst/>
        </p:spPr>
        <p:txBody>
          <a:bodyPr anchor="ctr"/>
          <a:lstStyle/>
          <a:p>
            <a:r>
              <a:rPr lang="zh-CN" altLang="en-US" sz="1400" dirty="0" smtClean="0"/>
              <a:t>                    </a:t>
            </a:r>
            <a:endParaRPr lang="en-US" altLang="zh-CN" sz="2400" dirty="0"/>
          </a:p>
        </p:txBody>
      </p:sp>
      <p:sp>
        <p:nvSpPr>
          <p:cNvPr id="84" name="Rectangle 29"/>
          <p:cNvSpPr>
            <a:spLocks noChangeArrowheads="1"/>
          </p:cNvSpPr>
          <p:nvPr/>
        </p:nvSpPr>
        <p:spPr bwMode="auto">
          <a:xfrm>
            <a:off x="1193507" y="5708722"/>
            <a:ext cx="554037" cy="569913"/>
          </a:xfrm>
          <a:prstGeom prst="rect">
            <a:avLst/>
          </a:prstGeom>
          <a:noFill/>
          <a:ln w="9525" algn="ctr">
            <a:noFill/>
            <a:miter lim="800000"/>
            <a:headEnd/>
            <a:tailEnd/>
          </a:ln>
          <a:effectLst/>
        </p:spPr>
        <p:txBody>
          <a:bodyPr anchor="ctr"/>
          <a:lstStyle/>
          <a:p>
            <a:pPr algn="ctr"/>
            <a:r>
              <a:rPr lang="en-US" altLang="zh-CN" sz="3600" b="1" dirty="0">
                <a:solidFill>
                  <a:schemeClr val="bg1"/>
                </a:solidFill>
              </a:rPr>
              <a:t>5</a:t>
            </a:r>
            <a:endParaRPr lang="en-US" altLang="zh-CN" sz="3600" b="1" i="0" dirty="0">
              <a:solidFill>
                <a:schemeClr val="bg1"/>
              </a:solidFill>
            </a:endParaRPr>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67" name="Rectangle 10"/>
          <p:cNvSpPr>
            <a:spLocks noChangeArrowheads="1"/>
          </p:cNvSpPr>
          <p:nvPr/>
        </p:nvSpPr>
        <p:spPr bwMode="auto">
          <a:xfrm>
            <a:off x="1325290" y="2372405"/>
            <a:ext cx="5592762" cy="569912"/>
          </a:xfrm>
          <a:prstGeom prst="rect">
            <a:avLst/>
          </a:prstGeom>
          <a:noFill/>
          <a:ln w="9525" algn="ctr">
            <a:noFill/>
            <a:miter lim="800000"/>
            <a:headEnd/>
            <a:tailEnd/>
          </a:ln>
          <a:effectLst/>
        </p:spPr>
        <p:txBody>
          <a:bodyPr anchor="ctr"/>
          <a:lstStyle/>
          <a:p>
            <a:r>
              <a:rPr lang="zh-CN" altLang="en-US" sz="1400" dirty="0" smtClean="0">
                <a:latin typeface="+mj-ea"/>
                <a:ea typeface="+mj-ea"/>
                <a:cs typeface="Microsoft YaHei" charset="-122"/>
              </a:rPr>
              <a:t>         </a:t>
            </a:r>
            <a:r>
              <a:rPr lang="zh-CN" altLang="en-US" sz="2400" b="1" dirty="0" smtClean="0">
                <a:latin typeface="+mj-ea"/>
                <a:ea typeface="+mj-ea"/>
                <a:cs typeface="Microsoft YaHei" charset="-122"/>
              </a:rPr>
              <a:t>数据预处理</a:t>
            </a:r>
            <a:r>
              <a:rPr lang="en-US" altLang="zh-CN" sz="2400" b="1" dirty="0" smtClean="0">
                <a:latin typeface="+mj-ea"/>
                <a:ea typeface="+mj-ea"/>
                <a:cs typeface="Microsoft YaHei" charset="-122"/>
              </a:rPr>
              <a:t> </a:t>
            </a:r>
            <a:endParaRPr lang="en-US" altLang="zh-CN" sz="2400" dirty="0">
              <a:latin typeface="+mj-ea"/>
              <a:ea typeface="+mj-ea"/>
              <a:cs typeface="Microsoft YaHei" charset="-122"/>
            </a:endParaRPr>
          </a:p>
        </p:txBody>
      </p:sp>
      <p:sp>
        <p:nvSpPr>
          <p:cNvPr id="68" name="Rectangle 10"/>
          <p:cNvSpPr>
            <a:spLocks noChangeArrowheads="1"/>
          </p:cNvSpPr>
          <p:nvPr/>
        </p:nvSpPr>
        <p:spPr bwMode="auto">
          <a:xfrm>
            <a:off x="1325290" y="3494087"/>
            <a:ext cx="5592762" cy="569912"/>
          </a:xfrm>
          <a:prstGeom prst="rect">
            <a:avLst/>
          </a:prstGeom>
          <a:noFill/>
          <a:ln w="9525" algn="ctr">
            <a:noFill/>
            <a:miter lim="800000"/>
            <a:headEnd/>
            <a:tailEnd/>
          </a:ln>
          <a:effectLst/>
        </p:spPr>
        <p:txBody>
          <a:bodyPr anchor="ctr"/>
          <a:lstStyle/>
          <a:p>
            <a:r>
              <a:rPr lang="zh-CN" altLang="en-US" sz="1400" dirty="0" smtClean="0">
                <a:latin typeface="Microsoft YaHei" charset="-122"/>
                <a:ea typeface="Microsoft YaHei" charset="-122"/>
                <a:cs typeface="Microsoft YaHei" charset="-122"/>
              </a:rPr>
              <a:t>               </a:t>
            </a:r>
            <a:r>
              <a:rPr lang="zh-CN" altLang="en-US" sz="2400" b="1" dirty="0" smtClean="0">
                <a:latin typeface="+mn-ea"/>
                <a:cs typeface="Microsoft YaHei" charset="-122"/>
              </a:rPr>
              <a:t>特征工程</a:t>
            </a:r>
            <a:r>
              <a:rPr lang="en-US" altLang="zh-CN" sz="2400" b="1" dirty="0" smtClean="0">
                <a:latin typeface="+mn-ea"/>
                <a:cs typeface="Microsoft YaHei" charset="-122"/>
              </a:rPr>
              <a:t> </a:t>
            </a:r>
            <a:endParaRPr lang="en-US" altLang="zh-CN" sz="2400" dirty="0">
              <a:latin typeface="+mn-ea"/>
              <a:cs typeface="Microsoft YaHei" charset="-122"/>
            </a:endParaRPr>
          </a:p>
        </p:txBody>
      </p:sp>
      <p:sp>
        <p:nvSpPr>
          <p:cNvPr id="69" name="Rectangle 10"/>
          <p:cNvSpPr>
            <a:spLocks noChangeArrowheads="1"/>
          </p:cNvSpPr>
          <p:nvPr/>
        </p:nvSpPr>
        <p:spPr bwMode="auto">
          <a:xfrm>
            <a:off x="1325290" y="4643277"/>
            <a:ext cx="5592762" cy="569912"/>
          </a:xfrm>
          <a:prstGeom prst="rect">
            <a:avLst/>
          </a:prstGeom>
          <a:noFill/>
          <a:ln w="9525" algn="ctr">
            <a:noFill/>
            <a:miter lim="800000"/>
            <a:headEnd/>
            <a:tailEnd/>
          </a:ln>
          <a:effectLst/>
        </p:spPr>
        <p:txBody>
          <a:bodyPr anchor="ctr"/>
          <a:lstStyle/>
          <a:p>
            <a:r>
              <a:rPr lang="zh-CN" altLang="en-US" sz="1400" dirty="0" smtClean="0">
                <a:latin typeface="+mn-ea"/>
                <a:cs typeface="Microsoft YaHei" charset="-122"/>
              </a:rPr>
              <a:t>         </a:t>
            </a:r>
            <a:r>
              <a:rPr lang="zh-CN" altLang="en-US" sz="2400" b="1" dirty="0" smtClean="0">
                <a:latin typeface="+mn-ea"/>
                <a:cs typeface="Microsoft YaHei" charset="-122"/>
              </a:rPr>
              <a:t>模型训练</a:t>
            </a:r>
            <a:r>
              <a:rPr lang="en-US" altLang="zh-CN" sz="2400" b="1" dirty="0" smtClean="0">
                <a:latin typeface="+mn-ea"/>
                <a:cs typeface="Microsoft YaHei" charset="-122"/>
              </a:rPr>
              <a:t> </a:t>
            </a:r>
            <a:endParaRPr lang="en-US" altLang="zh-CN" sz="2400" dirty="0">
              <a:latin typeface="+mn-ea"/>
              <a:cs typeface="Microsoft YaHei" charset="-122"/>
            </a:endParaRPr>
          </a:p>
        </p:txBody>
      </p:sp>
      <p:sp>
        <p:nvSpPr>
          <p:cNvPr id="70" name="Rectangle 10"/>
          <p:cNvSpPr>
            <a:spLocks noChangeArrowheads="1"/>
          </p:cNvSpPr>
          <p:nvPr/>
        </p:nvSpPr>
        <p:spPr bwMode="auto">
          <a:xfrm>
            <a:off x="1331640" y="5696023"/>
            <a:ext cx="5592762" cy="569912"/>
          </a:xfrm>
          <a:prstGeom prst="rect">
            <a:avLst/>
          </a:prstGeom>
          <a:noFill/>
          <a:ln w="9525" algn="ctr">
            <a:noFill/>
            <a:miter lim="800000"/>
            <a:headEnd/>
            <a:tailEnd/>
          </a:ln>
          <a:effectLst/>
        </p:spPr>
        <p:txBody>
          <a:bodyPr anchor="ctr"/>
          <a:lstStyle/>
          <a:p>
            <a:r>
              <a:rPr lang="zh-CN" altLang="en-US" sz="1400" dirty="0" smtClean="0">
                <a:latin typeface="+mj-ea"/>
                <a:ea typeface="+mj-ea"/>
                <a:cs typeface="Microsoft YaHei" charset="-122"/>
              </a:rPr>
              <a:t>         </a:t>
            </a:r>
            <a:r>
              <a:rPr lang="zh-CN" altLang="en-US" sz="2400" b="1" dirty="0" smtClean="0">
                <a:latin typeface="+mj-ea"/>
                <a:ea typeface="+mj-ea"/>
                <a:cs typeface="Microsoft YaHei" charset="-122"/>
              </a:rPr>
              <a:t>模型评估与优化</a:t>
            </a:r>
            <a:r>
              <a:rPr lang="en-US" altLang="zh-CN" sz="2400" b="1" dirty="0" smtClean="0">
                <a:latin typeface="+mj-ea"/>
                <a:ea typeface="+mj-ea"/>
                <a:cs typeface="Microsoft YaHei" charset="-122"/>
              </a:rPr>
              <a:t> </a:t>
            </a:r>
            <a:endParaRPr lang="en-US" altLang="zh-CN" sz="2400" dirty="0">
              <a:latin typeface="+mj-ea"/>
              <a:ea typeface="+mj-ea"/>
              <a:cs typeface="Microsoft YaHei"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219200"/>
            <a:ext cx="8229600" cy="4937125"/>
          </a:xfrm>
        </p:spPr>
        <p:txBody>
          <a:bodyPr>
            <a:normAutofit/>
          </a:bodyPr>
          <a:lstStyle/>
          <a:p>
            <a:endParaRPr lang="en-US" altLang="zh-CN" sz="2400" dirty="0" smtClean="0">
              <a:latin typeface="Gulliver" charset="0"/>
            </a:endParaRPr>
          </a:p>
          <a:p>
            <a:pPr lvl="1"/>
            <a:endParaRPr lang="en-US" altLang="zh-CN" sz="1600" dirty="0"/>
          </a:p>
          <a:p>
            <a:endParaRPr lang="en-US" altLang="zh-CN" sz="1600" dirty="0" smtClean="0"/>
          </a:p>
          <a:p>
            <a:pPr marL="273050" indent="-273050"/>
            <a:endParaRPr lang="en-US" altLang="zh-CN" sz="2000" dirty="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sp>
        <p:nvSpPr>
          <p:cNvPr id="9" name="文本框 8"/>
          <p:cNvSpPr txBox="1"/>
          <p:nvPr/>
        </p:nvSpPr>
        <p:spPr>
          <a:xfrm>
            <a:off x="318615" y="1175904"/>
            <a:ext cx="7751194" cy="1200329"/>
          </a:xfrm>
          <a:prstGeom prst="rect">
            <a:avLst/>
          </a:prstGeom>
          <a:noFill/>
        </p:spPr>
        <p:txBody>
          <a:bodyPr wrap="square" rtlCol="0">
            <a:spAutoFit/>
          </a:bodyPr>
          <a:lstStyle/>
          <a:p>
            <a:pPr marL="285750" indent="-285750">
              <a:buFont typeface="Arial" charset="0"/>
              <a:buChar char="•"/>
            </a:pPr>
            <a:r>
              <a:rPr lang="zh-CN" altLang="en-US" dirty="0"/>
              <a:t>目标列</a:t>
            </a:r>
            <a:r>
              <a:rPr lang="en-US" altLang="zh-CN" dirty="0"/>
              <a:t>Class</a:t>
            </a:r>
            <a:r>
              <a:rPr lang="zh-CN" altLang="en-US" dirty="0"/>
              <a:t>呈现较大的样本不平衡，会对模型学习造成困扰。样本不平衡常用的解决方法有过采样和欠采样，本项目处理样本不平衡采用的是过采样的方法，具体操作使用</a:t>
            </a:r>
            <a:r>
              <a:rPr lang="en-US" altLang="zh-CN" dirty="0"/>
              <a:t>SMOTE</a:t>
            </a:r>
            <a:r>
              <a:rPr lang="zh-CN" altLang="en-US" dirty="0"/>
              <a:t>（</a:t>
            </a:r>
            <a:r>
              <a:rPr lang="en-US" altLang="zh-CN" dirty="0"/>
              <a:t>Synthetic Minority Oversampling Technique</a:t>
            </a:r>
            <a:r>
              <a:rPr lang="zh-CN" altLang="en-US" dirty="0" smtClean="0"/>
              <a:t>）</a:t>
            </a:r>
            <a:r>
              <a:rPr kumimoji="1" lang="en-US" altLang="zh-CN" dirty="0" smtClean="0"/>
              <a:t>(</a:t>
            </a:r>
            <a:r>
              <a:rPr kumimoji="1" lang="en-US" altLang="zh-CN" dirty="0" smtClean="0">
                <a:solidFill>
                  <a:srgbClr val="C00000"/>
                </a:solidFill>
              </a:rPr>
              <a:t>SMOTE</a:t>
            </a:r>
            <a:r>
              <a:rPr kumimoji="1" lang="zh-CN" altLang="en-US" dirty="0" smtClean="0">
                <a:solidFill>
                  <a:srgbClr val="C00000"/>
                </a:solidFill>
              </a:rPr>
              <a:t>算法会在接下来的学习中重点研究</a:t>
            </a:r>
            <a:r>
              <a:rPr kumimoji="1" lang="en-US" altLang="zh-CN" dirty="0" smtClean="0"/>
              <a:t>)</a:t>
            </a:r>
          </a:p>
        </p:txBody>
      </p:sp>
      <p:sp>
        <p:nvSpPr>
          <p:cNvPr id="12" name="Rectangle 2"/>
          <p:cNvSpPr txBox="1">
            <a:spLocks noChangeArrowheads="1"/>
          </p:cNvSpPr>
          <p:nvPr/>
        </p:nvSpPr>
        <p:spPr>
          <a:xfrm>
            <a:off x="261638" y="306268"/>
            <a:ext cx="8229600" cy="563563"/>
          </a:xfrm>
          <a:prstGeom prst="rect">
            <a:avLst/>
          </a:prstGeom>
        </p:spPr>
        <p:txBody>
          <a:bodyPr vert="horz" lIns="91440" tIns="45720" rIns="91440" bIns="45720" rtlCol="0" anchor="ctr">
            <a:normAutofit/>
          </a:bodyPr>
          <a:lstStyle/>
          <a:p>
            <a:pPr>
              <a:spcBef>
                <a:spcPct val="0"/>
              </a:spcBef>
              <a:defRPr/>
            </a:pPr>
            <a:r>
              <a:rPr lang="en-US" altLang="zh-CN" sz="2400" b="1" dirty="0">
                <a:solidFill>
                  <a:prstClr val="black"/>
                </a:solidFill>
                <a:latin typeface="Microsoft YaHei" charset="-122"/>
                <a:ea typeface="Microsoft YaHei" charset="-122"/>
                <a:cs typeface="Microsoft YaHei" charset="-122"/>
              </a:rPr>
              <a:t>4</a:t>
            </a:r>
            <a:r>
              <a:rPr lang="en-US" altLang="zh-CN" sz="2400" b="1" dirty="0" smtClean="0">
                <a:solidFill>
                  <a:prstClr val="black"/>
                </a:solidFill>
                <a:latin typeface="Microsoft YaHei" charset="-122"/>
                <a:ea typeface="Microsoft YaHei" charset="-122"/>
                <a:cs typeface="Microsoft YaHei" charset="-122"/>
              </a:rPr>
              <a:t>.</a:t>
            </a:r>
            <a:r>
              <a:rPr lang="zh-CN" altLang="en-US" sz="2400" b="1" dirty="0" smtClean="0">
                <a:solidFill>
                  <a:prstClr val="black"/>
                </a:solidFill>
                <a:latin typeface="Microsoft YaHei" charset="-122"/>
                <a:ea typeface="Microsoft YaHei" charset="-122"/>
                <a:cs typeface="Microsoft YaHei" charset="-122"/>
              </a:rPr>
              <a:t> 模型训练</a:t>
            </a:r>
            <a:endParaRPr lang="zh-CN" altLang="en-US" sz="1600" dirty="0">
              <a:latin typeface="Microsoft YaHei" charset="-122"/>
              <a:ea typeface="Microsoft YaHei" charset="-122"/>
              <a:cs typeface="Microsoft YaHei"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3728" y="2627590"/>
            <a:ext cx="3456384" cy="2700300"/>
          </a:xfrm>
          <a:prstGeom prst="rect">
            <a:avLst/>
          </a:prstGeom>
        </p:spPr>
      </p:pic>
    </p:spTree>
    <p:extLst>
      <p:ext uri="{BB962C8B-B14F-4D97-AF65-F5344CB8AC3E}">
        <p14:creationId xmlns:p14="http://schemas.microsoft.com/office/powerpoint/2010/main" val="184770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219200"/>
            <a:ext cx="8229600" cy="4937125"/>
          </a:xfrm>
        </p:spPr>
        <p:txBody>
          <a:bodyPr>
            <a:normAutofit/>
          </a:bodyPr>
          <a:lstStyle/>
          <a:p>
            <a:endParaRPr lang="en-US" altLang="zh-CN" sz="2400" dirty="0" smtClean="0">
              <a:latin typeface="Gulliver" charset="0"/>
            </a:endParaRPr>
          </a:p>
          <a:p>
            <a:pPr lvl="1"/>
            <a:endParaRPr lang="en-US" altLang="zh-CN" sz="1600" dirty="0"/>
          </a:p>
          <a:p>
            <a:endParaRPr lang="en-US" altLang="zh-CN" sz="1600" dirty="0" smtClean="0"/>
          </a:p>
          <a:p>
            <a:pPr marL="273050" indent="-273050"/>
            <a:endParaRPr lang="en-US" altLang="zh-CN" sz="2000" dirty="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
        <p:nvSpPr>
          <p:cNvPr id="9" name="文本框 8"/>
          <p:cNvSpPr txBox="1"/>
          <p:nvPr/>
        </p:nvSpPr>
        <p:spPr>
          <a:xfrm>
            <a:off x="318615" y="1175904"/>
            <a:ext cx="7751194" cy="646331"/>
          </a:xfrm>
          <a:prstGeom prst="rect">
            <a:avLst/>
          </a:prstGeom>
          <a:noFill/>
        </p:spPr>
        <p:txBody>
          <a:bodyPr wrap="square" rtlCol="0">
            <a:spAutoFit/>
          </a:bodyPr>
          <a:lstStyle/>
          <a:p>
            <a:pPr marL="285750" indent="-285750">
              <a:buFont typeface="Arial" charset="0"/>
              <a:buChar char="•"/>
            </a:pPr>
            <a:r>
              <a:rPr kumimoji="1" lang="zh-CN" altLang="en-US" dirty="0"/>
              <a:t>构建分类器进行训练</a:t>
            </a:r>
          </a:p>
          <a:p>
            <a:pPr marL="285750" indent="-285750">
              <a:buFont typeface="Arial" charset="0"/>
              <a:buChar char="•"/>
            </a:pPr>
            <a:endParaRPr kumimoji="1" lang="en-US" altLang="zh-CN" dirty="0" smtClean="0"/>
          </a:p>
        </p:txBody>
      </p:sp>
      <p:sp>
        <p:nvSpPr>
          <p:cNvPr id="12" name="Rectangle 2"/>
          <p:cNvSpPr txBox="1">
            <a:spLocks noChangeArrowheads="1"/>
          </p:cNvSpPr>
          <p:nvPr/>
        </p:nvSpPr>
        <p:spPr>
          <a:xfrm>
            <a:off x="261638" y="306268"/>
            <a:ext cx="8229600" cy="563563"/>
          </a:xfrm>
          <a:prstGeom prst="rect">
            <a:avLst/>
          </a:prstGeom>
        </p:spPr>
        <p:txBody>
          <a:bodyPr vert="horz" lIns="91440" tIns="45720" rIns="91440" bIns="45720" rtlCol="0" anchor="ctr">
            <a:normAutofit/>
          </a:bodyPr>
          <a:lstStyle/>
          <a:p>
            <a:pPr>
              <a:spcBef>
                <a:spcPct val="0"/>
              </a:spcBef>
              <a:defRPr/>
            </a:pPr>
            <a:r>
              <a:rPr lang="en-US" altLang="zh-CN" sz="2400" b="1" dirty="0">
                <a:solidFill>
                  <a:prstClr val="black"/>
                </a:solidFill>
                <a:latin typeface="Microsoft YaHei" charset="-122"/>
                <a:ea typeface="Microsoft YaHei" charset="-122"/>
                <a:cs typeface="Microsoft YaHei" charset="-122"/>
              </a:rPr>
              <a:t>4</a:t>
            </a:r>
            <a:r>
              <a:rPr lang="en-US" altLang="zh-CN" sz="2400" b="1" dirty="0" smtClean="0">
                <a:solidFill>
                  <a:prstClr val="black"/>
                </a:solidFill>
                <a:latin typeface="Microsoft YaHei" charset="-122"/>
                <a:ea typeface="Microsoft YaHei" charset="-122"/>
                <a:cs typeface="Microsoft YaHei" charset="-122"/>
              </a:rPr>
              <a:t>.</a:t>
            </a:r>
            <a:r>
              <a:rPr lang="zh-CN" altLang="en-US" sz="2400" b="1" dirty="0" smtClean="0">
                <a:solidFill>
                  <a:prstClr val="black"/>
                </a:solidFill>
                <a:latin typeface="Microsoft YaHei" charset="-122"/>
                <a:ea typeface="Microsoft YaHei" charset="-122"/>
                <a:cs typeface="Microsoft YaHei" charset="-122"/>
              </a:rPr>
              <a:t> 模型训练</a:t>
            </a:r>
            <a:endParaRPr lang="zh-CN" altLang="en-US" sz="1600" dirty="0">
              <a:latin typeface="Microsoft YaHei" charset="-122"/>
              <a:ea typeface="Microsoft YaHei" charset="-122"/>
              <a:cs typeface="Microsoft YaHei"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688" y="1855283"/>
            <a:ext cx="7429500" cy="1308100"/>
          </a:xfrm>
          <a:prstGeom prst="rect">
            <a:avLst/>
          </a:prstGeom>
        </p:spPr>
      </p:pic>
      <p:sp>
        <p:nvSpPr>
          <p:cNvPr id="10" name="文本框 9"/>
          <p:cNvSpPr txBox="1"/>
          <p:nvPr/>
        </p:nvSpPr>
        <p:spPr>
          <a:xfrm>
            <a:off x="365343" y="3838863"/>
            <a:ext cx="7751194" cy="369332"/>
          </a:xfrm>
          <a:prstGeom prst="rect">
            <a:avLst/>
          </a:prstGeom>
          <a:noFill/>
        </p:spPr>
        <p:txBody>
          <a:bodyPr wrap="square" rtlCol="0">
            <a:spAutoFit/>
          </a:bodyPr>
          <a:lstStyle/>
          <a:p>
            <a:pPr marL="285750" indent="-285750">
              <a:buFont typeface="Arial" charset="0"/>
              <a:buChar char="•"/>
            </a:pPr>
            <a:r>
              <a:rPr kumimoji="1" lang="en-US" altLang="zh-CN" dirty="0"/>
              <a:t>Test set accuracy score: 0.90153</a:t>
            </a:r>
            <a:endParaRPr kumimoji="1" lang="en-US" altLang="zh-CN" dirty="0" smtClean="0"/>
          </a:p>
        </p:txBody>
      </p:sp>
    </p:spTree>
    <p:extLst>
      <p:ext uri="{BB962C8B-B14F-4D97-AF65-F5344CB8AC3E}">
        <p14:creationId xmlns:p14="http://schemas.microsoft.com/office/powerpoint/2010/main" val="13382769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219200"/>
            <a:ext cx="8229600" cy="4937125"/>
          </a:xfrm>
        </p:spPr>
        <p:txBody>
          <a:bodyPr>
            <a:normAutofit/>
          </a:bodyPr>
          <a:lstStyle/>
          <a:p>
            <a:endParaRPr lang="en-US" altLang="zh-CN" sz="2400" dirty="0" smtClean="0">
              <a:latin typeface="Gulliver" charset="0"/>
            </a:endParaRPr>
          </a:p>
          <a:p>
            <a:pPr lvl="1"/>
            <a:endParaRPr lang="en-US" altLang="zh-CN" sz="1600" dirty="0"/>
          </a:p>
          <a:p>
            <a:endParaRPr lang="en-US" altLang="zh-CN" sz="1600" dirty="0" smtClean="0"/>
          </a:p>
          <a:p>
            <a:pPr marL="273050" indent="-273050"/>
            <a:endParaRPr lang="en-US" altLang="zh-CN" sz="2000" dirty="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sp>
        <p:nvSpPr>
          <p:cNvPr id="9" name="文本框 8"/>
          <p:cNvSpPr txBox="1"/>
          <p:nvPr/>
        </p:nvSpPr>
        <p:spPr>
          <a:xfrm>
            <a:off x="318615" y="1175904"/>
            <a:ext cx="7751194" cy="369332"/>
          </a:xfrm>
          <a:prstGeom prst="rect">
            <a:avLst/>
          </a:prstGeom>
          <a:noFill/>
        </p:spPr>
        <p:txBody>
          <a:bodyPr wrap="square" rtlCol="0">
            <a:spAutoFit/>
          </a:bodyPr>
          <a:lstStyle/>
          <a:p>
            <a:pPr marL="285750" indent="-285750">
              <a:buFont typeface="Arial" charset="0"/>
              <a:buChar char="•"/>
            </a:pPr>
            <a:r>
              <a:rPr kumimoji="1" lang="zh-CN" altLang="en-US" dirty="0" smtClean="0"/>
              <a:t>绘制混淆矩阵</a:t>
            </a:r>
            <a:r>
              <a:rPr kumimoji="1" lang="en-US" altLang="zh-CN" dirty="0" smtClean="0"/>
              <a:t>&amp;ROC</a:t>
            </a:r>
            <a:r>
              <a:rPr kumimoji="1" lang="zh-CN" altLang="en-US" dirty="0" smtClean="0"/>
              <a:t>曲线</a:t>
            </a:r>
            <a:endParaRPr kumimoji="1" lang="en-US" altLang="zh-CN" dirty="0" smtClean="0"/>
          </a:p>
        </p:txBody>
      </p:sp>
      <p:sp>
        <p:nvSpPr>
          <p:cNvPr id="12" name="Rectangle 2"/>
          <p:cNvSpPr txBox="1">
            <a:spLocks noChangeArrowheads="1"/>
          </p:cNvSpPr>
          <p:nvPr/>
        </p:nvSpPr>
        <p:spPr>
          <a:xfrm>
            <a:off x="261638" y="306268"/>
            <a:ext cx="8229600" cy="563563"/>
          </a:xfrm>
          <a:prstGeom prst="rect">
            <a:avLst/>
          </a:prstGeom>
        </p:spPr>
        <p:txBody>
          <a:bodyPr vert="horz" lIns="91440" tIns="45720" rIns="91440" bIns="45720" rtlCol="0" anchor="ctr">
            <a:normAutofit/>
          </a:bodyPr>
          <a:lstStyle/>
          <a:p>
            <a:pPr>
              <a:spcBef>
                <a:spcPct val="0"/>
              </a:spcBef>
              <a:defRPr/>
            </a:pPr>
            <a:r>
              <a:rPr lang="en-US" altLang="zh-CN" sz="2400" b="1" dirty="0">
                <a:solidFill>
                  <a:prstClr val="black"/>
                </a:solidFill>
                <a:latin typeface="Microsoft YaHei" charset="-122"/>
                <a:ea typeface="Microsoft YaHei" charset="-122"/>
                <a:cs typeface="Microsoft YaHei" charset="-122"/>
              </a:rPr>
              <a:t>4</a:t>
            </a:r>
            <a:r>
              <a:rPr lang="en-US" altLang="zh-CN" sz="2400" b="1" dirty="0" smtClean="0">
                <a:solidFill>
                  <a:prstClr val="black"/>
                </a:solidFill>
                <a:latin typeface="Microsoft YaHei" charset="-122"/>
                <a:ea typeface="Microsoft YaHei" charset="-122"/>
                <a:cs typeface="Microsoft YaHei" charset="-122"/>
              </a:rPr>
              <a:t>.</a:t>
            </a:r>
            <a:r>
              <a:rPr lang="zh-CN" altLang="en-US" sz="2400" b="1" dirty="0" smtClean="0">
                <a:solidFill>
                  <a:prstClr val="black"/>
                </a:solidFill>
                <a:latin typeface="Microsoft YaHei" charset="-122"/>
                <a:ea typeface="Microsoft YaHei" charset="-122"/>
                <a:cs typeface="Microsoft YaHei" charset="-122"/>
              </a:rPr>
              <a:t> 模型训练</a:t>
            </a:r>
            <a:endParaRPr lang="zh-CN" altLang="en-US" sz="1600" dirty="0">
              <a:latin typeface="Microsoft YaHei" charset="-122"/>
              <a:ea typeface="Microsoft YaHei" charset="-122"/>
              <a:cs typeface="Microsoft YaHei"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716" y="1855716"/>
            <a:ext cx="7718568" cy="3859284"/>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809" y="1812420"/>
            <a:ext cx="8164429" cy="3969739"/>
          </a:xfrm>
          <a:prstGeom prst="rect">
            <a:avLst/>
          </a:prstGeom>
        </p:spPr>
      </p:pic>
    </p:spTree>
    <p:extLst>
      <p:ext uri="{BB962C8B-B14F-4D97-AF65-F5344CB8AC3E}">
        <p14:creationId xmlns:p14="http://schemas.microsoft.com/office/powerpoint/2010/main" val="162356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422313"/>
            <a:ext cx="8229600" cy="4937125"/>
          </a:xfrm>
        </p:spPr>
        <p:txBody>
          <a:bodyPr>
            <a:normAutofit/>
          </a:bodyPr>
          <a:lstStyle/>
          <a:p>
            <a:endParaRPr lang="en-US" altLang="zh-CN" sz="1800" dirty="0" smtClean="0"/>
          </a:p>
          <a:p>
            <a:endParaRPr lang="en-US" altLang="zh-CN" sz="1800" dirty="0"/>
          </a:p>
          <a:p>
            <a:r>
              <a:rPr lang="zh-CN" altLang="en-US" sz="1800" dirty="0" smtClean="0"/>
              <a:t>上</a:t>
            </a:r>
            <a:r>
              <a:rPr lang="zh-CN" altLang="en-US" sz="1800" dirty="0"/>
              <a:t>一个步骤中，我们的模型训练和测试都在同一个数据集上进行，这样导致模型产生过拟合的问题。</a:t>
            </a:r>
            <a:endParaRPr lang="en-US" altLang="zh-CN" sz="1800" dirty="0" smtClean="0"/>
          </a:p>
          <a:p>
            <a:pPr lvl="1"/>
            <a:endParaRPr lang="en-US" altLang="zh-CN" sz="1600" dirty="0"/>
          </a:p>
          <a:p>
            <a:endParaRPr lang="en-US" altLang="zh-CN" sz="1600" dirty="0" smtClean="0"/>
          </a:p>
          <a:p>
            <a:pPr marL="273050" indent="-273050"/>
            <a:r>
              <a:rPr lang="zh-CN" altLang="en-US" sz="1800" dirty="0"/>
              <a:t>将数据集划分为训练集和测试集有</a:t>
            </a:r>
            <a:r>
              <a:rPr lang="en-US" altLang="zh-CN" sz="1800" dirty="0"/>
              <a:t>3</a:t>
            </a:r>
            <a:r>
              <a:rPr lang="zh-CN" altLang="en-US" sz="1800" dirty="0"/>
              <a:t>种处理方法：</a:t>
            </a:r>
            <a:r>
              <a:rPr lang="en-US" altLang="zh-CN" sz="1800" dirty="0"/>
              <a:t>1</a:t>
            </a:r>
            <a:r>
              <a:rPr lang="zh-CN" altLang="en-US" sz="1800" dirty="0"/>
              <a:t>、留出法（</a:t>
            </a:r>
            <a:r>
              <a:rPr lang="en-US" altLang="zh-CN" sz="1800" dirty="0"/>
              <a:t>hold-out</a:t>
            </a:r>
            <a:r>
              <a:rPr lang="zh-CN" altLang="en-US" sz="1800" dirty="0"/>
              <a:t>），</a:t>
            </a:r>
            <a:r>
              <a:rPr lang="en-US" altLang="zh-CN" sz="1800" dirty="0"/>
              <a:t>2</a:t>
            </a:r>
            <a:r>
              <a:rPr lang="zh-CN" altLang="en-US" sz="1800" dirty="0"/>
              <a:t>、交叉验证法（</a:t>
            </a:r>
            <a:r>
              <a:rPr lang="en-US" altLang="zh-CN" sz="1800" dirty="0"/>
              <a:t>cross-validation</a:t>
            </a:r>
            <a:r>
              <a:rPr lang="zh-CN" altLang="en-US" sz="1800" dirty="0"/>
              <a:t>），</a:t>
            </a:r>
            <a:r>
              <a:rPr lang="en-US" altLang="zh-CN" sz="1800" dirty="0"/>
              <a:t>3</a:t>
            </a:r>
            <a:r>
              <a:rPr lang="zh-CN" altLang="en-US" sz="1800" dirty="0"/>
              <a:t>、自助法（</a:t>
            </a:r>
            <a:r>
              <a:rPr lang="en-US" altLang="zh-CN" sz="1800" dirty="0"/>
              <a:t>bootstrapping</a:t>
            </a:r>
            <a:r>
              <a:rPr lang="zh-CN" altLang="en-US" sz="1800" dirty="0"/>
              <a:t>）</a:t>
            </a:r>
          </a:p>
          <a:p>
            <a:pPr marL="273050" indent="-273050"/>
            <a:endParaRPr lang="en-US" altLang="zh-CN" sz="1800" dirty="0" smtClean="0"/>
          </a:p>
          <a:p>
            <a:pPr marL="273050" indent="-273050"/>
            <a:endParaRPr lang="en-US" altLang="zh-CN" sz="1800" dirty="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sp>
        <p:nvSpPr>
          <p:cNvPr id="12" name="Rectangle 2"/>
          <p:cNvSpPr txBox="1">
            <a:spLocks noChangeArrowheads="1"/>
          </p:cNvSpPr>
          <p:nvPr/>
        </p:nvSpPr>
        <p:spPr>
          <a:xfrm>
            <a:off x="216024" y="516013"/>
            <a:ext cx="8229600" cy="563563"/>
          </a:xfrm>
          <a:prstGeom prst="rect">
            <a:avLst/>
          </a:prstGeom>
        </p:spPr>
        <p:txBody>
          <a:bodyPr vert="horz" lIns="91440" tIns="45720" rIns="91440" bIns="45720" rtlCol="0" anchor="ctr">
            <a:normAutofit/>
          </a:bodyPr>
          <a:lstStyle/>
          <a:p>
            <a:r>
              <a:rPr lang="en-US" altLang="zh-CN" sz="2400" b="1" dirty="0">
                <a:solidFill>
                  <a:prstClr val="black"/>
                </a:solidFill>
                <a:latin typeface="Microsoft YaHei" charset="-122"/>
                <a:ea typeface="Microsoft YaHei" charset="-122"/>
                <a:cs typeface="Microsoft YaHei" charset="-122"/>
              </a:rPr>
              <a:t>5</a:t>
            </a:r>
            <a:r>
              <a:rPr lang="en-US" altLang="zh-CN" sz="2400" b="1" dirty="0" smtClean="0">
                <a:solidFill>
                  <a:prstClr val="black"/>
                </a:solidFill>
                <a:latin typeface="Microsoft YaHei" charset="-122"/>
                <a:ea typeface="Microsoft YaHei" charset="-122"/>
                <a:cs typeface="Microsoft YaHei" charset="-122"/>
              </a:rPr>
              <a:t>.</a:t>
            </a:r>
            <a:r>
              <a:rPr lang="zh-CN" altLang="en-US" sz="2400" b="1" dirty="0" smtClean="0">
                <a:solidFill>
                  <a:prstClr val="black"/>
                </a:solidFill>
                <a:latin typeface="Microsoft YaHei" charset="-122"/>
                <a:ea typeface="Microsoft YaHei" charset="-122"/>
                <a:cs typeface="Microsoft YaHei" charset="-122"/>
              </a:rPr>
              <a:t> 模型评估及优化</a:t>
            </a:r>
            <a:endParaRPr lang="zh-CN" altLang="en-US" sz="1600" dirty="0">
              <a:latin typeface="Microsoft YaHei" charset="-122"/>
              <a:ea typeface="Microsoft YaHei" charset="-122"/>
              <a:cs typeface="Microsoft YaHei" charset="-122"/>
            </a:endParaRPr>
          </a:p>
          <a:p>
            <a:endParaRPr lang="en-US" altLang="zh-CN" sz="2400" dirty="0">
              <a:latin typeface="+mj-ea"/>
              <a:cs typeface="Microsoft YaHei" charset="-122"/>
            </a:endParaRPr>
          </a:p>
        </p:txBody>
      </p:sp>
    </p:spTree>
    <p:extLst>
      <p:ext uri="{BB962C8B-B14F-4D97-AF65-F5344CB8AC3E}">
        <p14:creationId xmlns:p14="http://schemas.microsoft.com/office/powerpoint/2010/main" val="6599902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422313"/>
            <a:ext cx="8229600" cy="4937125"/>
          </a:xfrm>
        </p:spPr>
        <p:txBody>
          <a:bodyPr>
            <a:normAutofit/>
          </a:bodyPr>
          <a:lstStyle/>
          <a:p>
            <a:endParaRPr lang="en-US" altLang="zh-CN" sz="1800" dirty="0" smtClean="0"/>
          </a:p>
          <a:p>
            <a:endParaRPr lang="en-US" altLang="zh-CN" sz="1800" dirty="0"/>
          </a:p>
          <a:p>
            <a:pPr marL="273050" indent="-273050"/>
            <a:r>
              <a:rPr lang="zh-CN" altLang="en-US" sz="1800" dirty="0"/>
              <a:t>本次项目采用的是</a:t>
            </a:r>
            <a:r>
              <a:rPr lang="zh-CN" altLang="en-US" sz="1800" dirty="0">
                <a:solidFill>
                  <a:srgbClr val="C00000"/>
                </a:solidFill>
              </a:rPr>
              <a:t>交叉验证法</a:t>
            </a:r>
            <a:r>
              <a:rPr lang="zh-CN" altLang="en-US" sz="1800" dirty="0"/>
              <a:t>划分数据集，将数据划分为</a:t>
            </a:r>
            <a:r>
              <a:rPr lang="en-US" altLang="zh-CN" sz="1800" dirty="0"/>
              <a:t>3</a:t>
            </a:r>
            <a:r>
              <a:rPr lang="zh-CN" altLang="en-US" sz="1800" dirty="0"/>
              <a:t>部分：训练集（</a:t>
            </a:r>
            <a:r>
              <a:rPr lang="en-US" altLang="zh-CN" sz="1800" dirty="0"/>
              <a:t>training set</a:t>
            </a:r>
            <a:r>
              <a:rPr lang="zh-CN" altLang="en-US" sz="1800" dirty="0"/>
              <a:t>）、验证集（</a:t>
            </a:r>
            <a:r>
              <a:rPr lang="en-US" altLang="zh-CN" sz="1800" dirty="0"/>
              <a:t>validation set</a:t>
            </a:r>
            <a:r>
              <a:rPr lang="zh-CN" altLang="en-US" sz="1800" dirty="0"/>
              <a:t>）和测试集（</a:t>
            </a:r>
            <a:r>
              <a:rPr lang="en-US" altLang="zh-CN" sz="1800" dirty="0"/>
              <a:t>test set</a:t>
            </a:r>
            <a:r>
              <a:rPr lang="zh-CN" altLang="en-US" sz="1800" dirty="0"/>
              <a:t>）。让模型在训练集进行学习，在验证集上进行参数调优，最后使用测试集数据评估模型的性能。</a:t>
            </a:r>
          </a:p>
          <a:p>
            <a:pPr marL="273050" indent="-273050"/>
            <a:endParaRPr lang="en-US" altLang="zh-CN" sz="2000" dirty="0"/>
          </a:p>
          <a:p>
            <a:endParaRPr lang="en-US" altLang="zh-CN" sz="1800" dirty="0" smtClean="0"/>
          </a:p>
          <a:p>
            <a:endParaRPr lang="en-US" altLang="zh-CN" sz="1800" dirty="0" smtClean="0"/>
          </a:p>
          <a:p>
            <a:r>
              <a:rPr lang="zh-CN" altLang="en-US" sz="1800" dirty="0" smtClean="0"/>
              <a:t>模型</a:t>
            </a:r>
            <a:r>
              <a:rPr lang="zh-CN" altLang="en-US" sz="1800" dirty="0"/>
              <a:t>调优我们采用</a:t>
            </a:r>
            <a:r>
              <a:rPr lang="zh-CN" altLang="en-US" sz="1800" b="1" dirty="0">
                <a:solidFill>
                  <a:srgbClr val="C00000"/>
                </a:solidFill>
              </a:rPr>
              <a:t>网格搜索调优参数（</a:t>
            </a:r>
            <a:r>
              <a:rPr lang="en-US" altLang="zh-CN" sz="1800" b="1" dirty="0">
                <a:solidFill>
                  <a:srgbClr val="C00000"/>
                </a:solidFill>
              </a:rPr>
              <a:t>grid search</a:t>
            </a:r>
            <a:r>
              <a:rPr lang="zh-CN" altLang="en-US" sz="1800" b="1" dirty="0">
                <a:solidFill>
                  <a:srgbClr val="C00000"/>
                </a:solidFill>
              </a:rPr>
              <a:t>）</a:t>
            </a:r>
            <a:r>
              <a:rPr lang="zh-CN" altLang="en-US" sz="1800" dirty="0"/>
              <a:t>，通过构建参数候选集合，然后网格搜索会穷举各种参数组合，根据设定评定的评分机制找到最好的那一组设置。</a:t>
            </a:r>
            <a:endParaRPr lang="en-US" altLang="zh-CN" sz="1800" dirty="0" smtClean="0"/>
          </a:p>
          <a:p>
            <a:pPr marL="273050" indent="-273050"/>
            <a:endParaRPr lang="en-US" altLang="zh-CN" sz="2000" dirty="0" smtClean="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sp>
        <p:nvSpPr>
          <p:cNvPr id="12" name="Rectangle 2"/>
          <p:cNvSpPr txBox="1">
            <a:spLocks noChangeArrowheads="1"/>
          </p:cNvSpPr>
          <p:nvPr/>
        </p:nvSpPr>
        <p:spPr>
          <a:xfrm>
            <a:off x="216024" y="516013"/>
            <a:ext cx="8229600" cy="563563"/>
          </a:xfrm>
          <a:prstGeom prst="rect">
            <a:avLst/>
          </a:prstGeom>
        </p:spPr>
        <p:txBody>
          <a:bodyPr vert="horz" lIns="91440" tIns="45720" rIns="91440" bIns="45720" rtlCol="0" anchor="ctr">
            <a:normAutofit/>
          </a:bodyPr>
          <a:lstStyle/>
          <a:p>
            <a:r>
              <a:rPr lang="en-US" altLang="zh-CN" sz="2400" b="1" dirty="0">
                <a:solidFill>
                  <a:prstClr val="black"/>
                </a:solidFill>
                <a:latin typeface="Microsoft YaHei" charset="-122"/>
                <a:ea typeface="Microsoft YaHei" charset="-122"/>
                <a:cs typeface="Microsoft YaHei" charset="-122"/>
              </a:rPr>
              <a:t>5</a:t>
            </a:r>
            <a:r>
              <a:rPr lang="en-US" altLang="zh-CN" sz="2400" b="1" dirty="0" smtClean="0">
                <a:solidFill>
                  <a:prstClr val="black"/>
                </a:solidFill>
                <a:latin typeface="Microsoft YaHei" charset="-122"/>
                <a:ea typeface="Microsoft YaHei" charset="-122"/>
                <a:cs typeface="Microsoft YaHei" charset="-122"/>
              </a:rPr>
              <a:t>.</a:t>
            </a:r>
            <a:r>
              <a:rPr lang="zh-CN" altLang="en-US" sz="2400" b="1" dirty="0" smtClean="0">
                <a:solidFill>
                  <a:prstClr val="black"/>
                </a:solidFill>
                <a:latin typeface="Microsoft YaHei" charset="-122"/>
                <a:ea typeface="Microsoft YaHei" charset="-122"/>
                <a:cs typeface="Microsoft YaHei" charset="-122"/>
              </a:rPr>
              <a:t> 模型评估及优化</a:t>
            </a:r>
            <a:endParaRPr lang="zh-CN" altLang="en-US" sz="1600" dirty="0">
              <a:latin typeface="Microsoft YaHei" charset="-122"/>
              <a:ea typeface="Microsoft YaHei" charset="-122"/>
              <a:cs typeface="Microsoft YaHei" charset="-122"/>
            </a:endParaRPr>
          </a:p>
          <a:p>
            <a:endParaRPr lang="en-US" altLang="zh-CN" sz="2400" dirty="0">
              <a:latin typeface="+mj-ea"/>
              <a:cs typeface="Microsoft YaHei" charset="-122"/>
            </a:endParaRPr>
          </a:p>
        </p:txBody>
      </p:sp>
    </p:spTree>
    <p:extLst>
      <p:ext uri="{BB962C8B-B14F-4D97-AF65-F5344CB8AC3E}">
        <p14:creationId xmlns:p14="http://schemas.microsoft.com/office/powerpoint/2010/main" val="9023893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317927" y="1228270"/>
            <a:ext cx="8229600" cy="4937125"/>
          </a:xfrm>
        </p:spPr>
        <p:txBody>
          <a:bodyPr>
            <a:normAutofit/>
          </a:bodyPr>
          <a:lstStyle/>
          <a:p>
            <a:r>
              <a:rPr lang="zh-CN" altLang="en-US" sz="1800" dirty="0" smtClean="0"/>
              <a:t>结合</a:t>
            </a:r>
            <a:r>
              <a:rPr lang="en-US" altLang="zh-CN" sz="1800" b="1" dirty="0"/>
              <a:t>cross-validation</a:t>
            </a:r>
            <a:r>
              <a:rPr lang="zh-CN" altLang="en-US" sz="1800" dirty="0"/>
              <a:t>和</a:t>
            </a:r>
            <a:r>
              <a:rPr lang="en-US" altLang="zh-CN" sz="1800" b="1" dirty="0"/>
              <a:t>grid search</a:t>
            </a:r>
            <a:r>
              <a:rPr lang="zh-CN" altLang="en-US" sz="1800" dirty="0" smtClean="0"/>
              <a:t>，采用</a:t>
            </a:r>
            <a:r>
              <a:rPr lang="en-US" altLang="zh-CN" sz="1800" dirty="0" err="1"/>
              <a:t>scikit</a:t>
            </a:r>
            <a:r>
              <a:rPr lang="en-US" altLang="zh-CN" sz="1800" dirty="0"/>
              <a:t> learn</a:t>
            </a:r>
            <a:r>
              <a:rPr lang="zh-CN" altLang="en-US" sz="1800" dirty="0"/>
              <a:t>模块</a:t>
            </a:r>
            <a:r>
              <a:rPr lang="en-US" altLang="zh-CN" sz="1800" dirty="0" err="1"/>
              <a:t>model_selection</a:t>
            </a:r>
            <a:r>
              <a:rPr lang="zh-CN" altLang="en-US" sz="1800" dirty="0"/>
              <a:t>中的</a:t>
            </a:r>
            <a:r>
              <a:rPr lang="en-US" altLang="zh-CN" sz="1800" b="1" dirty="0" err="1"/>
              <a:t>GridSearchCV</a:t>
            </a:r>
            <a:r>
              <a:rPr lang="zh-CN" altLang="en-US" sz="1800" dirty="0"/>
              <a:t>方法</a:t>
            </a:r>
            <a:r>
              <a:rPr lang="zh-CN" altLang="en-US" sz="1800" dirty="0" smtClean="0"/>
              <a:t>。得到的结果如下所示：</a:t>
            </a:r>
            <a:endParaRPr lang="en-US" altLang="zh-CN" sz="1800" dirty="0" smtClean="0"/>
          </a:p>
          <a:p>
            <a:endParaRPr lang="en-US" altLang="zh-CN" sz="1800" dirty="0" smtClean="0"/>
          </a:p>
          <a:p>
            <a:endParaRPr lang="en-US" altLang="zh-CN" sz="1800" dirty="0"/>
          </a:p>
          <a:p>
            <a:endParaRPr lang="en-US" altLang="zh-CN" sz="1800" dirty="0" smtClean="0"/>
          </a:p>
          <a:p>
            <a:endParaRPr lang="en-US" altLang="zh-CN" sz="1800" dirty="0"/>
          </a:p>
          <a:p>
            <a:endParaRPr lang="en-US" altLang="zh-CN" sz="1800" dirty="0" smtClean="0"/>
          </a:p>
          <a:p>
            <a:endParaRPr lang="en-US" altLang="zh-CN" sz="1800" dirty="0"/>
          </a:p>
          <a:p>
            <a:endParaRPr lang="en-US" altLang="zh-CN" sz="1800" dirty="0" smtClean="0"/>
          </a:p>
          <a:p>
            <a:endParaRPr lang="en-US" altLang="zh-CN" sz="1800" dirty="0"/>
          </a:p>
          <a:p>
            <a:endParaRPr lang="en-US" altLang="zh-CN" sz="1800" dirty="0" smtClean="0"/>
          </a:p>
          <a:p>
            <a:endParaRPr lang="en-US" altLang="zh-CN" sz="1800" dirty="0"/>
          </a:p>
          <a:p>
            <a:endParaRPr lang="en-US" altLang="zh-CN" sz="1800" dirty="0" smtClean="0"/>
          </a:p>
          <a:p>
            <a:r>
              <a:rPr lang="zh-CN" altLang="en-US" sz="1800" dirty="0" smtClean="0"/>
              <a:t>经过</a:t>
            </a:r>
            <a:r>
              <a:rPr lang="zh-CN" altLang="en-US" sz="1800" dirty="0"/>
              <a:t>交叉验证训练和参数调优后，模型的性能有较大的提升，</a:t>
            </a:r>
            <a:r>
              <a:rPr lang="en-US" altLang="zh-CN" sz="1800" dirty="0"/>
              <a:t>recall</a:t>
            </a:r>
            <a:r>
              <a:rPr lang="zh-CN" altLang="en-US" sz="1800" dirty="0"/>
              <a:t>值从</a:t>
            </a:r>
            <a:r>
              <a:rPr lang="en-US" altLang="zh-CN" sz="1800" dirty="0"/>
              <a:t>0.80</a:t>
            </a:r>
            <a:r>
              <a:rPr lang="zh-CN" altLang="en-US" sz="1800" dirty="0"/>
              <a:t>上升到</a:t>
            </a:r>
            <a:r>
              <a:rPr lang="en-US" altLang="zh-CN" sz="1800" dirty="0"/>
              <a:t>0.93</a:t>
            </a:r>
            <a:r>
              <a:rPr lang="zh-CN" altLang="en-US" sz="1800" dirty="0"/>
              <a:t>，上升幅度</a:t>
            </a:r>
            <a:r>
              <a:rPr lang="zh-CN" altLang="en-US" sz="1800" b="1" dirty="0"/>
              <a:t>达到</a:t>
            </a:r>
            <a:r>
              <a:rPr lang="en-US" altLang="zh-CN" sz="1800" b="1" dirty="0"/>
              <a:t>16.25%</a:t>
            </a:r>
            <a:r>
              <a:rPr lang="zh-CN" altLang="en-US" sz="1800" dirty="0"/>
              <a:t>。</a:t>
            </a:r>
            <a:endParaRPr lang="en-US" altLang="zh-CN" sz="1800" dirty="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sp>
        <p:nvSpPr>
          <p:cNvPr id="12" name="Rectangle 2"/>
          <p:cNvSpPr txBox="1">
            <a:spLocks noChangeArrowheads="1"/>
          </p:cNvSpPr>
          <p:nvPr/>
        </p:nvSpPr>
        <p:spPr>
          <a:xfrm>
            <a:off x="216024" y="516013"/>
            <a:ext cx="8229600" cy="563563"/>
          </a:xfrm>
          <a:prstGeom prst="rect">
            <a:avLst/>
          </a:prstGeom>
        </p:spPr>
        <p:txBody>
          <a:bodyPr vert="horz" lIns="91440" tIns="45720" rIns="91440" bIns="45720" rtlCol="0" anchor="ctr">
            <a:normAutofit/>
          </a:bodyPr>
          <a:lstStyle/>
          <a:p>
            <a:r>
              <a:rPr lang="en-US" altLang="zh-CN" sz="2400" b="1" dirty="0">
                <a:solidFill>
                  <a:prstClr val="black"/>
                </a:solidFill>
                <a:latin typeface="Microsoft YaHei" charset="-122"/>
                <a:ea typeface="Microsoft YaHei" charset="-122"/>
                <a:cs typeface="Microsoft YaHei" charset="-122"/>
              </a:rPr>
              <a:t>5</a:t>
            </a:r>
            <a:r>
              <a:rPr lang="en-US" altLang="zh-CN" sz="2400" b="1" dirty="0" smtClean="0">
                <a:solidFill>
                  <a:prstClr val="black"/>
                </a:solidFill>
                <a:latin typeface="Microsoft YaHei" charset="-122"/>
                <a:ea typeface="Microsoft YaHei" charset="-122"/>
                <a:cs typeface="Microsoft YaHei" charset="-122"/>
              </a:rPr>
              <a:t>.</a:t>
            </a:r>
            <a:r>
              <a:rPr lang="zh-CN" altLang="en-US" sz="2400" b="1" dirty="0" smtClean="0">
                <a:solidFill>
                  <a:prstClr val="black"/>
                </a:solidFill>
                <a:latin typeface="Microsoft YaHei" charset="-122"/>
                <a:ea typeface="Microsoft YaHei" charset="-122"/>
                <a:cs typeface="Microsoft YaHei" charset="-122"/>
              </a:rPr>
              <a:t> 模型评估及优化</a:t>
            </a:r>
            <a:endParaRPr lang="zh-CN" altLang="en-US" sz="1600" dirty="0">
              <a:latin typeface="Microsoft YaHei" charset="-122"/>
              <a:ea typeface="Microsoft YaHei" charset="-122"/>
              <a:cs typeface="Microsoft YaHei" charset="-122"/>
            </a:endParaRPr>
          </a:p>
          <a:p>
            <a:endParaRPr lang="en-US" altLang="zh-CN" sz="2400" dirty="0">
              <a:latin typeface="+mj-ea"/>
              <a:cs typeface="Microsoft YaHei"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1988840"/>
            <a:ext cx="5105400" cy="207010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552" y="1982891"/>
            <a:ext cx="6509320" cy="3254660"/>
          </a:xfrm>
          <a:prstGeom prst="rect">
            <a:avLst/>
          </a:prstGeom>
        </p:spPr>
      </p:pic>
    </p:spTree>
    <p:extLst>
      <p:ext uri="{BB962C8B-B14F-4D97-AF65-F5344CB8AC3E}">
        <p14:creationId xmlns:p14="http://schemas.microsoft.com/office/powerpoint/2010/main" val="36901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12" end="12"/>
                                            </p:txEl>
                                          </p:spTgt>
                                        </p:tgtEl>
                                        <p:attrNameLst>
                                          <p:attrName>style.visibility</p:attrName>
                                        </p:attrNameLst>
                                      </p:cBhvr>
                                      <p:to>
                                        <p:strVal val="visible"/>
                                      </p:to>
                                    </p:set>
                                    <p:anim calcmode="lin" valueType="num">
                                      <p:cBhvr additive="base">
                                        <p:cTn id="17"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sp>
        <p:nvSpPr>
          <p:cNvPr id="12" name="Rectangle 2"/>
          <p:cNvSpPr txBox="1">
            <a:spLocks noChangeArrowheads="1"/>
          </p:cNvSpPr>
          <p:nvPr/>
        </p:nvSpPr>
        <p:spPr>
          <a:xfrm>
            <a:off x="216024" y="516013"/>
            <a:ext cx="8229600" cy="563563"/>
          </a:xfrm>
          <a:prstGeom prst="rect">
            <a:avLst/>
          </a:prstGeom>
        </p:spPr>
        <p:txBody>
          <a:bodyPr vert="horz" lIns="91440" tIns="45720" rIns="91440" bIns="45720" rtlCol="0" anchor="ctr">
            <a:normAutofit/>
          </a:bodyPr>
          <a:lstStyle/>
          <a:p>
            <a:r>
              <a:rPr lang="en-US" altLang="zh-CN" sz="2400" b="1" dirty="0">
                <a:solidFill>
                  <a:prstClr val="black"/>
                </a:solidFill>
                <a:latin typeface="Microsoft YaHei" charset="-122"/>
                <a:ea typeface="Microsoft YaHei" charset="-122"/>
                <a:cs typeface="Microsoft YaHei" charset="-122"/>
              </a:rPr>
              <a:t>5</a:t>
            </a:r>
            <a:r>
              <a:rPr lang="en-US" altLang="zh-CN" sz="2400" b="1" dirty="0" smtClean="0">
                <a:solidFill>
                  <a:prstClr val="black"/>
                </a:solidFill>
                <a:latin typeface="Microsoft YaHei" charset="-122"/>
                <a:ea typeface="Microsoft YaHei" charset="-122"/>
                <a:cs typeface="Microsoft YaHei" charset="-122"/>
              </a:rPr>
              <a:t>.</a:t>
            </a:r>
            <a:r>
              <a:rPr lang="zh-CN" altLang="en-US" sz="2400" b="1" dirty="0" smtClean="0">
                <a:solidFill>
                  <a:prstClr val="black"/>
                </a:solidFill>
                <a:latin typeface="Microsoft YaHei" charset="-122"/>
                <a:ea typeface="Microsoft YaHei" charset="-122"/>
                <a:cs typeface="Microsoft YaHei" charset="-122"/>
              </a:rPr>
              <a:t> 模型评估及优化</a:t>
            </a:r>
            <a:endParaRPr lang="zh-CN" altLang="en-US" sz="1600" dirty="0">
              <a:latin typeface="Microsoft YaHei" charset="-122"/>
              <a:ea typeface="Microsoft YaHei" charset="-122"/>
              <a:cs typeface="Microsoft YaHei" charset="-122"/>
            </a:endParaRPr>
          </a:p>
          <a:p>
            <a:endParaRPr lang="en-US" altLang="zh-CN" sz="2400" dirty="0">
              <a:latin typeface="+mj-ea"/>
              <a:cs typeface="Microsoft YaHei" charset="-122"/>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718" y="1051316"/>
            <a:ext cx="7668344" cy="5162438"/>
          </a:xfrm>
          <a:prstGeom prst="rect">
            <a:avLst/>
          </a:prstGeom>
        </p:spPr>
      </p:pic>
    </p:spTree>
    <p:extLst>
      <p:ext uri="{BB962C8B-B14F-4D97-AF65-F5344CB8AC3E}">
        <p14:creationId xmlns:p14="http://schemas.microsoft.com/office/powerpoint/2010/main" val="10934759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sp>
        <p:nvSpPr>
          <p:cNvPr id="12" name="Rectangle 2"/>
          <p:cNvSpPr txBox="1">
            <a:spLocks noChangeArrowheads="1"/>
          </p:cNvSpPr>
          <p:nvPr/>
        </p:nvSpPr>
        <p:spPr>
          <a:xfrm>
            <a:off x="216024" y="516013"/>
            <a:ext cx="8229600" cy="563563"/>
          </a:xfrm>
          <a:prstGeom prst="rect">
            <a:avLst/>
          </a:prstGeom>
        </p:spPr>
        <p:txBody>
          <a:bodyPr vert="horz" lIns="91440" tIns="45720" rIns="91440" bIns="45720" rtlCol="0" anchor="ctr">
            <a:normAutofit/>
          </a:bodyPr>
          <a:lstStyle/>
          <a:p>
            <a:r>
              <a:rPr lang="en-US" altLang="zh-CN" sz="2400" b="1" dirty="0">
                <a:solidFill>
                  <a:prstClr val="black"/>
                </a:solidFill>
                <a:latin typeface="Microsoft YaHei" charset="-122"/>
                <a:ea typeface="Microsoft YaHei" charset="-122"/>
                <a:cs typeface="Microsoft YaHei" charset="-122"/>
              </a:rPr>
              <a:t>5</a:t>
            </a:r>
            <a:r>
              <a:rPr lang="en-US" altLang="zh-CN" sz="2400" b="1" dirty="0" smtClean="0">
                <a:solidFill>
                  <a:prstClr val="black"/>
                </a:solidFill>
                <a:latin typeface="Microsoft YaHei" charset="-122"/>
                <a:ea typeface="Microsoft YaHei" charset="-122"/>
                <a:cs typeface="Microsoft YaHei" charset="-122"/>
              </a:rPr>
              <a:t>.</a:t>
            </a:r>
            <a:r>
              <a:rPr lang="zh-CN" altLang="en-US" sz="2400" b="1" dirty="0" smtClean="0">
                <a:solidFill>
                  <a:prstClr val="black"/>
                </a:solidFill>
                <a:latin typeface="Microsoft YaHei" charset="-122"/>
                <a:ea typeface="Microsoft YaHei" charset="-122"/>
                <a:cs typeface="Microsoft YaHei" charset="-122"/>
              </a:rPr>
              <a:t> 模型评估及优化</a:t>
            </a:r>
            <a:endParaRPr lang="zh-CN" altLang="en-US" sz="1600" dirty="0">
              <a:latin typeface="Microsoft YaHei" charset="-122"/>
              <a:ea typeface="Microsoft YaHei" charset="-122"/>
              <a:cs typeface="Microsoft YaHei" charset="-122"/>
            </a:endParaRPr>
          </a:p>
          <a:p>
            <a:endParaRPr lang="en-US" altLang="zh-CN" sz="2400" dirty="0">
              <a:latin typeface="+mj-ea"/>
              <a:cs typeface="Microsoft YaHei"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356" y="1078183"/>
            <a:ext cx="7781499" cy="4539208"/>
          </a:xfrm>
          <a:prstGeom prst="rect">
            <a:avLst/>
          </a:prstGeom>
        </p:spPr>
      </p:pic>
    </p:spTree>
    <p:extLst>
      <p:ext uri="{BB962C8B-B14F-4D97-AF65-F5344CB8AC3E}">
        <p14:creationId xmlns:p14="http://schemas.microsoft.com/office/powerpoint/2010/main" val="17682639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sp>
        <p:nvSpPr>
          <p:cNvPr id="12" name="Rectangle 2"/>
          <p:cNvSpPr txBox="1">
            <a:spLocks noChangeArrowheads="1"/>
          </p:cNvSpPr>
          <p:nvPr/>
        </p:nvSpPr>
        <p:spPr>
          <a:xfrm>
            <a:off x="216024" y="516013"/>
            <a:ext cx="8229600" cy="563563"/>
          </a:xfrm>
          <a:prstGeom prst="rect">
            <a:avLst/>
          </a:prstGeom>
        </p:spPr>
        <p:txBody>
          <a:bodyPr vert="horz" lIns="91440" tIns="45720" rIns="91440" bIns="45720" rtlCol="0" anchor="ctr">
            <a:normAutofit/>
          </a:bodyPr>
          <a:lstStyle/>
          <a:p>
            <a:r>
              <a:rPr lang="en-US" altLang="zh-CN" sz="2400" b="1" dirty="0">
                <a:solidFill>
                  <a:prstClr val="black"/>
                </a:solidFill>
                <a:latin typeface="Microsoft YaHei" charset="-122"/>
                <a:ea typeface="Microsoft YaHei" charset="-122"/>
                <a:cs typeface="Microsoft YaHei" charset="-122"/>
              </a:rPr>
              <a:t>5</a:t>
            </a:r>
            <a:r>
              <a:rPr lang="en-US" altLang="zh-CN" sz="2400" b="1" dirty="0" smtClean="0">
                <a:solidFill>
                  <a:prstClr val="black"/>
                </a:solidFill>
                <a:latin typeface="Microsoft YaHei" charset="-122"/>
                <a:ea typeface="Microsoft YaHei" charset="-122"/>
                <a:cs typeface="Microsoft YaHei" charset="-122"/>
              </a:rPr>
              <a:t>.</a:t>
            </a:r>
            <a:r>
              <a:rPr lang="zh-CN" altLang="en-US" sz="2400" b="1" dirty="0" smtClean="0">
                <a:solidFill>
                  <a:prstClr val="black"/>
                </a:solidFill>
                <a:latin typeface="Microsoft YaHei" charset="-122"/>
                <a:ea typeface="Microsoft YaHei" charset="-122"/>
                <a:cs typeface="Microsoft YaHei" charset="-122"/>
              </a:rPr>
              <a:t> 模型评估及优化</a:t>
            </a:r>
            <a:endParaRPr lang="zh-CN" altLang="en-US" sz="1600" dirty="0">
              <a:latin typeface="Microsoft YaHei" charset="-122"/>
              <a:ea typeface="Microsoft YaHei" charset="-122"/>
              <a:cs typeface="Microsoft YaHei" charset="-122"/>
            </a:endParaRPr>
          </a:p>
          <a:p>
            <a:endParaRPr lang="en-US" altLang="zh-CN" sz="2400" dirty="0">
              <a:latin typeface="+mj-ea"/>
              <a:cs typeface="Microsoft YaHei" charset="-122"/>
            </a:endParaRPr>
          </a:p>
        </p:txBody>
      </p:sp>
      <p:sp>
        <p:nvSpPr>
          <p:cNvPr id="8" name="内容占位符 2"/>
          <p:cNvSpPr>
            <a:spLocks noGrp="1"/>
          </p:cNvSpPr>
          <p:nvPr>
            <p:ph sz="quarter" idx="4294967295"/>
          </p:nvPr>
        </p:nvSpPr>
        <p:spPr>
          <a:xfrm>
            <a:off x="457200" y="1422313"/>
            <a:ext cx="8229600" cy="4937125"/>
          </a:xfrm>
        </p:spPr>
        <p:txBody>
          <a:bodyPr>
            <a:normAutofit/>
          </a:bodyPr>
          <a:lstStyle/>
          <a:p>
            <a:endParaRPr lang="en-US" altLang="zh-CN" sz="1800" dirty="0" smtClean="0"/>
          </a:p>
          <a:p>
            <a:endParaRPr lang="en-US" altLang="zh-CN" sz="1800" dirty="0"/>
          </a:p>
          <a:p>
            <a:pPr marL="273050" indent="-273050"/>
            <a:r>
              <a:rPr lang="en-US" altLang="zh-CN" sz="1800" dirty="0"/>
              <a:t>precision</a:t>
            </a:r>
            <a:r>
              <a:rPr lang="zh-CN" altLang="en-US" sz="1800" dirty="0"/>
              <a:t>和</a:t>
            </a:r>
            <a:r>
              <a:rPr lang="en-US" altLang="zh-CN" sz="1800" dirty="0"/>
              <a:t>recall</a:t>
            </a:r>
            <a:r>
              <a:rPr lang="zh-CN" altLang="en-US" sz="1800" dirty="0"/>
              <a:t>是一组</a:t>
            </a:r>
            <a:r>
              <a:rPr lang="zh-CN" altLang="en-US" sz="1800" b="1" dirty="0"/>
              <a:t>矛盾的变量</a:t>
            </a:r>
            <a:r>
              <a:rPr lang="zh-CN" altLang="en-US" sz="1800" dirty="0"/>
              <a:t>。从上面混淆矩阵和</a:t>
            </a:r>
            <a:r>
              <a:rPr lang="en-US" altLang="zh-CN" sz="1800" dirty="0"/>
              <a:t>PRC</a:t>
            </a:r>
            <a:r>
              <a:rPr lang="zh-CN" altLang="en-US" sz="1800" dirty="0"/>
              <a:t>曲线可以看到，阈值越小，</a:t>
            </a:r>
            <a:r>
              <a:rPr lang="en-US" altLang="zh-CN" sz="1800" b="1" dirty="0"/>
              <a:t>recall</a:t>
            </a:r>
            <a:r>
              <a:rPr lang="zh-CN" altLang="en-US" sz="1800" b="1" dirty="0"/>
              <a:t>值越大</a:t>
            </a:r>
            <a:r>
              <a:rPr lang="zh-CN" altLang="en-US" sz="1800" dirty="0"/>
              <a:t>，模型能找出信用卡被盗刷的数量也就更多，但换来的代价是</a:t>
            </a:r>
            <a:r>
              <a:rPr lang="zh-CN" altLang="en-US" sz="1800" b="1" dirty="0"/>
              <a:t>误判的数量也较大</a:t>
            </a:r>
            <a:r>
              <a:rPr lang="zh-CN" altLang="en-US" sz="1800" dirty="0"/>
              <a:t>。随着阈值的提高，</a:t>
            </a:r>
            <a:r>
              <a:rPr lang="en-US" altLang="zh-CN" sz="1800" b="1" dirty="0"/>
              <a:t>recall</a:t>
            </a:r>
            <a:r>
              <a:rPr lang="zh-CN" altLang="en-US" sz="1800" b="1" dirty="0"/>
              <a:t>值逐渐降低</a:t>
            </a:r>
            <a:r>
              <a:rPr lang="zh-CN" altLang="en-US" sz="1800" dirty="0"/>
              <a:t>，</a:t>
            </a:r>
            <a:r>
              <a:rPr lang="en-US" altLang="zh-CN" sz="1800" b="1" dirty="0"/>
              <a:t>precision</a:t>
            </a:r>
            <a:r>
              <a:rPr lang="zh-CN" altLang="en-US" sz="1800" b="1" dirty="0"/>
              <a:t>值也逐渐提高</a:t>
            </a:r>
            <a:r>
              <a:rPr lang="zh-CN" altLang="en-US" sz="1800" dirty="0"/>
              <a:t>，误判的数量也随之减少</a:t>
            </a:r>
            <a:r>
              <a:rPr lang="zh-CN" altLang="en-US" sz="1800" dirty="0" smtClean="0"/>
              <a:t>。</a:t>
            </a:r>
            <a:endParaRPr lang="en-US" altLang="zh-CN" sz="1800" dirty="0" smtClean="0"/>
          </a:p>
          <a:p>
            <a:pPr marL="273050" indent="-273050"/>
            <a:endParaRPr lang="en-US" altLang="zh-CN" sz="1800" dirty="0"/>
          </a:p>
          <a:p>
            <a:pPr marL="273050" indent="-273050"/>
            <a:endParaRPr lang="en-US" altLang="zh-CN" sz="1800" dirty="0" smtClean="0"/>
          </a:p>
          <a:p>
            <a:pPr marL="273050" indent="-273050"/>
            <a:r>
              <a:rPr lang="zh-CN" altLang="en-US" sz="1800" dirty="0" smtClean="0"/>
              <a:t>通过</a:t>
            </a:r>
            <a:r>
              <a:rPr lang="zh-CN" altLang="en-US" sz="1800" dirty="0"/>
              <a:t>调整模型阈值，控制模型反信用卡欺诈的力度，若想找出更多的信用卡被盗刷就设置较小的阈值，反之，则设置较大的阈值。</a:t>
            </a:r>
            <a:endParaRPr lang="en-US" altLang="zh-CN" sz="2000" dirty="0" smtClean="0"/>
          </a:p>
        </p:txBody>
      </p:sp>
    </p:spTree>
    <p:extLst>
      <p:ext uri="{BB962C8B-B14F-4D97-AF65-F5344CB8AC3E}">
        <p14:creationId xmlns:p14="http://schemas.microsoft.com/office/powerpoint/2010/main" val="12254547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571612"/>
            <a:ext cx="9144000" cy="2428892"/>
          </a:xfrm>
          <a:prstGeom prst="rect">
            <a:avLst/>
          </a:prstGeom>
          <a:gradFill flip="none" rotWithShape="1">
            <a:gsLst>
              <a:gs pos="70000">
                <a:schemeClr val="tx2">
                  <a:lumMod val="40000"/>
                  <a:lumOff val="60000"/>
                </a:schemeClr>
              </a:gs>
              <a:gs pos="100000">
                <a:schemeClr val="accent2">
                  <a:gamma/>
                  <a:tint val="0"/>
                  <a:invGamma/>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Box 4"/>
          <p:cNvSpPr txBox="1"/>
          <p:nvPr/>
        </p:nvSpPr>
        <p:spPr>
          <a:xfrm>
            <a:off x="1500166" y="2071678"/>
            <a:ext cx="6000792" cy="1569660"/>
          </a:xfrm>
          <a:prstGeom prst="rect">
            <a:avLst/>
          </a:prstGeom>
          <a:noFill/>
        </p:spPr>
        <p:txBody>
          <a:bodyPr wrap="square" rtlCol="0">
            <a:spAutoFit/>
          </a:bodyPr>
          <a:lstStyle/>
          <a:p>
            <a:pPr algn="ctr">
              <a:lnSpc>
                <a:spcPct val="120000"/>
              </a:lnSpc>
            </a:pPr>
            <a:r>
              <a:rPr lang="en-US" altLang="zh-CN" sz="4000" b="1" dirty="0" smtClean="0">
                <a:latin typeface="微软雅黑" pitchFamily="34" charset="-122"/>
                <a:ea typeface="微软雅黑" pitchFamily="34" charset="-122"/>
              </a:rPr>
              <a:t>Thank </a:t>
            </a:r>
            <a:r>
              <a:rPr lang="en-US" altLang="zh-CN" sz="4000" b="1" dirty="0">
                <a:latin typeface="微软雅黑" pitchFamily="34" charset="-122"/>
                <a:ea typeface="微软雅黑" pitchFamily="34" charset="-122"/>
              </a:rPr>
              <a:t>Y</a:t>
            </a:r>
            <a:r>
              <a:rPr lang="en-US" altLang="zh-CN" sz="4000" b="1" dirty="0" smtClean="0">
                <a:latin typeface="微软雅黑" pitchFamily="34" charset="-122"/>
                <a:ea typeface="微软雅黑" pitchFamily="34" charset="-122"/>
              </a:rPr>
              <a:t>ou</a:t>
            </a:r>
          </a:p>
          <a:p>
            <a:pPr algn="ctr">
              <a:lnSpc>
                <a:spcPct val="120000"/>
              </a:lnSpc>
            </a:pPr>
            <a:r>
              <a:rPr lang="en-US" altLang="zh-CN" sz="2000" b="1" dirty="0" smtClean="0">
                <a:latin typeface="微软雅黑" pitchFamily="34" charset="-122"/>
                <a:ea typeface="微软雅黑" pitchFamily="34" charset="-122"/>
              </a:rPr>
              <a:t>Comments and Suggestions</a:t>
            </a:r>
          </a:p>
          <a:p>
            <a:pPr algn="ctr">
              <a:lnSpc>
                <a:spcPct val="120000"/>
              </a:lnSpc>
            </a:pPr>
            <a:r>
              <a:rPr lang="en-US" altLang="zh-CN" sz="2000" b="1" dirty="0" smtClean="0">
                <a:latin typeface="微软雅黑" pitchFamily="34" charset="-122"/>
                <a:ea typeface="微软雅黑" pitchFamily="34" charset="-122"/>
              </a:rPr>
              <a:t>Questions and Answers</a:t>
            </a:r>
          </a:p>
        </p:txBody>
      </p:sp>
      <p:cxnSp>
        <p:nvCxnSpPr>
          <p:cNvPr id="6" name="直接连接符 229"/>
          <p:cNvCxnSpPr>
            <a:cxnSpLocks noChangeShapeType="1"/>
          </p:cNvCxnSpPr>
          <p:nvPr/>
        </p:nvCxnSpPr>
        <p:spPr bwMode="auto">
          <a:xfrm>
            <a:off x="0" y="4071942"/>
            <a:ext cx="9217025" cy="0"/>
          </a:xfrm>
          <a:prstGeom prst="line">
            <a:avLst/>
          </a:prstGeom>
          <a:noFill/>
          <a:ln w="6350" cmpd="sng">
            <a:solidFill>
              <a:srgbClr val="969696"/>
            </a:solidFill>
            <a:prstDash val="dash"/>
            <a:round/>
            <a:headEnd/>
            <a:tailEnd/>
          </a:ln>
        </p:spPr>
      </p:cxnSp>
      <p:cxnSp>
        <p:nvCxnSpPr>
          <p:cNvPr id="7" name="直接连接符 229"/>
          <p:cNvCxnSpPr>
            <a:cxnSpLocks noChangeShapeType="1"/>
          </p:cNvCxnSpPr>
          <p:nvPr/>
        </p:nvCxnSpPr>
        <p:spPr bwMode="auto">
          <a:xfrm>
            <a:off x="0" y="1571612"/>
            <a:ext cx="9217025" cy="0"/>
          </a:xfrm>
          <a:prstGeom prst="line">
            <a:avLst/>
          </a:prstGeom>
          <a:noFill/>
          <a:ln w="6350" cmpd="sng">
            <a:solidFill>
              <a:srgbClr val="969696"/>
            </a:solidFill>
            <a:prstDash val="dash"/>
            <a:round/>
            <a:headEnd/>
            <a:tailEnd/>
          </a:ln>
        </p:spPr>
      </p:cxnSp>
      <p:sp>
        <p:nvSpPr>
          <p:cNvPr id="8" name="TextBox 7"/>
          <p:cNvSpPr txBox="1"/>
          <p:nvPr/>
        </p:nvSpPr>
        <p:spPr>
          <a:xfrm>
            <a:off x="571472" y="4202392"/>
            <a:ext cx="8072494" cy="1200329"/>
          </a:xfrm>
          <a:prstGeom prst="rect">
            <a:avLst/>
          </a:prstGeom>
          <a:noFill/>
        </p:spPr>
        <p:txBody>
          <a:bodyPr wrap="square" rtlCol="0">
            <a:spAutoFit/>
          </a:bodyPr>
          <a:lstStyle/>
          <a:p>
            <a:pPr algn="ctr"/>
            <a:r>
              <a:rPr lang="en-US" altLang="zh-CN" sz="2400" b="1" dirty="0">
                <a:latin typeface="微软雅黑" pitchFamily="34" charset="-122"/>
                <a:ea typeface="微软雅黑" pitchFamily="34" charset="-122"/>
              </a:rPr>
              <a:t>Chang</a:t>
            </a:r>
            <a:r>
              <a:rPr lang="zh-CN" altLang="en-US" sz="2400" b="1" dirty="0">
                <a:latin typeface="微软雅黑" pitchFamily="34" charset="-122"/>
                <a:ea typeface="微软雅黑" pitchFamily="34" charset="-122"/>
              </a:rPr>
              <a:t> </a:t>
            </a:r>
            <a:r>
              <a:rPr lang="en-US" altLang="zh-CN" sz="2400" b="1" dirty="0">
                <a:latin typeface="微软雅黑" pitchFamily="34" charset="-122"/>
                <a:ea typeface="微软雅黑" pitchFamily="34" charset="-122"/>
              </a:rPr>
              <a:t>Liu</a:t>
            </a:r>
          </a:p>
          <a:p>
            <a:pPr algn="ctr">
              <a:lnSpc>
                <a:spcPct val="120000"/>
              </a:lnSpc>
            </a:pPr>
            <a:r>
              <a:rPr lang="en-US" altLang="zh-CN" sz="2000" b="1" dirty="0" smtClean="0">
                <a:latin typeface="微软雅黑" pitchFamily="34" charset="-122"/>
                <a:ea typeface="微软雅黑" pitchFamily="34" charset="-122"/>
                <a:hlinkClick r:id="rId2"/>
              </a:rPr>
              <a:t>liuchang961125@foxmail.com</a:t>
            </a:r>
            <a:endParaRPr lang="en-US" altLang="zh-CN" sz="2000" b="1" dirty="0">
              <a:latin typeface="微软雅黑" pitchFamily="34" charset="-122"/>
              <a:ea typeface="微软雅黑" pitchFamily="34" charset="-122"/>
            </a:endParaRPr>
          </a:p>
          <a:p>
            <a:pPr algn="ctr">
              <a:lnSpc>
                <a:spcPct val="120000"/>
              </a:lnSpc>
            </a:pPr>
            <a:r>
              <a:rPr lang="en-US" altLang="zh-CN" sz="2000" b="1" dirty="0" smtClean="0">
                <a:latin typeface="微软雅黑" pitchFamily="34" charset="-122"/>
                <a:ea typeface="微软雅黑" pitchFamily="34" charset="-122"/>
              </a:rPr>
              <a:t>1/06/2018</a:t>
            </a:r>
            <a:endParaRPr lang="zh-CN" altLang="en-US" sz="2000" dirty="0">
              <a:latin typeface="微软雅黑" pitchFamily="34" charset="-122"/>
              <a:ea typeface="微软雅黑" pitchFamily="34" charset="-122"/>
            </a:endParaRPr>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extLst>
      <p:ext uri="{BB962C8B-B14F-4D97-AF65-F5344CB8AC3E}">
        <p14:creationId xmlns:p14="http://schemas.microsoft.com/office/powerpoint/2010/main" val="618536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5" name="Rectangle 2"/>
          <p:cNvSpPr txBox="1">
            <a:spLocks noChangeArrowheads="1"/>
          </p:cNvSpPr>
          <p:nvPr/>
        </p:nvSpPr>
        <p:spPr>
          <a:xfrm>
            <a:off x="302840" y="260648"/>
            <a:ext cx="8229600" cy="563563"/>
          </a:xfrm>
          <a:prstGeom prst="rect">
            <a:avLst/>
          </a:prstGeom>
        </p:spPr>
        <p:txBody>
          <a:bodyPr vert="horz" lIns="91440" tIns="45720" rIns="91440" bIns="45720" rtlCol="0" anchor="ctr">
            <a:normAutofit/>
          </a:bodyPr>
          <a:lstStyle/>
          <a:p>
            <a:pPr>
              <a:spcBef>
                <a:spcPct val="0"/>
              </a:spcBef>
              <a:defRPr/>
            </a:pPr>
            <a:r>
              <a:rPr lang="en-US" altLang="zh-CN" sz="2400" b="1" dirty="0" smtClean="0">
                <a:solidFill>
                  <a:prstClr val="black"/>
                </a:solidFill>
                <a:latin typeface="Microsoft YaHei" charset="-122"/>
                <a:ea typeface="Microsoft YaHei" charset="-122"/>
                <a:cs typeface="Microsoft YaHei" charset="-122"/>
              </a:rPr>
              <a:t>1.</a:t>
            </a:r>
            <a:r>
              <a:rPr lang="en-US" altLang="zh-CN" sz="2400" b="1" dirty="0">
                <a:solidFill>
                  <a:prstClr val="black"/>
                </a:solidFill>
                <a:latin typeface="Microsoft YaHei" charset="-122"/>
                <a:ea typeface="Microsoft YaHei" charset="-122"/>
                <a:cs typeface="Microsoft YaHei" charset="-122"/>
              </a:rPr>
              <a:t> </a:t>
            </a:r>
            <a:r>
              <a:rPr lang="zh-CN" altLang="en-US" sz="2400" b="1" dirty="0" smtClean="0">
                <a:solidFill>
                  <a:prstClr val="black"/>
                </a:solidFill>
                <a:latin typeface="Microsoft YaHei" charset="-122"/>
                <a:ea typeface="Microsoft YaHei" charset="-122"/>
                <a:cs typeface="Microsoft YaHei" charset="-122"/>
              </a:rPr>
              <a:t>项目背景</a:t>
            </a:r>
            <a:endParaRPr lang="zh-CN" altLang="en-US" sz="2400" b="1" dirty="0">
              <a:solidFill>
                <a:srgbClr val="0070C0"/>
              </a:solidFill>
              <a:latin typeface="Microsoft YaHei" charset="-122"/>
              <a:ea typeface="Microsoft YaHei" charset="-122"/>
              <a:cs typeface="Microsoft YaHei" charset="-122"/>
            </a:endParaRPr>
          </a:p>
        </p:txBody>
      </p:sp>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219200"/>
            <a:ext cx="8229600" cy="4937125"/>
          </a:xfrm>
        </p:spPr>
        <p:txBody>
          <a:bodyPr>
            <a:normAutofit/>
          </a:bodyPr>
          <a:lstStyle/>
          <a:p>
            <a:pPr marL="273050" indent="-273050"/>
            <a:endParaRPr lang="en-US" altLang="zh-CN" sz="1800" dirty="0" smtClean="0"/>
          </a:p>
          <a:p>
            <a:pPr marL="273050" indent="-273050"/>
            <a:r>
              <a:rPr lang="zh-CN" altLang="en-US" sz="2000" dirty="0" smtClean="0"/>
              <a:t>目的：本</a:t>
            </a:r>
            <a:r>
              <a:rPr lang="zh-CN" altLang="en-US" sz="2000" dirty="0"/>
              <a:t>项目通过信用卡的历史交易数据，进行机器学习，构建信用卡反欺诈预测模型，提前发现客户信用卡被盗刷的事件。</a:t>
            </a:r>
          </a:p>
          <a:p>
            <a:pPr marL="273050" indent="-273050"/>
            <a:endParaRPr lang="en-US" altLang="zh-CN" sz="2000" dirty="0" smtClean="0"/>
          </a:p>
          <a:p>
            <a:pPr marL="273050" indent="-273050"/>
            <a:endParaRPr lang="en-US" altLang="zh-CN" sz="2000" dirty="0" smtClean="0"/>
          </a:p>
          <a:p>
            <a:pPr marL="273050" indent="-273050"/>
            <a:r>
              <a:rPr lang="zh-CN" altLang="en-US" sz="2000" dirty="0" smtClean="0"/>
              <a:t>数据集来源：本</a:t>
            </a:r>
            <a:r>
              <a:rPr lang="zh-CN" altLang="en-US" sz="2000" dirty="0"/>
              <a:t>项目的数据集来自</a:t>
            </a:r>
            <a:r>
              <a:rPr lang="en-US" altLang="zh-CN" sz="2000" dirty="0" err="1"/>
              <a:t>Kaggle</a:t>
            </a:r>
            <a:r>
              <a:rPr lang="zh-CN" altLang="en-US" sz="2000" dirty="0"/>
              <a:t>官网，包含由欧洲持卡人于</a:t>
            </a:r>
            <a:r>
              <a:rPr lang="en-US" altLang="zh-CN" sz="2000" dirty="0"/>
              <a:t>2013</a:t>
            </a:r>
            <a:r>
              <a:rPr lang="zh-CN" altLang="en-US" sz="2000" dirty="0"/>
              <a:t>年</a:t>
            </a:r>
            <a:r>
              <a:rPr lang="en-US" altLang="zh-CN" sz="2000" dirty="0"/>
              <a:t>9</a:t>
            </a:r>
            <a:r>
              <a:rPr lang="zh-CN" altLang="en-US" sz="2000" dirty="0"/>
              <a:t>月使用信用卡进行交易的数据。此数据集显示的为两天内发生的交易，其中</a:t>
            </a:r>
            <a:r>
              <a:rPr lang="en-US" altLang="zh-CN" sz="2000" dirty="0"/>
              <a:t>2084,807</a:t>
            </a:r>
            <a:r>
              <a:rPr lang="zh-CN" altLang="en-US" sz="2000" dirty="0"/>
              <a:t>笔交易中共有</a:t>
            </a:r>
            <a:r>
              <a:rPr lang="en-US" altLang="zh-CN" sz="2000" dirty="0"/>
              <a:t>492</a:t>
            </a:r>
            <a:r>
              <a:rPr lang="zh-CN" altLang="en-US" sz="2000" dirty="0"/>
              <a:t>笔交易被盗刷。数据集非常不平衡，被盗刷的数据集占所有交易的</a:t>
            </a:r>
            <a:r>
              <a:rPr lang="en-US" altLang="zh-CN" sz="2000" dirty="0"/>
              <a:t>0.172%</a:t>
            </a:r>
            <a:r>
              <a:rPr lang="zh-CN" altLang="en-US" sz="2000" dirty="0" smtClean="0"/>
              <a:t>。</a:t>
            </a:r>
            <a:endParaRPr lang="en-US" altLang="zh-CN" sz="2000" dirty="0"/>
          </a:p>
          <a:p>
            <a:pPr marL="273050" indent="-273050"/>
            <a:endParaRPr lang="en-US" altLang="zh-CN" sz="2000" dirty="0"/>
          </a:p>
          <a:p>
            <a:pPr marL="273050" indent="-273050"/>
            <a:endParaRPr lang="en-US" altLang="zh-CN" sz="2000" dirty="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219200"/>
            <a:ext cx="8229600" cy="4937125"/>
          </a:xfrm>
        </p:spPr>
        <p:txBody>
          <a:bodyPr>
            <a:normAutofit/>
          </a:bodyPr>
          <a:lstStyle/>
          <a:p>
            <a:endParaRPr lang="en-US" altLang="zh-CN" sz="1800" dirty="0" smtClean="0">
              <a:latin typeface="Gulliver" charset="0"/>
            </a:endParaRPr>
          </a:p>
          <a:p>
            <a:r>
              <a:rPr lang="zh-CN" altLang="zh-CN" sz="1800" dirty="0"/>
              <a:t>该数据集的所有特征值</a:t>
            </a:r>
            <a:r>
              <a:rPr lang="zh-CN" altLang="zh-CN" sz="1800" dirty="0" smtClean="0"/>
              <a:t>如下：</a:t>
            </a:r>
            <a:r>
              <a:rPr lang="mr-IN" altLang="zh-CN" sz="2000" dirty="0" smtClean="0">
                <a:latin typeface="Gulliver" charset="0"/>
              </a:rPr>
              <a:t>"</a:t>
            </a:r>
            <a:r>
              <a:rPr lang="mr-IN" altLang="zh-CN" sz="2000" dirty="0">
                <a:latin typeface="Gulliver" charset="0"/>
              </a:rPr>
              <a:t>Time","V1","V2","V3","V4","V5","V6","V7","V8","V9","V10","V11","V12","V13","V14","V15","V16","V17","V18","V19","V20","V21","V22","V23","V24","V25","V26","V27","V28","Amount","Class"</a:t>
            </a:r>
            <a:endParaRPr lang="en-US" altLang="zh-CN" sz="2000" dirty="0">
              <a:latin typeface="Gulliver" charset="0"/>
            </a:endParaRPr>
          </a:p>
          <a:p>
            <a:pPr lvl="1"/>
            <a:endParaRPr lang="en-US" altLang="zh-CN" sz="2000" dirty="0"/>
          </a:p>
          <a:p>
            <a:pPr lvl="1"/>
            <a:r>
              <a:rPr lang="zh-CN" altLang="zh-CN" sz="1800" dirty="0"/>
              <a:t>其中特征</a:t>
            </a:r>
            <a:r>
              <a:rPr lang="en-US" altLang="zh-CN" sz="1800" dirty="0"/>
              <a:t>V1</a:t>
            </a:r>
            <a:r>
              <a:rPr lang="zh-CN" altLang="zh-CN" sz="1800" dirty="0"/>
              <a:t>，</a:t>
            </a:r>
            <a:r>
              <a:rPr lang="en-US" altLang="zh-CN" sz="1800" dirty="0"/>
              <a:t>V2</a:t>
            </a:r>
            <a:r>
              <a:rPr lang="zh-CN" altLang="zh-CN" sz="1800" dirty="0"/>
              <a:t>，</a:t>
            </a:r>
            <a:r>
              <a:rPr lang="en-US" altLang="zh-CN" sz="1800" dirty="0"/>
              <a:t>….V28</a:t>
            </a:r>
            <a:r>
              <a:rPr lang="zh-CN" altLang="zh-CN" sz="1800" dirty="0"/>
              <a:t>是使用</a:t>
            </a:r>
            <a:r>
              <a:rPr lang="en-US" altLang="zh-CN" sz="1800" dirty="0"/>
              <a:t>PCA</a:t>
            </a:r>
            <a:r>
              <a:rPr lang="zh-CN" altLang="zh-CN" sz="1800" dirty="0"/>
              <a:t>获得的主要</a:t>
            </a:r>
            <a:r>
              <a:rPr lang="zh-CN" altLang="zh-CN" sz="1800" dirty="0" smtClean="0"/>
              <a:t>组件</a:t>
            </a:r>
            <a:endParaRPr lang="en-US" altLang="zh-CN" sz="1800" dirty="0" smtClean="0"/>
          </a:p>
          <a:p>
            <a:pPr lvl="1"/>
            <a:r>
              <a:rPr lang="zh-CN" altLang="zh-CN" sz="1800" dirty="0" smtClean="0"/>
              <a:t>没有</a:t>
            </a:r>
            <a:r>
              <a:rPr lang="zh-CN" altLang="zh-CN" sz="1800" dirty="0"/>
              <a:t>用</a:t>
            </a:r>
            <a:r>
              <a:rPr lang="en-US" altLang="zh-CN" sz="1800" dirty="0"/>
              <a:t>PCA</a:t>
            </a:r>
            <a:r>
              <a:rPr lang="zh-CN" altLang="zh-CN" sz="1800" dirty="0"/>
              <a:t>转换的特征量是“</a:t>
            </a:r>
            <a:r>
              <a:rPr lang="en-US" altLang="zh-CN" sz="1800" dirty="0"/>
              <a:t>Time” </a:t>
            </a:r>
            <a:r>
              <a:rPr lang="zh-CN" altLang="zh-CN" sz="1800" dirty="0"/>
              <a:t>和</a:t>
            </a:r>
            <a:r>
              <a:rPr lang="en-US" altLang="zh-CN" sz="1800" dirty="0"/>
              <a:t>”Amount”</a:t>
            </a:r>
            <a:r>
              <a:rPr lang="zh-CN" altLang="zh-CN" sz="1800" dirty="0"/>
              <a:t>。其中特征“</a:t>
            </a:r>
            <a:r>
              <a:rPr lang="en-US" altLang="zh-CN" sz="1800" dirty="0"/>
              <a:t>Time”</a:t>
            </a:r>
            <a:r>
              <a:rPr lang="zh-CN" altLang="zh-CN" sz="1800" dirty="0"/>
              <a:t>包含数据集中的每个事务和第一个事务之间经过的秒数。</a:t>
            </a:r>
            <a:r>
              <a:rPr lang="zh-CN" altLang="zh-CN" sz="1800" dirty="0" smtClean="0"/>
              <a:t>特征</a:t>
            </a:r>
            <a:r>
              <a:rPr lang="en-US" altLang="zh-CN" sz="1800" dirty="0" smtClean="0"/>
              <a:t>”Amount”</a:t>
            </a:r>
            <a:r>
              <a:rPr lang="zh-CN" altLang="zh-CN" sz="1800" dirty="0" smtClean="0"/>
              <a:t>是</a:t>
            </a:r>
            <a:r>
              <a:rPr lang="zh-CN" altLang="zh-CN" sz="1800" dirty="0"/>
              <a:t>交易金额。特征”</a:t>
            </a:r>
            <a:r>
              <a:rPr lang="en-US" altLang="zh-CN" sz="1800" dirty="0"/>
              <a:t>Class”</a:t>
            </a:r>
            <a:r>
              <a:rPr lang="zh-CN" altLang="zh-CN" sz="1800" dirty="0"/>
              <a:t>是响应变量，如果发生盗刷，则取值为</a:t>
            </a:r>
            <a:r>
              <a:rPr lang="en-US" altLang="zh-CN" sz="1800" dirty="0"/>
              <a:t>1</a:t>
            </a:r>
            <a:r>
              <a:rPr lang="zh-CN" altLang="zh-CN" sz="1800" dirty="0"/>
              <a:t>，否则为</a:t>
            </a:r>
            <a:r>
              <a:rPr lang="en-US" altLang="zh-CN" sz="1800" dirty="0"/>
              <a:t>0.</a:t>
            </a:r>
            <a:endParaRPr lang="zh-CN" altLang="zh-CN" sz="1800" dirty="0"/>
          </a:p>
          <a:p>
            <a:pPr lvl="1"/>
            <a:endParaRPr lang="en-US" altLang="zh-CN" sz="2000" dirty="0" smtClean="0"/>
          </a:p>
          <a:p>
            <a:pPr lvl="1"/>
            <a:endParaRPr lang="en-US" altLang="zh-CN" sz="2000" dirty="0"/>
          </a:p>
          <a:p>
            <a:endParaRPr lang="en-US" altLang="zh-CN" sz="2400" dirty="0"/>
          </a:p>
          <a:p>
            <a:endParaRPr lang="en-US" altLang="zh-CN" sz="2400" dirty="0" smtClean="0">
              <a:latin typeface="Gulliver" charset="0"/>
            </a:endParaRPr>
          </a:p>
          <a:p>
            <a:pPr lvl="1"/>
            <a:endParaRPr lang="en-US" altLang="zh-CN" sz="1600" dirty="0"/>
          </a:p>
          <a:p>
            <a:endParaRPr lang="en-US" altLang="zh-CN" sz="1600" dirty="0" smtClean="0"/>
          </a:p>
          <a:p>
            <a:pPr marL="273050" indent="-273050"/>
            <a:endParaRPr lang="en-US" altLang="zh-CN" sz="2000" dirty="0"/>
          </a:p>
          <a:p>
            <a:pPr marL="673100" lvl="1" indent="-273050"/>
            <a:endParaRPr lang="en-US" altLang="zh-CN" sz="2000" dirty="0" smtClean="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9" name="Rectangle 2"/>
          <p:cNvSpPr txBox="1">
            <a:spLocks noChangeArrowheads="1"/>
          </p:cNvSpPr>
          <p:nvPr/>
        </p:nvSpPr>
        <p:spPr>
          <a:xfrm>
            <a:off x="302840" y="260648"/>
            <a:ext cx="8229600" cy="563563"/>
          </a:xfrm>
          <a:prstGeom prst="rect">
            <a:avLst/>
          </a:prstGeom>
        </p:spPr>
        <p:txBody>
          <a:bodyPr vert="horz" lIns="91440" tIns="45720" rIns="91440" bIns="45720" rtlCol="0" anchor="ctr">
            <a:normAutofit/>
          </a:bodyPr>
          <a:lstStyle/>
          <a:p>
            <a:pPr>
              <a:spcBef>
                <a:spcPct val="0"/>
              </a:spcBef>
              <a:defRPr/>
            </a:pPr>
            <a:r>
              <a:rPr lang="en-US" altLang="zh-CN" sz="2400" b="1" dirty="0" smtClean="0">
                <a:solidFill>
                  <a:prstClr val="black"/>
                </a:solidFill>
                <a:latin typeface="Gulliver" charset="0"/>
              </a:rPr>
              <a:t>1.</a:t>
            </a:r>
            <a:r>
              <a:rPr lang="en-US" altLang="zh-CN" sz="2800" b="1" dirty="0">
                <a:solidFill>
                  <a:prstClr val="black"/>
                </a:solidFill>
                <a:latin typeface="Gulliver" charset="0"/>
              </a:rPr>
              <a:t> </a:t>
            </a:r>
            <a:r>
              <a:rPr lang="zh-CN" altLang="en-US" sz="2400" b="1" dirty="0" smtClean="0">
                <a:solidFill>
                  <a:prstClr val="black"/>
                </a:solidFill>
                <a:latin typeface="Microsoft YaHei" charset="-122"/>
                <a:ea typeface="Microsoft YaHei" charset="-122"/>
                <a:cs typeface="Microsoft YaHei" charset="-122"/>
              </a:rPr>
              <a:t>项目背景</a:t>
            </a:r>
            <a:endParaRPr lang="zh-CN" altLang="en-US" sz="2400" b="1" dirty="0">
              <a:solidFill>
                <a:srgbClr val="0070C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49701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219200"/>
            <a:ext cx="8229600" cy="4937125"/>
          </a:xfrm>
        </p:spPr>
        <p:txBody>
          <a:bodyPr>
            <a:normAutofit/>
          </a:bodyPr>
          <a:lstStyle/>
          <a:p>
            <a:endParaRPr lang="en-US" altLang="zh-CN" sz="2000" dirty="0"/>
          </a:p>
          <a:p>
            <a:r>
              <a:rPr lang="zh-CN" altLang="en-US" sz="1800" dirty="0">
                <a:latin typeface="+mn-ea"/>
              </a:rPr>
              <a:t>因为这</a:t>
            </a:r>
            <a:r>
              <a:rPr lang="zh-CN" altLang="en-US" sz="1800" dirty="0" smtClean="0">
                <a:latin typeface="+mn-ea"/>
              </a:rPr>
              <a:t>份信用卡数据</a:t>
            </a:r>
            <a:r>
              <a:rPr lang="zh-CN" altLang="en-US" sz="1800" dirty="0">
                <a:latin typeface="+mn-ea"/>
              </a:rPr>
              <a:t>是打好标签的，因此这是一个</a:t>
            </a:r>
            <a:r>
              <a:rPr lang="zh-CN" altLang="en-US" sz="1800" dirty="0">
                <a:solidFill>
                  <a:srgbClr val="C00000"/>
                </a:solidFill>
                <a:latin typeface="+mn-ea"/>
              </a:rPr>
              <a:t>监督学习的场景</a:t>
            </a:r>
            <a:r>
              <a:rPr lang="zh-CN" altLang="en-US" sz="1800" dirty="0" smtClean="0">
                <a:latin typeface="+mn-ea"/>
              </a:rPr>
              <a:t>。可以通过分类</a:t>
            </a:r>
            <a:r>
              <a:rPr lang="zh-CN" altLang="en-US" sz="1800" dirty="0">
                <a:latin typeface="+mn-ea"/>
              </a:rPr>
              <a:t>问题相关的算法来找到具体的解决办法，本项目选用的算法是逻辑回归（</a:t>
            </a:r>
            <a:r>
              <a:rPr lang="en-US" altLang="zh-CN" sz="1800" dirty="0">
                <a:latin typeface="+mn-ea"/>
              </a:rPr>
              <a:t>Logistic Regression</a:t>
            </a:r>
            <a:r>
              <a:rPr lang="zh-CN" altLang="en-US" sz="1800" dirty="0">
                <a:latin typeface="+mn-ea"/>
              </a:rPr>
              <a:t>）</a:t>
            </a:r>
            <a:r>
              <a:rPr lang="en-US" altLang="zh-CN" sz="1800" dirty="0">
                <a:latin typeface="+mn-ea"/>
              </a:rPr>
              <a:t>.</a:t>
            </a:r>
          </a:p>
          <a:p>
            <a:endParaRPr lang="en-US" altLang="zh-CN" sz="2400" dirty="0"/>
          </a:p>
          <a:p>
            <a:r>
              <a:rPr lang="zh-CN" altLang="en-US" sz="1800" dirty="0">
                <a:latin typeface="+mn-ea"/>
              </a:rPr>
              <a:t>因为这份数据是结构化数据，不需要做特征抽象。特征</a:t>
            </a:r>
            <a:r>
              <a:rPr lang="en-US" altLang="zh-CN" sz="1800" dirty="0">
                <a:latin typeface="+mn-ea"/>
              </a:rPr>
              <a:t>V1</a:t>
            </a:r>
            <a:r>
              <a:rPr lang="zh-CN" altLang="en-US" sz="1800" dirty="0">
                <a:latin typeface="+mn-ea"/>
              </a:rPr>
              <a:t>至</a:t>
            </a:r>
            <a:r>
              <a:rPr lang="en-US" altLang="zh-CN" sz="1800" dirty="0">
                <a:latin typeface="+mn-ea"/>
              </a:rPr>
              <a:t>V28</a:t>
            </a:r>
            <a:r>
              <a:rPr lang="zh-CN" altLang="en-US" sz="1800" dirty="0">
                <a:latin typeface="+mn-ea"/>
              </a:rPr>
              <a:t>是经过</a:t>
            </a:r>
            <a:r>
              <a:rPr lang="en-US" altLang="zh-CN" sz="1800" dirty="0">
                <a:latin typeface="+mn-ea"/>
              </a:rPr>
              <a:t>PCA</a:t>
            </a:r>
            <a:r>
              <a:rPr lang="zh-CN" altLang="en-US" sz="1800" dirty="0">
                <a:latin typeface="+mn-ea"/>
              </a:rPr>
              <a:t>处理的，而特征</a:t>
            </a:r>
            <a:r>
              <a:rPr lang="en-US" altLang="zh-CN" sz="1800" dirty="0">
                <a:latin typeface="+mn-ea"/>
              </a:rPr>
              <a:t>Time</a:t>
            </a:r>
            <a:r>
              <a:rPr lang="zh-CN" altLang="en-US" sz="1800" dirty="0">
                <a:latin typeface="+mn-ea"/>
              </a:rPr>
              <a:t>和</a:t>
            </a:r>
            <a:r>
              <a:rPr lang="en-US" altLang="zh-CN" sz="1800" dirty="0">
                <a:latin typeface="+mn-ea"/>
              </a:rPr>
              <a:t>Amount</a:t>
            </a:r>
            <a:r>
              <a:rPr lang="zh-CN" altLang="en-US" sz="1800" dirty="0">
                <a:latin typeface="+mn-ea"/>
              </a:rPr>
              <a:t>的数据规格与其他特征差别较大，要对其进行特征缩放，将特征缩放至同一个规格。这份数据无乱码或缺失值，因此我们可以将字段</a:t>
            </a:r>
            <a:r>
              <a:rPr lang="en-US" altLang="zh-CN" sz="1800" dirty="0">
                <a:latin typeface="+mn-ea"/>
              </a:rPr>
              <a:t>Class</a:t>
            </a:r>
            <a:r>
              <a:rPr lang="zh-CN" altLang="en-US" sz="1800" dirty="0">
                <a:latin typeface="+mn-ea"/>
              </a:rPr>
              <a:t>作为目标列，其他列作为特征列</a:t>
            </a:r>
            <a:r>
              <a:rPr lang="zh-CN" altLang="en-US" sz="1800" dirty="0" smtClean="0">
                <a:latin typeface="+mn-ea"/>
              </a:rPr>
              <a:t>。</a:t>
            </a:r>
            <a:endParaRPr lang="zh-CN" altLang="en-US" sz="1800" dirty="0">
              <a:latin typeface="+mn-ea"/>
            </a:endParaRPr>
          </a:p>
          <a:p>
            <a:endParaRPr lang="en-US" altLang="zh-CN" sz="1800" dirty="0" smtClean="0">
              <a:latin typeface="+mn-ea"/>
            </a:endParaRPr>
          </a:p>
          <a:p>
            <a:endParaRPr lang="en-US" altLang="zh-CN" sz="1800" dirty="0" smtClean="0">
              <a:latin typeface="+mn-ea"/>
            </a:endParaRPr>
          </a:p>
          <a:p>
            <a:r>
              <a:rPr lang="zh-CN" altLang="en-US" sz="1800" dirty="0" smtClean="0">
                <a:latin typeface="+mn-ea"/>
              </a:rPr>
              <a:t>因为</a:t>
            </a:r>
            <a:r>
              <a:rPr lang="zh-CN" altLang="en-US" sz="1800" dirty="0">
                <a:latin typeface="+mn-ea"/>
              </a:rPr>
              <a:t>这份数据是全部打好标签的数据，</a:t>
            </a:r>
            <a:r>
              <a:rPr lang="zh-CN" altLang="en-US" sz="1800" dirty="0" smtClean="0">
                <a:latin typeface="+mn-ea"/>
              </a:rPr>
              <a:t>因此通过</a:t>
            </a:r>
            <a:r>
              <a:rPr lang="zh-CN" altLang="en-US" sz="1800" dirty="0">
                <a:solidFill>
                  <a:srgbClr val="C00000"/>
                </a:solidFill>
                <a:latin typeface="+mn-ea"/>
              </a:rPr>
              <a:t>交叉验证的方法</a:t>
            </a:r>
            <a:r>
              <a:rPr lang="zh-CN" altLang="en-US" sz="1800" dirty="0">
                <a:latin typeface="+mn-ea"/>
              </a:rPr>
              <a:t>对训练集生成的模型进行评估。</a:t>
            </a:r>
          </a:p>
          <a:p>
            <a:endParaRPr lang="en-US" altLang="zh-CN" sz="2400" dirty="0" smtClean="0">
              <a:latin typeface="Gulliver" charset="0"/>
            </a:endParaRPr>
          </a:p>
          <a:p>
            <a:pPr lvl="1"/>
            <a:endParaRPr lang="en-US" altLang="zh-CN" sz="1600" dirty="0"/>
          </a:p>
          <a:p>
            <a:endParaRPr lang="en-US" altLang="zh-CN" sz="1600" dirty="0" smtClean="0"/>
          </a:p>
          <a:p>
            <a:pPr marL="273050" indent="-273050"/>
            <a:endParaRPr lang="en-US" altLang="zh-CN" sz="2000" dirty="0"/>
          </a:p>
          <a:p>
            <a:pPr marL="673100" lvl="1" indent="-273050"/>
            <a:endParaRPr lang="en-US" altLang="zh-CN" sz="2000" dirty="0" smtClean="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9" name="Rectangle 2"/>
          <p:cNvSpPr txBox="1">
            <a:spLocks noChangeArrowheads="1"/>
          </p:cNvSpPr>
          <p:nvPr/>
        </p:nvSpPr>
        <p:spPr>
          <a:xfrm>
            <a:off x="302840" y="260648"/>
            <a:ext cx="8229600" cy="563563"/>
          </a:xfrm>
          <a:prstGeom prst="rect">
            <a:avLst/>
          </a:prstGeom>
        </p:spPr>
        <p:txBody>
          <a:bodyPr vert="horz" lIns="91440" tIns="45720" rIns="91440" bIns="45720" rtlCol="0" anchor="ctr">
            <a:normAutofit/>
          </a:bodyPr>
          <a:lstStyle/>
          <a:p>
            <a:pPr>
              <a:spcBef>
                <a:spcPct val="0"/>
              </a:spcBef>
              <a:defRPr/>
            </a:pPr>
            <a:r>
              <a:rPr lang="en-US" altLang="zh-CN" sz="2400" b="1" dirty="0">
                <a:solidFill>
                  <a:prstClr val="black"/>
                </a:solidFill>
                <a:latin typeface="Microsoft YaHei" charset="-122"/>
                <a:ea typeface="Microsoft YaHei" charset="-122"/>
                <a:cs typeface="Microsoft YaHei" charset="-122"/>
              </a:rPr>
              <a:t>1. </a:t>
            </a:r>
            <a:r>
              <a:rPr lang="zh-CN" altLang="en-US" sz="2400" b="1" dirty="0">
                <a:solidFill>
                  <a:prstClr val="black"/>
                </a:solidFill>
                <a:latin typeface="Microsoft YaHei" charset="-122"/>
                <a:ea typeface="Microsoft YaHei" charset="-122"/>
                <a:cs typeface="Microsoft YaHei" charset="-122"/>
              </a:rPr>
              <a:t>项目背景</a:t>
            </a:r>
            <a:endParaRPr lang="zh-CN" altLang="en-US" sz="2400" b="1" dirty="0">
              <a:solidFill>
                <a:srgbClr val="0070C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532382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219200"/>
            <a:ext cx="8229600" cy="4937125"/>
          </a:xfrm>
        </p:spPr>
        <p:txBody>
          <a:bodyPr>
            <a:normAutofit/>
          </a:bodyPr>
          <a:lstStyle/>
          <a:p>
            <a:r>
              <a:rPr lang="zh-CN" altLang="en-US" sz="2000" dirty="0"/>
              <a:t/>
            </a:r>
            <a:br>
              <a:rPr lang="zh-CN" altLang="en-US" sz="2000" dirty="0"/>
            </a:br>
            <a:endParaRPr lang="en-US" altLang="zh-CN" sz="2400" dirty="0" smtClean="0">
              <a:latin typeface="Gulliver" charset="0"/>
            </a:endParaRPr>
          </a:p>
          <a:p>
            <a:endParaRPr lang="en-US" altLang="zh-CN" sz="1600" dirty="0" smtClean="0"/>
          </a:p>
          <a:p>
            <a:pPr marL="273050" indent="-273050"/>
            <a:endParaRPr lang="en-US" altLang="zh-CN" sz="2000" dirty="0"/>
          </a:p>
          <a:p>
            <a:pPr marL="673100" lvl="1" indent="-273050"/>
            <a:endParaRPr lang="en-US" altLang="zh-CN" sz="2000" dirty="0" smtClean="0"/>
          </a:p>
          <a:p>
            <a:pPr marL="673100" lvl="1" indent="-273050"/>
            <a:endParaRPr lang="en-US" altLang="zh-CN" sz="2000" dirty="0" smtClean="0"/>
          </a:p>
          <a:p>
            <a:pPr marL="673100" lvl="1" indent="-273050"/>
            <a:endParaRPr lang="en-US" altLang="zh-CN" sz="2000" dirty="0" smtClean="0"/>
          </a:p>
          <a:p>
            <a:pPr marL="673100" lvl="1" indent="-273050"/>
            <a:endParaRPr lang="en-US" altLang="zh-CN" sz="2000" dirty="0" smtClean="0"/>
          </a:p>
          <a:p>
            <a:endParaRPr lang="en-US" altLang="zh-CN" sz="1800" dirty="0" smtClean="0"/>
          </a:p>
          <a:p>
            <a:r>
              <a:rPr lang="zh-CN" altLang="en-US" sz="1800" dirty="0" smtClean="0"/>
              <a:t>通过上述代码的运行结果可知，</a:t>
            </a:r>
            <a:r>
              <a:rPr lang="zh-CN" altLang="en-US" sz="1800" dirty="0"/>
              <a:t>数据集不存在缺失值，因此不需作缺失值处理</a:t>
            </a:r>
            <a:r>
              <a:rPr lang="zh-CN" altLang="en-US" sz="1800" dirty="0" smtClean="0"/>
              <a:t>。</a:t>
            </a:r>
            <a:br>
              <a:rPr lang="zh-CN" altLang="en-US" sz="1800" dirty="0" smtClean="0"/>
            </a:br>
            <a:endParaRPr lang="en-US" altLang="zh-CN" sz="1800" dirty="0" smtClean="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
        <p:nvSpPr>
          <p:cNvPr id="9" name="Rectangle 2"/>
          <p:cNvSpPr txBox="1">
            <a:spLocks noChangeArrowheads="1"/>
          </p:cNvSpPr>
          <p:nvPr/>
        </p:nvSpPr>
        <p:spPr>
          <a:xfrm>
            <a:off x="302840" y="260648"/>
            <a:ext cx="8229600" cy="563563"/>
          </a:xfrm>
          <a:prstGeom prst="rect">
            <a:avLst/>
          </a:prstGeom>
        </p:spPr>
        <p:txBody>
          <a:bodyPr vert="horz" lIns="91440" tIns="45720" rIns="91440" bIns="45720" rtlCol="0" anchor="ctr">
            <a:normAutofit/>
          </a:bodyPr>
          <a:lstStyle/>
          <a:p>
            <a:pPr>
              <a:spcBef>
                <a:spcPct val="0"/>
              </a:spcBef>
              <a:defRPr/>
            </a:pPr>
            <a:r>
              <a:rPr lang="en-US" altLang="zh-CN" sz="2400" b="1" dirty="0">
                <a:solidFill>
                  <a:prstClr val="black"/>
                </a:solidFill>
                <a:latin typeface="Microsoft YaHei" charset="-122"/>
                <a:ea typeface="Microsoft YaHei" charset="-122"/>
                <a:cs typeface="Microsoft YaHei" charset="-122"/>
              </a:rPr>
              <a:t>2</a:t>
            </a:r>
            <a:r>
              <a:rPr lang="en-US" altLang="zh-CN" sz="2400" b="1" dirty="0" smtClean="0">
                <a:solidFill>
                  <a:prstClr val="black"/>
                </a:solidFill>
                <a:latin typeface="Microsoft YaHei" charset="-122"/>
                <a:ea typeface="Microsoft YaHei" charset="-122"/>
                <a:cs typeface="Microsoft YaHei" charset="-122"/>
              </a:rPr>
              <a:t>. </a:t>
            </a:r>
            <a:r>
              <a:rPr lang="zh-CN" altLang="en-US" sz="2400" b="1" dirty="0" smtClean="0">
                <a:solidFill>
                  <a:prstClr val="black"/>
                </a:solidFill>
                <a:latin typeface="Microsoft YaHei" charset="-122"/>
                <a:ea typeface="Microsoft YaHei" charset="-122"/>
                <a:cs typeface="Microsoft YaHei" charset="-122"/>
              </a:rPr>
              <a:t>数据预处理</a:t>
            </a:r>
            <a:endParaRPr lang="zh-CN" altLang="en-US" sz="2400" b="1" dirty="0">
              <a:solidFill>
                <a:srgbClr val="0070C0"/>
              </a:solidFill>
              <a:latin typeface="Microsoft YaHei" charset="-122"/>
              <a:ea typeface="Microsoft YaHei" charset="-122"/>
              <a:cs typeface="Microsoft YaHei"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090" y="1340768"/>
            <a:ext cx="7023100" cy="2070100"/>
          </a:xfrm>
          <a:prstGeom prst="rect">
            <a:avLst/>
          </a:prstGeom>
        </p:spPr>
      </p:pic>
    </p:spTree>
    <p:extLst>
      <p:ext uri="{BB962C8B-B14F-4D97-AF65-F5344CB8AC3E}">
        <p14:creationId xmlns:p14="http://schemas.microsoft.com/office/powerpoint/2010/main" val="1926845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219200"/>
            <a:ext cx="8229600" cy="4937125"/>
          </a:xfrm>
        </p:spPr>
        <p:txBody>
          <a:bodyPr>
            <a:normAutofit/>
          </a:bodyPr>
          <a:lstStyle/>
          <a:p>
            <a:endParaRPr lang="en-US" altLang="zh-CN" sz="2400" dirty="0" smtClean="0">
              <a:latin typeface="Gulliver" charset="0"/>
            </a:endParaRPr>
          </a:p>
          <a:p>
            <a:r>
              <a:rPr lang="en-US" altLang="zh-CN" sz="2400" dirty="0" smtClean="0">
                <a:latin typeface="Gulliver" charset="0"/>
              </a:rPr>
              <a:t>3.1</a:t>
            </a:r>
            <a:r>
              <a:rPr lang="zh-CN" altLang="en-US" sz="2400" dirty="0" smtClean="0">
                <a:latin typeface="Gulliver" charset="0"/>
              </a:rPr>
              <a:t> 特征衍生</a:t>
            </a:r>
            <a:endParaRPr lang="en-US" altLang="zh-CN" sz="2400" dirty="0" smtClean="0">
              <a:latin typeface="Gulliver" charset="0"/>
            </a:endParaRPr>
          </a:p>
          <a:p>
            <a:endParaRPr lang="en-US" altLang="zh-CN" sz="2400" dirty="0">
              <a:latin typeface="Gulliver" charset="0"/>
            </a:endParaRPr>
          </a:p>
          <a:p>
            <a:r>
              <a:rPr lang="en-US" altLang="zh-CN" sz="2400" dirty="0" smtClean="0">
                <a:latin typeface="Gulliver" charset="0"/>
              </a:rPr>
              <a:t>3.2</a:t>
            </a:r>
            <a:r>
              <a:rPr lang="zh-CN" altLang="en-US" sz="2400" dirty="0" smtClean="0">
                <a:latin typeface="Gulliver" charset="0"/>
              </a:rPr>
              <a:t> 特征选择</a:t>
            </a:r>
            <a:endParaRPr lang="en-US" altLang="zh-CN" sz="2400" dirty="0" smtClean="0">
              <a:latin typeface="Gulliver" charset="0"/>
            </a:endParaRPr>
          </a:p>
          <a:p>
            <a:endParaRPr lang="en-US" altLang="zh-CN" sz="2400" dirty="0">
              <a:latin typeface="Gulliver" charset="0"/>
            </a:endParaRPr>
          </a:p>
          <a:p>
            <a:r>
              <a:rPr lang="en-US" altLang="zh-CN" sz="2400" dirty="0" smtClean="0">
                <a:latin typeface="Gulliver" charset="0"/>
              </a:rPr>
              <a:t>3.3</a:t>
            </a:r>
            <a:r>
              <a:rPr lang="zh-CN" altLang="en-US" sz="2400" dirty="0" smtClean="0">
                <a:latin typeface="Gulliver" charset="0"/>
              </a:rPr>
              <a:t> 特征缩放</a:t>
            </a:r>
            <a:endParaRPr lang="en-US" altLang="zh-CN" sz="2400" dirty="0" smtClean="0">
              <a:latin typeface="Gulliver" charset="0"/>
            </a:endParaRPr>
          </a:p>
          <a:p>
            <a:pPr lvl="1"/>
            <a:endParaRPr lang="en-US" altLang="zh-CN" sz="1600" dirty="0"/>
          </a:p>
          <a:p>
            <a:endParaRPr lang="en-US" altLang="zh-CN" sz="1600" dirty="0" smtClean="0"/>
          </a:p>
          <a:p>
            <a:pPr marL="273050" indent="-273050"/>
            <a:endParaRPr lang="en-US" altLang="zh-CN" sz="2000" dirty="0"/>
          </a:p>
          <a:p>
            <a:pPr marL="673100" lvl="1" indent="-273050"/>
            <a:endParaRPr lang="en-US" altLang="zh-CN" sz="2000" dirty="0" smtClean="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sp>
        <p:nvSpPr>
          <p:cNvPr id="8" name="Rectangle 2"/>
          <p:cNvSpPr txBox="1">
            <a:spLocks noChangeArrowheads="1"/>
          </p:cNvSpPr>
          <p:nvPr/>
        </p:nvSpPr>
        <p:spPr>
          <a:xfrm>
            <a:off x="302840" y="260648"/>
            <a:ext cx="8229600" cy="563563"/>
          </a:xfrm>
          <a:prstGeom prst="rect">
            <a:avLst/>
          </a:prstGeom>
        </p:spPr>
        <p:txBody>
          <a:bodyPr vert="horz" lIns="91440" tIns="45720" rIns="91440" bIns="45720" rtlCol="0" anchor="ctr">
            <a:normAutofit/>
          </a:bodyPr>
          <a:lstStyle/>
          <a:p>
            <a:pPr>
              <a:spcBef>
                <a:spcPct val="0"/>
              </a:spcBef>
              <a:defRPr/>
            </a:pPr>
            <a:r>
              <a:rPr lang="en-US" altLang="zh-CN" sz="2400" b="1" dirty="0" smtClean="0">
                <a:solidFill>
                  <a:prstClr val="black"/>
                </a:solidFill>
                <a:latin typeface="Microsoft YaHei" charset="-122"/>
                <a:ea typeface="Microsoft YaHei" charset="-122"/>
                <a:cs typeface="Microsoft YaHei" charset="-122"/>
              </a:rPr>
              <a:t>3.</a:t>
            </a:r>
            <a:r>
              <a:rPr lang="zh-CN" altLang="en-US" sz="2400" b="1" dirty="0" smtClean="0">
                <a:solidFill>
                  <a:prstClr val="black"/>
                </a:solidFill>
                <a:latin typeface="Microsoft YaHei" charset="-122"/>
                <a:ea typeface="Microsoft YaHei" charset="-122"/>
                <a:cs typeface="Microsoft YaHei" charset="-122"/>
              </a:rPr>
              <a:t> 特征工程</a:t>
            </a:r>
            <a:endParaRPr lang="zh-CN" altLang="en-US" sz="2400" b="1" dirty="0">
              <a:solidFill>
                <a:srgbClr val="0070C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550520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219200"/>
            <a:ext cx="8229600" cy="4937125"/>
          </a:xfrm>
        </p:spPr>
        <p:txBody>
          <a:bodyPr>
            <a:normAutofit/>
          </a:bodyPr>
          <a:lstStyle/>
          <a:p>
            <a:endParaRPr lang="en-US" altLang="zh-CN" sz="2400" dirty="0" smtClean="0">
              <a:latin typeface="Gulliver" charset="0"/>
            </a:endParaRPr>
          </a:p>
          <a:p>
            <a:pPr lvl="1"/>
            <a:endParaRPr lang="en-US" altLang="zh-CN" sz="1600" dirty="0"/>
          </a:p>
          <a:p>
            <a:endParaRPr lang="en-US" altLang="zh-CN" sz="1600" dirty="0" smtClean="0"/>
          </a:p>
          <a:p>
            <a:pPr marL="273050" indent="-273050"/>
            <a:endParaRPr lang="en-US" altLang="zh-CN" sz="2000" dirty="0"/>
          </a:p>
          <a:p>
            <a:pPr marL="673100" lvl="1" indent="-273050"/>
            <a:endParaRPr lang="en-US" altLang="zh-CN" sz="2000" dirty="0" smtClean="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sp>
        <p:nvSpPr>
          <p:cNvPr id="8" name="Rectangle 2"/>
          <p:cNvSpPr txBox="1">
            <a:spLocks noChangeArrowheads="1"/>
          </p:cNvSpPr>
          <p:nvPr/>
        </p:nvSpPr>
        <p:spPr>
          <a:xfrm>
            <a:off x="302840" y="429666"/>
            <a:ext cx="8229600" cy="563563"/>
          </a:xfrm>
          <a:prstGeom prst="rect">
            <a:avLst/>
          </a:prstGeom>
        </p:spPr>
        <p:txBody>
          <a:bodyPr vert="horz" lIns="91440" tIns="45720" rIns="91440" bIns="45720" rtlCol="0" anchor="ctr">
            <a:normAutofit/>
          </a:bodyPr>
          <a:lstStyle/>
          <a:p>
            <a:pPr>
              <a:spcBef>
                <a:spcPct val="0"/>
              </a:spcBef>
              <a:defRPr/>
            </a:pPr>
            <a:r>
              <a:rPr lang="en-US" altLang="zh-CN" sz="2400" b="1" dirty="0" smtClean="0">
                <a:solidFill>
                  <a:prstClr val="black"/>
                </a:solidFill>
                <a:latin typeface="Microsoft YaHei" charset="-122"/>
                <a:ea typeface="Microsoft YaHei" charset="-122"/>
                <a:cs typeface="Microsoft YaHei" charset="-122"/>
              </a:rPr>
              <a:t>3.</a:t>
            </a:r>
            <a:r>
              <a:rPr lang="zh-CN" altLang="en-US" sz="2400" b="1" dirty="0" smtClean="0">
                <a:solidFill>
                  <a:prstClr val="black"/>
                </a:solidFill>
                <a:latin typeface="Microsoft YaHei" charset="-122"/>
                <a:ea typeface="Microsoft YaHei" charset="-122"/>
                <a:cs typeface="Microsoft YaHei" charset="-122"/>
              </a:rPr>
              <a:t> 特征工程   </a:t>
            </a:r>
            <a:r>
              <a:rPr lang="zh-CN" altLang="en-US" sz="1600" dirty="0" smtClean="0">
                <a:latin typeface="Microsoft YaHei" charset="-122"/>
                <a:ea typeface="Microsoft YaHei" charset="-122"/>
                <a:cs typeface="Microsoft YaHei" charset="-122"/>
              </a:rPr>
              <a:t>特征</a:t>
            </a:r>
            <a:r>
              <a:rPr lang="zh-CN" altLang="en-US" sz="1600" dirty="0">
                <a:latin typeface="Microsoft YaHei" charset="-122"/>
                <a:ea typeface="Microsoft YaHei" charset="-122"/>
                <a:cs typeface="Microsoft YaHei" charset="-122"/>
              </a:rPr>
              <a:t>衍生</a:t>
            </a:r>
            <a:endParaRPr lang="en-US" altLang="zh-CN" sz="1600" dirty="0">
              <a:latin typeface="Microsoft YaHei" charset="-122"/>
              <a:ea typeface="Microsoft YaHei" charset="-122"/>
              <a:cs typeface="Microsoft YaHei" charset="-122"/>
            </a:endParaRPr>
          </a:p>
          <a:p>
            <a:pPr>
              <a:spcBef>
                <a:spcPct val="0"/>
              </a:spcBef>
              <a:defRPr/>
            </a:pPr>
            <a:endParaRPr lang="zh-CN" altLang="en-US" sz="2400" b="1" dirty="0">
              <a:solidFill>
                <a:srgbClr val="0070C0"/>
              </a:solidFill>
              <a:latin typeface="Microsoft YaHei" charset="-122"/>
              <a:ea typeface="Microsoft YaHei" charset="-122"/>
              <a:cs typeface="Microsoft YaHei"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840" y="1134691"/>
            <a:ext cx="8293100" cy="3708400"/>
          </a:xfrm>
          <a:prstGeom prst="rect">
            <a:avLst/>
          </a:prstGeom>
        </p:spPr>
      </p:pic>
      <p:cxnSp>
        <p:nvCxnSpPr>
          <p:cNvPr id="10" name="直线箭头连接符 9"/>
          <p:cNvCxnSpPr/>
          <p:nvPr/>
        </p:nvCxnSpPr>
        <p:spPr>
          <a:xfrm>
            <a:off x="4194212" y="4843091"/>
            <a:ext cx="0" cy="1106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417640" y="5157192"/>
            <a:ext cx="1666528" cy="369332"/>
          </a:xfrm>
          <a:prstGeom prst="rect">
            <a:avLst/>
          </a:prstGeom>
          <a:noFill/>
        </p:spPr>
        <p:txBody>
          <a:bodyPr wrap="square" rtlCol="0">
            <a:spAutoFit/>
          </a:bodyPr>
          <a:lstStyle/>
          <a:p>
            <a:r>
              <a:rPr kumimoji="1" lang="zh-CN" altLang="en-US" smtClean="0"/>
              <a:t>运行结果如下：</a:t>
            </a:r>
            <a:endParaRPr kumimoji="1" lang="zh-CN" altLang="en-US"/>
          </a:p>
        </p:txBody>
      </p:sp>
    </p:spTree>
    <p:extLst>
      <p:ext uri="{BB962C8B-B14F-4D97-AF65-F5344CB8AC3E}">
        <p14:creationId xmlns:p14="http://schemas.microsoft.com/office/powerpoint/2010/main" val="704161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35ea009087b38036b60fbe5.jpg"/>
          <p:cNvPicPr>
            <a:picLocks noChangeAspect="1"/>
          </p:cNvPicPr>
          <p:nvPr/>
        </p:nvPicPr>
        <p:blipFill>
          <a:blip r:embed="rId3" cstate="print"/>
          <a:stretch>
            <a:fillRect/>
          </a:stretch>
        </p:blipFill>
        <p:spPr>
          <a:xfrm>
            <a:off x="8172400" y="123307"/>
            <a:ext cx="792088" cy="785413"/>
          </a:xfrm>
          <a:prstGeom prst="rect">
            <a:avLst/>
          </a:prstGeom>
          <a:effectLst>
            <a:reflection blurRad="6350" stA="52000" endA="300" endPos="35000" dir="5400000" sy="-100000" algn="bl" rotWithShape="0"/>
          </a:effectLst>
        </p:spPr>
      </p:pic>
      <p:sp>
        <p:nvSpPr>
          <p:cNvPr id="7" name="矩形 6"/>
          <p:cNvSpPr/>
          <p:nvPr/>
        </p:nvSpPr>
        <p:spPr>
          <a:xfrm>
            <a:off x="216024" y="863001"/>
            <a:ext cx="795637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内容占位符 2"/>
          <p:cNvSpPr>
            <a:spLocks noGrp="1"/>
          </p:cNvSpPr>
          <p:nvPr>
            <p:ph sz="quarter" idx="4294967295"/>
          </p:nvPr>
        </p:nvSpPr>
        <p:spPr>
          <a:xfrm>
            <a:off x="457200" y="1219200"/>
            <a:ext cx="8229600" cy="4937125"/>
          </a:xfrm>
        </p:spPr>
        <p:txBody>
          <a:bodyPr>
            <a:normAutofit/>
          </a:bodyPr>
          <a:lstStyle/>
          <a:p>
            <a:endParaRPr lang="en-US" altLang="zh-CN" sz="2400" dirty="0" smtClean="0">
              <a:latin typeface="Gulliver" charset="0"/>
            </a:endParaRPr>
          </a:p>
          <a:p>
            <a:pPr lvl="1"/>
            <a:endParaRPr lang="en-US" altLang="zh-CN" sz="1600" dirty="0"/>
          </a:p>
          <a:p>
            <a:endParaRPr lang="en-US" altLang="zh-CN" sz="1600" dirty="0" smtClean="0"/>
          </a:p>
          <a:p>
            <a:pPr marL="273050" indent="-273050"/>
            <a:endParaRPr lang="en-US" altLang="zh-CN" sz="2000" dirty="0"/>
          </a:p>
          <a:p>
            <a:pPr marL="673100" lvl="1" indent="-273050"/>
            <a:endParaRPr lang="en-US" altLang="zh-CN" sz="2000" dirty="0" smtClean="0"/>
          </a:p>
        </p:txBody>
      </p:sp>
      <p:sp>
        <p:nvSpPr>
          <p:cNvPr id="2" name="幻灯片编号占位符 1"/>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242" y="1062210"/>
            <a:ext cx="8100392" cy="4112620"/>
          </a:xfrm>
          <a:prstGeom prst="rect">
            <a:avLst/>
          </a:prstGeom>
        </p:spPr>
      </p:pic>
      <p:sp>
        <p:nvSpPr>
          <p:cNvPr id="9" name="文本框 8"/>
          <p:cNvSpPr txBox="1"/>
          <p:nvPr/>
        </p:nvSpPr>
        <p:spPr>
          <a:xfrm>
            <a:off x="1043608" y="5301208"/>
            <a:ext cx="6696744" cy="369332"/>
          </a:xfrm>
          <a:prstGeom prst="rect">
            <a:avLst/>
          </a:prstGeom>
          <a:noFill/>
        </p:spPr>
        <p:txBody>
          <a:bodyPr wrap="square" rtlCol="0">
            <a:spAutoFit/>
          </a:bodyPr>
          <a:lstStyle/>
          <a:p>
            <a:r>
              <a:rPr kumimoji="1" lang="zh-CN" altLang="en-US" dirty="0"/>
              <a:t> </a:t>
            </a:r>
            <a:r>
              <a:rPr kumimoji="1" lang="zh-CN" altLang="en-US" dirty="0" smtClean="0"/>
              <a:t>  从上图可以看出欺诈数据及正常数据的分布极其不均衡。</a:t>
            </a:r>
            <a:endParaRPr kumimoji="1" lang="zh-CN" altLang="en-US" dirty="0"/>
          </a:p>
        </p:txBody>
      </p:sp>
      <p:sp>
        <p:nvSpPr>
          <p:cNvPr id="12" name="Rectangle 2"/>
          <p:cNvSpPr txBox="1">
            <a:spLocks noChangeArrowheads="1"/>
          </p:cNvSpPr>
          <p:nvPr/>
        </p:nvSpPr>
        <p:spPr>
          <a:xfrm>
            <a:off x="277180" y="471535"/>
            <a:ext cx="8229600" cy="563563"/>
          </a:xfrm>
          <a:prstGeom prst="rect">
            <a:avLst/>
          </a:prstGeom>
        </p:spPr>
        <p:txBody>
          <a:bodyPr vert="horz" lIns="91440" tIns="45720" rIns="91440" bIns="45720" rtlCol="0" anchor="ctr">
            <a:normAutofit/>
          </a:bodyPr>
          <a:lstStyle/>
          <a:p>
            <a:pPr>
              <a:spcBef>
                <a:spcPct val="0"/>
              </a:spcBef>
              <a:defRPr/>
            </a:pPr>
            <a:r>
              <a:rPr lang="en-US" altLang="zh-CN" sz="2400" b="1" dirty="0" smtClean="0">
                <a:solidFill>
                  <a:prstClr val="black"/>
                </a:solidFill>
                <a:latin typeface="Microsoft YaHei" charset="-122"/>
                <a:ea typeface="Microsoft YaHei" charset="-122"/>
                <a:cs typeface="Microsoft YaHei" charset="-122"/>
              </a:rPr>
              <a:t>3.</a:t>
            </a:r>
            <a:r>
              <a:rPr lang="zh-CN" altLang="en-US" sz="2400" b="1" dirty="0" smtClean="0">
                <a:solidFill>
                  <a:prstClr val="black"/>
                </a:solidFill>
                <a:latin typeface="Microsoft YaHei" charset="-122"/>
                <a:ea typeface="Microsoft YaHei" charset="-122"/>
                <a:cs typeface="Microsoft YaHei" charset="-122"/>
              </a:rPr>
              <a:t> 特征工程   </a:t>
            </a:r>
            <a:r>
              <a:rPr lang="zh-CN" altLang="en-US" sz="1600" dirty="0" smtClean="0">
                <a:latin typeface="Microsoft YaHei" charset="-122"/>
                <a:ea typeface="Microsoft YaHei" charset="-122"/>
                <a:cs typeface="Microsoft YaHei" charset="-122"/>
              </a:rPr>
              <a:t>特征</a:t>
            </a:r>
            <a:r>
              <a:rPr lang="zh-CN" altLang="en-US" sz="1600" dirty="0">
                <a:latin typeface="Microsoft YaHei" charset="-122"/>
                <a:ea typeface="Microsoft YaHei" charset="-122"/>
                <a:cs typeface="Microsoft YaHei" charset="-122"/>
              </a:rPr>
              <a:t>衍生</a:t>
            </a:r>
            <a:endParaRPr lang="en-US" altLang="zh-CN" sz="1600" dirty="0">
              <a:latin typeface="Microsoft YaHei" charset="-122"/>
              <a:ea typeface="Microsoft YaHei" charset="-122"/>
              <a:cs typeface="Microsoft YaHei" charset="-122"/>
            </a:endParaRPr>
          </a:p>
          <a:p>
            <a:pPr>
              <a:spcBef>
                <a:spcPct val="0"/>
              </a:spcBef>
              <a:defRPr/>
            </a:pPr>
            <a:endParaRPr lang="zh-CN" altLang="en-US" sz="2400" b="1" dirty="0">
              <a:solidFill>
                <a:srgbClr val="0070C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033602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12973</TotalTime>
  <Words>1513</Words>
  <Application>Microsoft Macintosh PowerPoint</Application>
  <PresentationFormat>全屏显示(4:3)</PresentationFormat>
  <Paragraphs>248</Paragraphs>
  <Slides>29</Slides>
  <Notes>26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Calibri</vt:lpstr>
      <vt:lpstr>Gulliver</vt:lpstr>
      <vt:lpstr>Mangal</vt:lpstr>
      <vt:lpstr>Microsoft YaHei</vt:lpstr>
      <vt:lpstr>Times New Roman</vt:lpstr>
      <vt:lpstr>方正姚体</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刘畅</cp:lastModifiedBy>
  <cp:revision>516</cp:revision>
  <dcterms:created xsi:type="dcterms:W3CDTF">2012-11-15T15:49:01Z</dcterms:created>
  <dcterms:modified xsi:type="dcterms:W3CDTF">2018-01-06T07:47:40Z</dcterms:modified>
</cp:coreProperties>
</file>