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8"/>
  </p:notesMasterIdLst>
  <p:sldIdLst>
    <p:sldId id="1670" r:id="rId6"/>
    <p:sldId id="1679" r:id="rId7"/>
    <p:sldId id="1680" r:id="rId8"/>
    <p:sldId id="257" r:id="rId9"/>
    <p:sldId id="1704" r:id="rId10"/>
    <p:sldId id="1706" r:id="rId11"/>
    <p:sldId id="1708" r:id="rId12"/>
    <p:sldId id="259" r:id="rId13"/>
    <p:sldId id="1707" r:id="rId14"/>
    <p:sldId id="1709" r:id="rId15"/>
    <p:sldId id="1689" r:id="rId16"/>
    <p:sldId id="1697" r:id="rId17"/>
  </p:sldIdLst>
  <p:sldSz cx="12192000" cy="6858000"/>
  <p:notesSz cx="6858000" cy="9144000"/>
  <p:custDataLst>
    <p:tags r:id="rId19"/>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A4719A-FC94-4447-AD32-055A1E89DD92}" v="38" dt="2020-05-07T12:25:28.3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5340" autoAdjust="0"/>
  </p:normalViewPr>
  <p:slideViewPr>
    <p:cSldViewPr snapToGrid="0">
      <p:cViewPr varScale="1">
        <p:scale>
          <a:sx n="76" d="100"/>
          <a:sy n="76" d="100"/>
        </p:scale>
        <p:origin x="204" y="4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eachinglondoncomputing.files.wordpress.com/2014/12/activity-tourguide.pdf"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en-US" b="0" i="0" u="none" strike="noStrike" cap="none" normalizeH="0" baseline="0" dirty="0">
                <a:ln>
                  <a:noFill/>
                </a:ln>
                <a:solidFill>
                  <a:schemeClr val="tx1"/>
                </a:solidFill>
                <a:effectLst/>
              </a:rPr>
              <a:t>Extensions: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b="0" i="0" u="none" strike="noStrike" cap="none" normalizeH="0" baseline="0" dirty="0">
                <a:ln>
                  <a:noFill/>
                </a:ln>
                <a:solidFill>
                  <a:schemeClr val="tx1"/>
                </a:solidFill>
                <a:effectLst/>
              </a:rPr>
              <a:t>Use the custom block in a program that asks the user for a number and then draws a regular polygon with that many sides. If the number given is less than 3, give an error message and do not draw anything.</a:t>
            </a:r>
          </a:p>
          <a:p>
            <a:pPr marL="171450" indent="-171450">
              <a:buFont typeface="Arial" panose="020B0604020202020204" pitchFamily="34" charset="0"/>
              <a:buChar char="•"/>
            </a:pPr>
            <a:r>
              <a:rPr lang="en-US" dirty="0">
                <a:effectLst/>
              </a:rPr>
              <a:t>Modify your custom block and program from the previous section so that the user can specify both the number of sides and the size of each side. </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335760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Discuss one or two student submissions</a:t>
            </a:r>
          </a:p>
          <a:p>
            <a:pPr marL="171450" indent="-171450">
              <a:buFont typeface="Arial" panose="020B0604020202020204" pitchFamily="34" charset="0"/>
              <a:buChar char="•"/>
            </a:pPr>
            <a:r>
              <a:rPr lang="en-US" dirty="0"/>
              <a:t>Point out differences between different students’ solutions</a:t>
            </a:r>
          </a:p>
          <a:p>
            <a:pPr marL="171450" indent="-171450">
              <a:buFont typeface="Arial" panose="020B0604020202020204" pitchFamily="34" charset="0"/>
              <a:buChar char="•"/>
            </a:pPr>
            <a:r>
              <a:rPr lang="en-US" dirty="0"/>
              <a:t>Point out missed opportunities for abstraction (if any)</a:t>
            </a:r>
          </a:p>
          <a:p>
            <a:pPr marL="171450" indent="-171450">
              <a:buFont typeface="Arial" panose="020B0604020202020204" pitchFamily="34" charset="0"/>
              <a:buChar char="•"/>
            </a:pPr>
            <a:r>
              <a:rPr lang="en-US" dirty="0"/>
              <a:t>Discuss how this custom block can be useful</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1675965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p>
          <a:p>
            <a:pPr algn="l"/>
            <a:r>
              <a:rPr lang="en-US" dirty="0">
                <a:effectLst/>
              </a:rPr>
              <a:t>5 minutes | Do Now</a:t>
            </a:r>
          </a:p>
          <a:p>
            <a:pPr algn="l"/>
            <a:r>
              <a:rPr lang="en-US" dirty="0">
                <a:effectLst/>
              </a:rPr>
              <a:t>10 minutes | Introduce terminology, introduce activity</a:t>
            </a:r>
          </a:p>
          <a:p>
            <a:pPr algn="l"/>
            <a:r>
              <a:rPr lang="en-US" dirty="0">
                <a:effectLst/>
              </a:rPr>
              <a:t>20 minutes | Drawing Shapes (Again) activity</a:t>
            </a:r>
          </a:p>
          <a:p>
            <a:pPr algn="l"/>
            <a:r>
              <a:rPr lang="en-US" dirty="0">
                <a:effectLst/>
              </a:rPr>
              <a:t>15 minutes | Debrief and wrap-up</a:t>
            </a:r>
          </a:p>
          <a:p>
            <a:endParaRPr lang="en-US" dirty="0">
              <a:effectLst/>
            </a:endParaRP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indent="0">
              <a:buFontTx/>
              <a:buNone/>
            </a:pPr>
            <a:r>
              <a:rPr lang="en-US" sz="2800" dirty="0"/>
              <a:t>The full Guided Tour City Tube Map activity with one possible solution. (Credit: Queen Mary University of London)</a:t>
            </a:r>
          </a:p>
          <a:p>
            <a:pPr marL="0" indent="0">
              <a:buFontTx/>
              <a:buNone/>
            </a:pPr>
            <a:r>
              <a:rPr lang="en-US" sz="4000" dirty="0">
                <a:hlinkClick r:id="rId3"/>
              </a:rPr>
              <a:t>https://teachinglondoncomputing.files.wordpress.com/2014/12/activity-tourguide.pdf</a:t>
            </a:r>
            <a:endParaRPr lang="en-US" sz="28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 guided tour map is an everyday example of abstraction. We use a representation (map) and hide unnecessary details from users (the map doesn’t reflect physical distances between stops).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algn="l"/>
            <a:r>
              <a:rPr lang="en-US" b="0" i="0" dirty="0">
                <a:solidFill>
                  <a:srgbClr val="222222"/>
                </a:solidFill>
                <a:effectLst/>
                <a:latin typeface="Arial" panose="020B0604020202020204" pitchFamily="34" charset="0"/>
              </a:rPr>
              <a:t>“The essence of abstractions is preserving information that is relevant in a given context and forgetting information that is irrelevant in that context.” – John V. </a:t>
            </a:r>
            <a:r>
              <a:rPr lang="en-US" b="0" i="0" dirty="0" err="1">
                <a:solidFill>
                  <a:srgbClr val="222222"/>
                </a:solidFill>
                <a:effectLst/>
                <a:latin typeface="Arial" panose="020B0604020202020204" pitchFamily="34" charset="0"/>
              </a:rPr>
              <a:t>Guttag</a:t>
            </a:r>
            <a:r>
              <a:rPr lang="en-US" b="0" i="0" dirty="0">
                <a:solidFill>
                  <a:srgbClr val="222222"/>
                </a:solidFill>
                <a:effectLst/>
                <a:latin typeface="Arial" panose="020B0604020202020204" pitchFamily="34" charset="0"/>
              </a:rPr>
              <a:t>, </a:t>
            </a:r>
          </a:p>
          <a:p>
            <a:pPr algn="l"/>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Examples of abstraction in CS: using data structure to model real-life objects in our programs, creating procedures or functions where users do not need to know the details of implementation. In this unit, students will learn about creating </a:t>
            </a:r>
            <a:r>
              <a:rPr lang="en-US" b="1" i="0" dirty="0">
                <a:solidFill>
                  <a:srgbClr val="222222"/>
                </a:solidFill>
                <a:effectLst/>
                <a:latin typeface="Arial" panose="020B0604020202020204" pitchFamily="34" charset="0"/>
              </a:rPr>
              <a:t>custom blocks,</a:t>
            </a:r>
            <a:r>
              <a:rPr lang="en-US" b="0" i="0" dirty="0">
                <a:solidFill>
                  <a:srgbClr val="222222"/>
                </a:solidFill>
                <a:effectLst/>
                <a:latin typeface="Arial" panose="020B0604020202020204" pitchFamily="34" charset="0"/>
              </a:rPr>
              <a:t> which is also an example of abstraction. </a:t>
            </a:r>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Generalization is associated with identifying patterns, similarities and connections. In computer science, we often ask the question: “Have I already solved a similar problem?”</a:t>
            </a:r>
            <a:endParaRPr lang="en-US" dirty="0">
              <a:effectLst/>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6</a:t>
            </a:fld>
            <a:endParaRPr lang="en-US"/>
          </a:p>
        </p:txBody>
      </p:sp>
    </p:spTree>
    <p:extLst>
      <p:ext uri="{BB962C8B-B14F-4D97-AF65-F5344CB8AC3E}">
        <p14:creationId xmlns:p14="http://schemas.microsoft.com/office/powerpoint/2010/main" val="973534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dirty="0"/>
              <a:t>Demonstrate constructing a custom command block</a:t>
            </a:r>
          </a:p>
          <a:p>
            <a:pPr marL="171450" indent="-171450">
              <a:buFont typeface="Arial" panose="020B0604020202020204" pitchFamily="34" charset="0"/>
              <a:buChar char="•"/>
            </a:pPr>
            <a:r>
              <a:rPr lang="en-US" dirty="0"/>
              <a:t>Use a simple example, such as jumping (from the platform game)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7</a:t>
            </a:fld>
            <a:endParaRPr lang="en-US"/>
          </a:p>
        </p:txBody>
      </p:sp>
    </p:spTree>
    <p:extLst>
      <p:ext uri="{BB962C8B-B14F-4D97-AF65-F5344CB8AC3E}">
        <p14:creationId xmlns:p14="http://schemas.microsoft.com/office/powerpoint/2010/main" val="2926854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673707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15698919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5/15/2020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5/15/2020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11.xml"/><Relationship Id="rId5" Type="http://schemas.openxmlformats.org/officeDocument/2006/relationships/image" Target="../media/image27.sv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7.xml"/><Relationship Id="rId1" Type="http://schemas.openxmlformats.org/officeDocument/2006/relationships/tags" Target="../tags/tag12.xml"/><Relationship Id="rId5" Type="http://schemas.openxmlformats.org/officeDocument/2006/relationships/image" Target="../media/image29.sv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tags" Target="../tags/tag13.xml"/><Relationship Id="rId5" Type="http://schemas.openxmlformats.org/officeDocument/2006/relationships/image" Target="../media/image31.sv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6.xml"/><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5.sv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8.xml"/><Relationship Id="rId5" Type="http://schemas.openxmlformats.org/officeDocument/2006/relationships/image" Target="../media/image25.sv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9.xml"/><Relationship Id="rId5" Type="http://schemas.openxmlformats.org/officeDocument/2006/relationships/image" Target="../media/image27.sv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0.xml"/><Relationship Id="rId5" Type="http://schemas.openxmlformats.org/officeDocument/2006/relationships/image" Target="../media/image27.sv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p:txBody>
          <a:bodyPr/>
          <a:lstStyle/>
          <a:p>
            <a:r>
              <a:rPr lang="en-US" dirty="0">
                <a:solidFill>
                  <a:schemeClr val="accent3"/>
                </a:solidFill>
              </a:rPr>
              <a:t>Lesson 3.1: Abstraction and Generalization</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9144000" cy="677108"/>
          </a:xfrm>
        </p:spPr>
        <p:txBody>
          <a:bodyPr/>
          <a:lstStyle/>
          <a:p>
            <a:r>
              <a:rPr lang="en-US" dirty="0"/>
              <a:t>Microsoft Philanthropies TEALS Program</a:t>
            </a:r>
          </a:p>
          <a:p>
            <a:r>
              <a:rPr lang="en-US" dirty="0"/>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3.1: Drawing Shapes – Custom Blocks</a:t>
            </a:r>
          </a:p>
        </p:txBody>
      </p:sp>
      <p:sp>
        <p:nvSpPr>
          <p:cNvPr id="4" name="Content Placeholder 2">
            <a:extLst>
              <a:ext uri="{FF2B5EF4-FFF2-40B4-BE49-F238E27FC236}">
                <a16:creationId xmlns:a16="http://schemas.microsoft.com/office/drawing/2014/main" id="{164774EC-1620-4069-8FF4-EF3BAD2410DF}"/>
              </a:ext>
            </a:extLst>
          </p:cNvPr>
          <p:cNvSpPr txBox="1">
            <a:spLocks/>
          </p:cNvSpPr>
          <p:nvPr/>
        </p:nvSpPr>
        <p:spPr>
          <a:xfrm>
            <a:off x="594622" y="1441513"/>
            <a:ext cx="11022386" cy="4833938"/>
          </a:xfrm>
          <a:prstGeom prst="rect">
            <a:avLst/>
          </a:prstGeom>
        </p:spPr>
        <p:txBody>
          <a:bodyP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347663">
              <a:spcBef>
                <a:spcPts val="600"/>
              </a:spcBef>
              <a:spcAft>
                <a:spcPts val="600"/>
              </a:spcAft>
              <a:buSzPct val="100000"/>
              <a:buFont typeface="Arial" panose="020B0604020202020204" pitchFamily="34" charset="0"/>
              <a:buChar char="•"/>
            </a:pPr>
            <a:r>
              <a:rPr lang="en-US" altLang="en-US" sz="2400" dirty="0"/>
              <a:t>Take your script that draws a square and turn it into a custom block</a:t>
            </a:r>
            <a:endParaRPr lang="en-US" sz="2400" dirty="0"/>
          </a:p>
          <a:p>
            <a:pPr marL="457200" indent="-347663">
              <a:spcBef>
                <a:spcPts val="600"/>
              </a:spcBef>
              <a:spcAft>
                <a:spcPts val="600"/>
              </a:spcAft>
              <a:buSzPct val="100000"/>
              <a:buFont typeface="Arial" panose="020B0604020202020204" pitchFamily="34" charset="0"/>
              <a:buChar char="•"/>
            </a:pPr>
            <a:r>
              <a:rPr lang="en-US" altLang="en-US" sz="2400" dirty="0"/>
              <a:t>Modify your custom block to use a variable for the number of sides. Set that variable's value to be 4 so that you still draw a square</a:t>
            </a:r>
          </a:p>
          <a:p>
            <a:pPr marL="457200" indent="-347663">
              <a:spcBef>
                <a:spcPts val="600"/>
              </a:spcBef>
              <a:spcAft>
                <a:spcPts val="600"/>
              </a:spcAft>
              <a:buSzPct val="100000"/>
              <a:buFont typeface="Arial" panose="020B0604020202020204" pitchFamily="34" charset="0"/>
              <a:buChar char="•"/>
            </a:pPr>
            <a:r>
              <a:rPr lang="en-US" altLang="en-US" sz="2400" dirty="0"/>
              <a:t>Modify your block so that it will work correctly for any number of sides greater than 2. Look closely at the angles in your four scripts section 1 and see if you can spot a pattern</a:t>
            </a:r>
          </a:p>
        </p:txBody>
      </p:sp>
      <p:pic>
        <p:nvPicPr>
          <p:cNvPr id="3" name="Graphic 2" descr="Lab">
            <a:extLst>
              <a:ext uri="{FF2B5EF4-FFF2-40B4-BE49-F238E27FC236}">
                <a16:creationId xmlns:a16="http://schemas.microsoft.com/office/drawing/2014/main" id="{03E59793-3C1C-41BA-9989-DB9B98E457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292319290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Talk to your neighbor. Are there differences in your solutions?</a:t>
            </a:r>
          </a:p>
          <a:p>
            <a:r>
              <a:rPr lang="en-US" dirty="0"/>
              <a:t>When is a custom block helpful?</a:t>
            </a:r>
            <a:endParaRPr lang="en-US" sz="2800" dirty="0"/>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4" name="Content Placeholder 2">
            <a:extLst>
              <a:ext uri="{FF2B5EF4-FFF2-40B4-BE49-F238E27FC236}">
                <a16:creationId xmlns:a16="http://schemas.microsoft.com/office/drawing/2014/main" id="{7029DB79-1451-46A3-859A-113B7954D81B}"/>
              </a:ext>
            </a:extLst>
          </p:cNvPr>
          <p:cNvSpPr txBox="1">
            <a:spLocks/>
          </p:cNvSpPr>
          <p:nvPr/>
        </p:nvSpPr>
        <p:spPr>
          <a:xfrm>
            <a:off x="594622" y="1450657"/>
            <a:ext cx="11022386" cy="4833938"/>
          </a:xfrm>
          <a:prstGeom prst="rect">
            <a:avLst/>
          </a:prstGeom>
        </p:spPr>
        <p:txBody>
          <a:bodyP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mj-lt"/>
              </a:rPr>
              <a:t>In your notebook answer the following:</a:t>
            </a:r>
          </a:p>
          <a:p>
            <a:pPr marL="457200">
              <a:spcBef>
                <a:spcPts val="600"/>
              </a:spcBef>
              <a:spcAft>
                <a:spcPts val="600"/>
              </a:spcAft>
              <a:buSzPct val="100000"/>
              <a:buFont typeface="Arial" panose="020B0604020202020204" pitchFamily="34" charset="0"/>
              <a:buChar char="•"/>
            </a:pPr>
            <a:r>
              <a:rPr lang="en-US" sz="2400" dirty="0"/>
              <a:t>What is abstraction?</a:t>
            </a:r>
          </a:p>
          <a:p>
            <a:pPr marL="457200">
              <a:spcBef>
                <a:spcPts val="600"/>
              </a:spcBef>
              <a:spcAft>
                <a:spcPts val="600"/>
              </a:spcAft>
              <a:buSzPct val="100000"/>
              <a:buFont typeface="Arial" panose="020B0604020202020204" pitchFamily="34" charset="0"/>
              <a:buChar char="•"/>
            </a:pPr>
            <a:r>
              <a:rPr lang="en-US" sz="2400" dirty="0"/>
              <a:t>What is generalization?</a:t>
            </a:r>
          </a:p>
          <a:p>
            <a:pPr marL="457200">
              <a:spcBef>
                <a:spcPts val="600"/>
              </a:spcBef>
              <a:spcAft>
                <a:spcPts val="600"/>
              </a:spcAft>
              <a:buSzPct val="100000"/>
              <a:buFont typeface="Arial" panose="020B0604020202020204" pitchFamily="34" charset="0"/>
              <a:buChar char="•"/>
            </a:pPr>
            <a:r>
              <a:rPr lang="en-US" sz="2400" dirty="0"/>
              <a:t>What are some challenges when you create a custom block?</a:t>
            </a:r>
          </a:p>
          <a:p>
            <a:pPr marL="457200">
              <a:spcBef>
                <a:spcPts val="600"/>
              </a:spcBef>
              <a:spcAft>
                <a:spcPts val="600"/>
              </a:spcAft>
              <a:buSzPct val="100000"/>
              <a:buFont typeface="Arial" panose="020B0604020202020204" pitchFamily="34" charset="0"/>
              <a:buChar char="•"/>
            </a:pPr>
            <a:r>
              <a:rPr lang="en-US" sz="2400" dirty="0"/>
              <a:t>Discussion: Share what you were having trouble with.</a:t>
            </a:r>
          </a:p>
        </p:txBody>
      </p:sp>
      <p:pic>
        <p:nvPicPr>
          <p:cNvPr id="3" name="Graphic 2" descr="Exit">
            <a:extLst>
              <a:ext uri="{FF2B5EF4-FFF2-40B4-BE49-F238E27FC236}">
                <a16:creationId xmlns:a16="http://schemas.microsoft.com/office/drawing/2014/main" id="{5DAB376A-6BED-4156-B244-3867702C3B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Abstraction and Generalization</a:t>
            </a:r>
          </a:p>
        </p:txBody>
      </p:sp>
      <p:sp>
        <p:nvSpPr>
          <p:cNvPr id="7" name="Content Placeholder 4">
            <a:extLst>
              <a:ext uri="{FF2B5EF4-FFF2-40B4-BE49-F238E27FC236}">
                <a16:creationId xmlns:a16="http://schemas.microsoft.com/office/drawing/2014/main" id="{CD77DECF-3ECA-4880-83DF-E8E838FAC2AA}"/>
              </a:ext>
            </a:extLst>
          </p:cNvPr>
          <p:cNvSpPr txBox="1">
            <a:spLocks/>
          </p:cNvSpPr>
          <p:nvPr/>
        </p:nvSpPr>
        <p:spPr>
          <a:xfrm>
            <a:off x="590932" y="1447800"/>
            <a:ext cx="11006708" cy="3354765"/>
          </a:xfrm>
          <a:prstGeom prst="rect">
            <a:avLst/>
          </a:prstGeom>
        </p:spPr>
        <p:txBody>
          <a:bodyPr>
            <a:noAutofit/>
          </a:bodyPr>
          <a:lstStyle>
            <a:defPPr>
              <a:defRPr lang="en-US"/>
            </a:defPPr>
            <a:lvl1pPr marR="0" indent="0" defTabSz="932742" fontAlgn="auto">
              <a:lnSpc>
                <a:spcPct val="100000"/>
              </a:lnSpc>
              <a:spcBef>
                <a:spcPct val="20000"/>
              </a:spcBef>
              <a:spcAft>
                <a:spcPts val="0"/>
              </a:spcAft>
              <a:buClrTx/>
              <a:buSzPct val="90000"/>
              <a:buFont typeface="Wingdings" panose="05000000000000000000" pitchFamily="2" charset="2"/>
              <a:buNone/>
              <a:tabLst/>
              <a:defRPr sz="2800" spc="0" baseline="0">
                <a:latin typeface="+mj-lt"/>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dirty="0"/>
              <a:t>After this lesson, you will be able to...</a:t>
            </a:r>
          </a:p>
          <a:p>
            <a:pPr marL="457200" indent="-342900">
              <a:spcBef>
                <a:spcPts val="600"/>
              </a:spcBef>
              <a:spcAft>
                <a:spcPts val="600"/>
              </a:spcAft>
              <a:buSzPct val="100000"/>
              <a:buFont typeface="Arial" panose="020B0604020202020204" pitchFamily="34" charset="0"/>
              <a:buChar char="•"/>
            </a:pPr>
            <a:r>
              <a:rPr lang="en-US" sz="2400" dirty="0">
                <a:latin typeface="+mn-lt"/>
              </a:rPr>
              <a:t>Define the following terms in a computer science context:</a:t>
            </a:r>
          </a:p>
          <a:p>
            <a:pPr marL="858838" lvl="2" indent="-282575">
              <a:spcBef>
                <a:spcPts val="600"/>
              </a:spcBef>
              <a:buSzPct val="100000"/>
              <a:buFont typeface="Verdana" panose="020B0604030504040204" pitchFamily="34" charset="0"/>
              <a:buChar char="–"/>
              <a:tabLst>
                <a:tab pos="914400" algn="l"/>
              </a:tabLst>
            </a:pPr>
            <a:r>
              <a:rPr lang="en-US" sz="2000" dirty="0">
                <a:cs typeface="Segoe UI" panose="020B0502040204020203" pitchFamily="34" charset="0"/>
              </a:rPr>
              <a:t>abstraction</a:t>
            </a:r>
          </a:p>
          <a:p>
            <a:pPr marL="858838" lvl="2" indent="-282575">
              <a:spcBef>
                <a:spcPts val="600"/>
              </a:spcBef>
              <a:buSzPct val="100000"/>
              <a:buFont typeface="Verdana" panose="020B0604030504040204" pitchFamily="34" charset="0"/>
              <a:buChar char="–"/>
              <a:tabLst>
                <a:tab pos="914400" algn="l"/>
              </a:tabLst>
            </a:pPr>
            <a:r>
              <a:rPr lang="en-US" sz="2000" dirty="0">
                <a:cs typeface="Segoe UI" panose="020B0502040204020203" pitchFamily="34" charset="0"/>
              </a:rPr>
              <a:t>generalization</a:t>
            </a:r>
          </a:p>
          <a:p>
            <a:pPr marL="457200" indent="-342900">
              <a:spcBef>
                <a:spcPts val="600"/>
              </a:spcBef>
              <a:spcAft>
                <a:spcPts val="600"/>
              </a:spcAft>
              <a:buSzPct val="100000"/>
              <a:buFont typeface="Arial" panose="020B0604020202020204" pitchFamily="34" charset="0"/>
              <a:buChar char="•"/>
            </a:pPr>
            <a:r>
              <a:rPr lang="en-US" sz="2400" dirty="0">
                <a:latin typeface="+mn-lt"/>
              </a:rPr>
              <a:t>Recognize opportunities to improve algorithms by abstracting or generalizing parts into sub-procedures</a:t>
            </a:r>
          </a:p>
          <a:p>
            <a:pPr marL="457200" indent="-342900">
              <a:spcBef>
                <a:spcPts val="600"/>
              </a:spcBef>
              <a:spcAft>
                <a:spcPts val="600"/>
              </a:spcAft>
              <a:buSzPct val="100000"/>
              <a:buFont typeface="Arial" panose="020B0604020202020204" pitchFamily="34" charset="0"/>
              <a:buChar char="•"/>
            </a:pPr>
            <a:r>
              <a:rPr lang="en-US" sz="2400" dirty="0">
                <a:latin typeface="+mn-lt"/>
              </a:rPr>
              <a:t>Build custom command blocks in SNAP</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169825"/>
          </a:xfrm>
        </p:spPr>
        <p:txBody>
          <a:bodyPr/>
          <a:lstStyle/>
          <a:p>
            <a:pPr>
              <a:spcBef>
                <a:spcPts val="1800"/>
              </a:spcBef>
              <a:spcAft>
                <a:spcPts val="0"/>
              </a:spcAft>
            </a:pPr>
            <a:r>
              <a:rPr lang="en-US" dirty="0"/>
              <a:t>Do Now</a:t>
            </a:r>
          </a:p>
          <a:p>
            <a:pPr>
              <a:spcBef>
                <a:spcPts val="1800"/>
              </a:spcBef>
              <a:spcAft>
                <a:spcPts val="0"/>
              </a:spcAft>
            </a:pPr>
            <a:r>
              <a:rPr lang="en-US" dirty="0"/>
              <a:t>Lecture, demo, and introduce activity </a:t>
            </a:r>
          </a:p>
          <a:p>
            <a:pPr>
              <a:spcBef>
                <a:spcPts val="1800"/>
              </a:spcBef>
              <a:spcAft>
                <a:spcPts val="0"/>
              </a:spcAft>
            </a:pPr>
            <a:r>
              <a:rPr lang="en-US" dirty="0"/>
              <a:t>Lab: Drawing Shapes (Again) </a:t>
            </a:r>
          </a:p>
          <a:p>
            <a:pPr>
              <a:spcBef>
                <a:spcPts val="1800"/>
              </a:spcBef>
              <a:spcAft>
                <a:spcPts val="0"/>
              </a:spcAft>
            </a:pPr>
            <a:r>
              <a:rPr lang="en-US" dirty="0"/>
              <a:t>Debrief</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3.1: Guided Tour</a:t>
            </a:r>
          </a:p>
        </p:txBody>
      </p:sp>
      <p:sp>
        <p:nvSpPr>
          <p:cNvPr id="9" name="Content Placeholder 2">
            <a:extLst>
              <a:ext uri="{FF2B5EF4-FFF2-40B4-BE49-F238E27FC236}">
                <a16:creationId xmlns:a16="http://schemas.microsoft.com/office/drawing/2014/main" id="{532D26BC-480F-43D9-AD83-DCADAEFE3302}"/>
              </a:ext>
            </a:extLst>
          </p:cNvPr>
          <p:cNvSpPr txBox="1">
            <a:spLocks/>
          </p:cNvSpPr>
          <p:nvPr/>
        </p:nvSpPr>
        <p:spPr>
          <a:xfrm>
            <a:off x="590137" y="1445833"/>
            <a:ext cx="4699793" cy="4832349"/>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Wingdings" panose="05000000000000000000" pitchFamily="2" charset="2"/>
              <a:buNone/>
            </a:pPr>
            <a:r>
              <a:rPr lang="en-US" sz="2400" dirty="0"/>
              <a:t>Can you plan a route, starting at the hotel, so that tourists can visit every tourist attraction just once and be back to the hotel?</a:t>
            </a:r>
          </a:p>
        </p:txBody>
      </p:sp>
      <p:pic>
        <p:nvPicPr>
          <p:cNvPr id="5" name="Picture 4" descr="Guided Tour City Tube Map">
            <a:extLst>
              <a:ext uri="{FF2B5EF4-FFF2-40B4-BE49-F238E27FC236}">
                <a16:creationId xmlns:a16="http://schemas.microsoft.com/office/drawing/2014/main" id="{7943AD26-B77A-428F-9AED-A40927760F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3900" y="1298118"/>
            <a:ext cx="5805488" cy="4261765"/>
          </a:xfrm>
          <a:prstGeom prst="rect">
            <a:avLst/>
          </a:prstGeom>
        </p:spPr>
      </p:pic>
      <p:pic>
        <p:nvPicPr>
          <p:cNvPr id="3" name="Graphic 2" descr="Do Now">
            <a:extLst>
              <a:ext uri="{FF2B5EF4-FFF2-40B4-BE49-F238E27FC236}">
                <a16:creationId xmlns:a16="http://schemas.microsoft.com/office/drawing/2014/main" id="{C1481F5E-0043-424F-B463-B0F4679298E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Abstraction?</a:t>
            </a:r>
          </a:p>
        </p:txBody>
      </p:sp>
      <p:sp>
        <p:nvSpPr>
          <p:cNvPr id="6" name="Content Placeholder 2">
            <a:extLst>
              <a:ext uri="{FF2B5EF4-FFF2-40B4-BE49-F238E27FC236}">
                <a16:creationId xmlns:a16="http://schemas.microsoft.com/office/drawing/2014/main" id="{D836892D-478F-483A-BDCA-44889D1C8BB6}"/>
              </a:ext>
            </a:extLst>
          </p:cNvPr>
          <p:cNvSpPr txBox="1">
            <a:spLocks/>
          </p:cNvSpPr>
          <p:nvPr/>
        </p:nvSpPr>
        <p:spPr>
          <a:xfrm>
            <a:off x="589946" y="1447070"/>
            <a:ext cx="11007693" cy="4657148"/>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347663">
              <a:spcBef>
                <a:spcPts val="600"/>
              </a:spcBef>
              <a:spcAft>
                <a:spcPts val="600"/>
              </a:spcAft>
              <a:buSzPct val="100000"/>
              <a:buFont typeface="Arial" panose="020B0604020202020204" pitchFamily="34" charset="0"/>
              <a:buChar char="•"/>
            </a:pPr>
            <a:r>
              <a:rPr lang="en-US" sz="2400" dirty="0"/>
              <a:t>The guided tour map is an everyday example of abstraction.</a:t>
            </a:r>
          </a:p>
          <a:p>
            <a:pPr marL="457200" indent="-347663">
              <a:spcBef>
                <a:spcPts val="600"/>
              </a:spcBef>
              <a:spcAft>
                <a:spcPts val="600"/>
              </a:spcAft>
              <a:buSzPct val="100000"/>
              <a:buFont typeface="Arial" panose="020B0604020202020204" pitchFamily="34" charset="0"/>
              <a:buChar char="•"/>
            </a:pPr>
            <a:r>
              <a:rPr lang="en-US" sz="2400" dirty="0">
                <a:latin typeface="+mj-lt"/>
              </a:rPr>
              <a:t>Abstraction</a:t>
            </a:r>
            <a:r>
              <a:rPr lang="en-US" sz="2400" dirty="0"/>
              <a:t> is the process of making an artifact more understandable through reducing the unnecessary detail.</a:t>
            </a:r>
          </a:p>
          <a:p>
            <a:pPr marL="457200" indent="-347663">
              <a:spcBef>
                <a:spcPts val="600"/>
              </a:spcBef>
              <a:spcAft>
                <a:spcPts val="600"/>
              </a:spcAft>
              <a:buSzPct val="100000"/>
              <a:buFont typeface="Arial" panose="020B0604020202020204" pitchFamily="34" charset="0"/>
              <a:buChar char="•"/>
            </a:pPr>
            <a:r>
              <a:rPr lang="en-US" sz="2400" dirty="0"/>
              <a:t>In computer science, we often use abstraction to help us solve problems.</a:t>
            </a:r>
          </a:p>
        </p:txBody>
      </p:sp>
      <p:pic>
        <p:nvPicPr>
          <p:cNvPr id="3" name="Graphic 2" descr="Lecture">
            <a:extLst>
              <a:ext uri="{FF2B5EF4-FFF2-40B4-BE49-F238E27FC236}">
                <a16:creationId xmlns:a16="http://schemas.microsoft.com/office/drawing/2014/main" id="{4FC1E469-628E-42D0-9450-24123EDDA8AE}"/>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Generalization?</a:t>
            </a:r>
          </a:p>
        </p:txBody>
      </p:sp>
      <p:sp>
        <p:nvSpPr>
          <p:cNvPr id="4" name="Content Placeholder 2">
            <a:extLst>
              <a:ext uri="{FF2B5EF4-FFF2-40B4-BE49-F238E27FC236}">
                <a16:creationId xmlns:a16="http://schemas.microsoft.com/office/drawing/2014/main" id="{8F75FEB8-59C3-43F0-93F4-AF2375592270}"/>
              </a:ext>
            </a:extLst>
          </p:cNvPr>
          <p:cNvSpPr txBox="1">
            <a:spLocks/>
          </p:cNvSpPr>
          <p:nvPr/>
        </p:nvSpPr>
        <p:spPr>
          <a:xfrm>
            <a:off x="595534" y="1443514"/>
            <a:ext cx="11605610" cy="2046714"/>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342900">
              <a:spcBef>
                <a:spcPts val="600"/>
              </a:spcBef>
              <a:spcAft>
                <a:spcPts val="600"/>
              </a:spcAft>
              <a:buSzPct val="100000"/>
              <a:buFont typeface="Arial" panose="020B0604020202020204" pitchFamily="34" charset="0"/>
              <a:buChar char="•"/>
            </a:pPr>
            <a:r>
              <a:rPr lang="en-US" sz="2400" dirty="0">
                <a:latin typeface="+mj-lt"/>
              </a:rPr>
              <a:t>Generalization</a:t>
            </a:r>
            <a:r>
              <a:rPr lang="en-US" sz="2400" dirty="0"/>
              <a:t> is combining a group of related concepts or processes into a single category.</a:t>
            </a:r>
          </a:p>
          <a:p>
            <a:pPr marL="457200" indent="-342900">
              <a:spcBef>
                <a:spcPts val="600"/>
              </a:spcBef>
              <a:spcAft>
                <a:spcPts val="600"/>
              </a:spcAft>
              <a:buSzPct val="100000"/>
              <a:buFont typeface="Arial" panose="020B0604020202020204" pitchFamily="34" charset="0"/>
              <a:buChar char="•"/>
            </a:pPr>
            <a:r>
              <a:rPr lang="en-US" sz="2400" dirty="0">
                <a:cs typeface="+mn-cs"/>
              </a:rPr>
              <a:t>In </a:t>
            </a:r>
            <a:r>
              <a:rPr lang="en-US" sz="2400" dirty="0">
                <a:solidFill>
                  <a:srgbClr val="242A31"/>
                </a:solidFill>
              </a:rPr>
              <a:t>Lab 2.1, we drew triangles and squares with loops. Then, we </a:t>
            </a:r>
            <a:r>
              <a:rPr lang="en-US" sz="2400" dirty="0">
                <a:solidFill>
                  <a:srgbClr val="242A31"/>
                </a:solidFill>
                <a:latin typeface="+mj-lt"/>
              </a:rPr>
              <a:t>generalized</a:t>
            </a:r>
            <a:r>
              <a:rPr lang="en-US" sz="2400" dirty="0">
                <a:solidFill>
                  <a:srgbClr val="242A31"/>
                </a:solidFill>
              </a:rPr>
              <a:t> </a:t>
            </a:r>
            <a:r>
              <a:rPr lang="en-US" sz="2400" dirty="0">
                <a:cs typeface="+mn-cs"/>
              </a:rPr>
              <a:t>to draw more complex shapes.</a:t>
            </a:r>
          </a:p>
        </p:txBody>
      </p:sp>
      <p:pic>
        <p:nvPicPr>
          <p:cNvPr id="3" name="Graphic 2" descr="Lecture">
            <a:extLst>
              <a:ext uri="{FF2B5EF4-FFF2-40B4-BE49-F238E27FC236}">
                <a16:creationId xmlns:a16="http://schemas.microsoft.com/office/drawing/2014/main" id="{76B4A6A1-A937-4458-BCC4-F01369EF9484}"/>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7935252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Block Demonstration</a:t>
            </a:r>
          </a:p>
        </p:txBody>
      </p:sp>
      <p:pic>
        <p:nvPicPr>
          <p:cNvPr id="4" name="Graphic 3" descr="Lecture">
            <a:extLst>
              <a:ext uri="{FF2B5EF4-FFF2-40B4-BE49-F238E27FC236}">
                <a16:creationId xmlns:a16="http://schemas.microsoft.com/office/drawing/2014/main" id="{14A9BC6B-CA42-41FF-A195-BA89556343FD}"/>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37304914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3.1: Drawing Shapes (Again)</a:t>
            </a:r>
          </a:p>
        </p:txBody>
      </p:sp>
      <p:sp>
        <p:nvSpPr>
          <p:cNvPr id="9" name="Content Placeholder 2">
            <a:extLst>
              <a:ext uri="{FF2B5EF4-FFF2-40B4-BE49-F238E27FC236}">
                <a16:creationId xmlns:a16="http://schemas.microsoft.com/office/drawing/2014/main" id="{52A45539-4C9D-41F0-A225-37A310527B58}"/>
              </a:ext>
            </a:extLst>
          </p:cNvPr>
          <p:cNvSpPr txBox="1">
            <a:spLocks/>
          </p:cNvSpPr>
          <p:nvPr/>
        </p:nvSpPr>
        <p:spPr>
          <a:xfrm>
            <a:off x="601131" y="1447990"/>
            <a:ext cx="11018195" cy="4821048"/>
          </a:xfrm>
          <a:prstGeom prst="rect">
            <a:avLst/>
          </a:prstGeom>
        </p:spPr>
        <p:txBody>
          <a:bodyP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Wingdings" panose="05000000000000000000" pitchFamily="2" charset="2"/>
              <a:buNone/>
            </a:pPr>
            <a:r>
              <a:rPr lang="en-US" sz="2400" dirty="0"/>
              <a:t>In this lab, you will write code to draw regular polygons. This time, you will write custom blocks and abstraction to write more</a:t>
            </a:r>
            <a:br>
              <a:rPr lang="en-US" sz="2400" dirty="0"/>
            </a:br>
            <a:r>
              <a:rPr lang="en-US" sz="2400" dirty="0"/>
              <a:t>efficient code</a:t>
            </a:r>
          </a:p>
        </p:txBody>
      </p:sp>
      <p:pic>
        <p:nvPicPr>
          <p:cNvPr id="3" name="Graphic 2" descr="Lab">
            <a:extLst>
              <a:ext uri="{FF2B5EF4-FFF2-40B4-BE49-F238E27FC236}">
                <a16:creationId xmlns:a16="http://schemas.microsoft.com/office/drawing/2014/main" id="{3944438E-C87E-4A59-99E6-14402098D5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3.1: Drawing Shapes – Simple Shapes</a:t>
            </a:r>
          </a:p>
        </p:txBody>
      </p:sp>
      <p:sp>
        <p:nvSpPr>
          <p:cNvPr id="5" name="Content Placeholder 2">
            <a:extLst>
              <a:ext uri="{FF2B5EF4-FFF2-40B4-BE49-F238E27FC236}">
                <a16:creationId xmlns:a16="http://schemas.microsoft.com/office/drawing/2014/main" id="{4882202F-3FC4-4463-8234-521217F42F00}"/>
              </a:ext>
            </a:extLst>
          </p:cNvPr>
          <p:cNvSpPr txBox="1">
            <a:spLocks/>
          </p:cNvSpPr>
          <p:nvPr/>
        </p:nvSpPr>
        <p:spPr>
          <a:xfrm>
            <a:off x="594622" y="1441513"/>
            <a:ext cx="11022386" cy="2985433"/>
          </a:xfrm>
          <a:prstGeom prst="rect">
            <a:avLst/>
          </a:prstGeom>
        </p:spPr>
        <p:txBody>
          <a:bodyP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342900">
              <a:spcBef>
                <a:spcPts val="600"/>
              </a:spcBef>
              <a:spcAft>
                <a:spcPts val="600"/>
              </a:spcAft>
              <a:buSzPct val="100000"/>
              <a:buFont typeface="Arial" panose="020B0604020202020204" pitchFamily="34" charset="0"/>
              <a:buChar char="•"/>
            </a:pPr>
            <a:r>
              <a:rPr lang="en-US" sz="2400" dirty="0"/>
              <a:t>Write a SNAP script (or find one you've already written) to draw a square, an equilateral triangle, a regular pentagon and a regular octagon.</a:t>
            </a:r>
          </a:p>
          <a:p>
            <a:pPr marL="457200" indent="-342900">
              <a:spcBef>
                <a:spcPts val="600"/>
              </a:spcBef>
              <a:spcAft>
                <a:spcPts val="600"/>
              </a:spcAft>
              <a:buSzPct val="100000"/>
              <a:buFont typeface="Arial" panose="020B0604020202020204" pitchFamily="34" charset="0"/>
              <a:buChar char="•"/>
            </a:pPr>
            <a:r>
              <a:rPr lang="en-US" sz="2400" dirty="0"/>
              <a:t>Look over the four programs. Do you notice sections that are very similar? What sections might be able to be abstracted into a separate block?</a:t>
            </a:r>
          </a:p>
        </p:txBody>
      </p:sp>
      <p:pic>
        <p:nvPicPr>
          <p:cNvPr id="3" name="Graphic 2" descr="Lab">
            <a:extLst>
              <a:ext uri="{FF2B5EF4-FFF2-40B4-BE49-F238E27FC236}">
                <a16:creationId xmlns:a16="http://schemas.microsoft.com/office/drawing/2014/main" id="{2377601D-BD00-47C3-858B-EDC37A7358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323715307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E6F8BF-4491-4DE9-B6F5-CBF202572B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D562494-5455-4AEA-8922-337DCC3D3EB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8CFB06C-B4E5-40B4-8D15-031459300C7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800</Words>
  <Application>Microsoft Office PowerPoint</Application>
  <PresentationFormat>Widescreen</PresentationFormat>
  <Paragraphs>79</Paragraphs>
  <Slides>12</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Calibri</vt:lpstr>
      <vt:lpstr>Consolas</vt:lpstr>
      <vt:lpstr>Segoe UI</vt:lpstr>
      <vt:lpstr>Segoe UI Semibold</vt:lpstr>
      <vt:lpstr>Verdana</vt:lpstr>
      <vt:lpstr>Wingdings</vt:lpstr>
      <vt:lpstr>Microsoft Philanthropies TEALS</vt:lpstr>
      <vt:lpstr>Black Template</vt:lpstr>
      <vt:lpstr>Lesson 3.1: Abstraction and Generalization</vt:lpstr>
      <vt:lpstr>Abstraction and Generalization</vt:lpstr>
      <vt:lpstr>Today’s Plan</vt:lpstr>
      <vt:lpstr>Do Now 3.1: Guided Tour</vt:lpstr>
      <vt:lpstr>What is Abstraction?</vt:lpstr>
      <vt:lpstr>What is Generalization?</vt:lpstr>
      <vt:lpstr>Custom Block Demonstration</vt:lpstr>
      <vt:lpstr>Lab 3.1: Drawing Shapes (Again)</vt:lpstr>
      <vt:lpstr>Lab 3.1: Drawing Shapes – Simple Shapes</vt:lpstr>
      <vt:lpstr>Lab 3.1: Drawing Shapes – Custom Blocks</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2020-04-23T21:13:21Z</dcterms:created>
  <dcterms:modified xsi:type="dcterms:W3CDTF">2020-05-15T21:36:46Z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2020-04-23T21:18:37.5517034Z</vt:lpwstr>
  </property>
  <property fmtid="{D5CDD505-2E9C-101B-9397-08002B2CF9AE}" pid="5" name="MSIP_Label_f42aa342-8706-4288-bd11-ebb85995028c_Name">
    <vt:lpwstr>General</vt:lpwstr>
  </property>
  <property fmtid="{D5CDD505-2E9C-101B-9397-08002B2CF9AE}" pid="6" name="MSIP_Label_f42aa342-8706-4288-bd11-ebb85995028c_ActionId">
    <vt:lpwstr>9ba0806c-5c99-4abc-b948-3d57d5a4a901</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0x010100BC63412C2069E54F8A04E79B55E6097A</vt:lpwstr>
  </property>
  <property fmtid="{D5CDD505-2E9C-101B-9397-08002B2CF9AE}" pid="10" name="ArticulateGUID">
    <vt:lpwstr>42E7C7A2-BD9F-42CA-8020-6D3CF0101C78</vt:lpwstr>
  </property>
  <property fmtid="{D5CDD505-2E9C-101B-9397-08002B2CF9AE}" pid="11" name="ArticulatePath">
    <vt:lpwstr>https://teals.sharepoint.com/sites/WorkingGroups/Shared Documents/Intro to Computer Science/Snap PPT Decks/Unit 3/TEALS Snap 3.1 Abstraction and Generalization</vt:lpwstr>
  </property>
</Properties>
</file>