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10" r:id="rId10"/>
    <p:sldId id="1704" r:id="rId11"/>
    <p:sldId id="1706" r:id="rId12"/>
    <p:sldId id="1711" r:id="rId13"/>
    <p:sldId id="169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043" autoAdjust="0"/>
  </p:normalViewPr>
  <p:slideViewPr>
    <p:cSldViewPr snapToGrid="0">
      <p:cViewPr varScale="1">
        <p:scale>
          <a:sx n="103" d="100"/>
          <a:sy n="103" d="100"/>
        </p:scale>
        <p:origin x="3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lordmcfuzz&amp;ProjectName=SonicMultiscree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intro-lab2-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Welcome, attendance, bell work, announcements</a:t>
            </a:r>
          </a:p>
          <a:p>
            <a:pPr algn="l"/>
            <a:r>
              <a:rPr lang="en-US" dirty="0">
                <a:effectLst/>
              </a:rPr>
              <a:t>10 minutes | Review, lecture and introduce activity</a:t>
            </a:r>
          </a:p>
          <a:p>
            <a:pPr algn="l"/>
            <a:r>
              <a:rPr lang="en-US" dirty="0">
                <a:effectLst/>
              </a:rPr>
              <a:t>30 minutes | Gravity activity</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Link to </a:t>
            </a:r>
            <a:r>
              <a:rPr lang="en-US" dirty="0" err="1">
                <a:solidFill>
                  <a:srgbClr val="27A6A3"/>
                </a:solidFill>
                <a:effectLst/>
                <a:hlinkClick r:id="rId3"/>
              </a:rPr>
              <a:t>Startercode</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r>
              <a:rPr lang="en-US" dirty="0"/>
              <a:t>Loops:</a:t>
            </a:r>
          </a:p>
          <a:p>
            <a:pPr>
              <a:buFont typeface="Arial" panose="020B0604020202020204" pitchFamily="34" charset="0"/>
              <a:buChar char="•"/>
            </a:pPr>
            <a:r>
              <a:rPr lang="en-US" dirty="0"/>
              <a:t>loops cause code to execute multiple times</a:t>
            </a:r>
          </a:p>
          <a:p>
            <a:pPr>
              <a:buFont typeface="Arial" panose="020B0604020202020204" pitchFamily="34" charset="0"/>
              <a:buChar char="•"/>
            </a:pPr>
            <a:r>
              <a:rPr lang="en-US" dirty="0"/>
              <a:t>loops can help reduce redundancy and increase readability</a:t>
            </a:r>
          </a:p>
          <a:p>
            <a:pPr>
              <a:buFont typeface="Arial" panose="020B0604020202020204" pitchFamily="34" charset="0"/>
              <a:buChar char="•"/>
            </a:pPr>
            <a:r>
              <a:rPr lang="en-US" dirty="0"/>
              <a:t>SNAP contains three loops: repeat, forever, and repeat until</a:t>
            </a:r>
          </a:p>
          <a:p>
            <a:pPr>
              <a:buFont typeface="Arial" panose="020B0604020202020204" pitchFamily="34" charset="0"/>
              <a:buNone/>
            </a:pPr>
            <a:endParaRPr lang="en-US" dirty="0"/>
          </a:p>
          <a:p>
            <a:r>
              <a:rPr lang="en-US" dirty="0"/>
              <a:t>Conditionals:</a:t>
            </a:r>
          </a:p>
          <a:p>
            <a:pPr>
              <a:buFont typeface="Arial" panose="020B0604020202020204" pitchFamily="34" charset="0"/>
              <a:buChar char="•"/>
            </a:pPr>
            <a:r>
              <a:rPr lang="en-US" dirty="0"/>
              <a:t>conditionals are used to execute a block of code only under certain circumstances</a:t>
            </a:r>
          </a:p>
          <a:p>
            <a:pPr>
              <a:buFont typeface="Arial" panose="020B0604020202020204" pitchFamily="34" charset="0"/>
              <a:buChar char="•"/>
            </a:pPr>
            <a:r>
              <a:rPr lang="en-US" dirty="0"/>
              <a:t>Encourage discussion about previous activities</a:t>
            </a:r>
          </a:p>
          <a:p>
            <a:pPr>
              <a:buFont typeface="Arial" panose="020B0604020202020204" pitchFamily="34" charset="0"/>
              <a:buChar char="•"/>
            </a:pPr>
            <a:r>
              <a:rPr lang="en-US" dirty="0"/>
              <a:t>Fill in understanding gaps when necessary</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49949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"repeat until" is useful when a loop needs to run not for a set number of iterations, but until some situation occurs</a:t>
            </a:r>
          </a:p>
          <a:p>
            <a:pPr>
              <a:buFont typeface="Arial" panose="020B0604020202020204" pitchFamily="34" charset="0"/>
              <a:buChar char="•"/>
            </a:pPr>
            <a:r>
              <a:rPr lang="en-US" dirty="0"/>
              <a:t>"forever if" is useful when code should execute </a:t>
            </a:r>
            <a:r>
              <a:rPr lang="en-US" i="1" dirty="0"/>
              <a:t>any time</a:t>
            </a:r>
            <a:r>
              <a:rPr lang="en-US" dirty="0"/>
              <a:t> a condition is true, for the duration of the program</a:t>
            </a:r>
          </a:p>
          <a:p>
            <a:pPr>
              <a:buFont typeface="Arial" panose="020B0604020202020204" pitchFamily="34" charset="0"/>
              <a:buChar char="•"/>
            </a:pPr>
            <a:r>
              <a:rPr lang="en-US" dirty="0"/>
              <a:t>Point out that the condition in "repeat until" is a termination condition, while in "forever-if" it is a continuation condition</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Link to starter project: </a:t>
            </a:r>
            <a:r>
              <a:rPr lang="en-US" sz="1200" dirty="0">
                <a:solidFill>
                  <a:srgbClr val="27A6A3"/>
                </a:solidFill>
                <a:effectLst/>
                <a:hlinkClick r:id="rId3"/>
              </a:rPr>
              <a:t>https://aka.ms/intro-lab2-6</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326756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3.2: Combing Conditionals and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Combining Conditionals and Loops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90550" y="1436688"/>
            <a:ext cx="11018838" cy="1400383"/>
          </a:xfrm>
        </p:spPr>
        <p:txBody>
          <a:bodyPr/>
          <a:lstStyle/>
          <a:p>
            <a:pPr marL="0" indent="0">
              <a:spcBef>
                <a:spcPts val="1200"/>
              </a:spcBef>
              <a:spcAft>
                <a:spcPts val="1200"/>
              </a:spcAft>
              <a:buNone/>
            </a:pPr>
            <a:r>
              <a:rPr lang="en-US" b="1"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effectLst/>
              </a:rPr>
              <a:t>Combine loops with conditionals to create models with repeated but conditional behavior</a:t>
            </a:r>
            <a:endParaRPr lang="en-US" sz="2400" dirty="0"/>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pPr algn="l"/>
            <a:r>
              <a:rPr lang="en-US" sz="1800" dirty="0">
                <a:effectLst/>
              </a:rPr>
              <a:t>Do Now</a:t>
            </a:r>
          </a:p>
          <a:p>
            <a:pPr algn="l"/>
            <a:r>
              <a:rPr lang="en-US" sz="1800" dirty="0">
                <a:effectLst/>
              </a:rPr>
              <a:t>Review, lecture and introduce lab</a:t>
            </a:r>
          </a:p>
          <a:p>
            <a:pPr algn="l"/>
            <a:r>
              <a:rPr lang="en-US" sz="1800" dirty="0">
                <a:effectLst/>
              </a:rPr>
              <a:t>Lab: Gravity activity</a:t>
            </a:r>
          </a:p>
          <a:p>
            <a:pPr algn="l"/>
            <a:r>
              <a:rPr lang="en-US" sz="1800" dirty="0">
                <a:effectLst/>
              </a:rPr>
              <a:t>Debrief and wrap-up</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3.2: Boolean Practice</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10"/>
          </p:nvPr>
        </p:nvSpPr>
        <p:spPr>
          <a:xfrm>
            <a:off x="586390" y="1434370"/>
            <a:ext cx="11018520" cy="2308324"/>
          </a:xfrm>
        </p:spPr>
        <p:txBody>
          <a:bodyPr/>
          <a:lstStyle/>
          <a:p>
            <a:pPr marL="457200" indent="-225425">
              <a:spcBef>
                <a:spcPts val="600"/>
              </a:spcBef>
              <a:spcAft>
                <a:spcPts val="600"/>
              </a:spcAft>
              <a:buFont typeface="Arial" panose="020B0604020202020204" pitchFamily="34" charset="0"/>
              <a:buChar char="•"/>
            </a:pPr>
            <a:r>
              <a:rPr lang="en-US" sz="2400" dirty="0"/>
              <a:t>Open the starter code</a:t>
            </a:r>
          </a:p>
          <a:p>
            <a:pPr marL="457200" indent="-225425">
              <a:spcBef>
                <a:spcPts val="600"/>
              </a:spcBef>
              <a:spcAft>
                <a:spcPts val="600"/>
              </a:spcAft>
              <a:buFont typeface="Arial" panose="020B0604020202020204" pitchFamily="34" charset="0"/>
              <a:buChar char="•"/>
            </a:pPr>
            <a:r>
              <a:rPr lang="en-US" sz="2400" dirty="0"/>
              <a:t>There are three rooms: Start, Checkpoint and End.</a:t>
            </a:r>
          </a:p>
          <a:p>
            <a:pPr marL="457200" indent="-225425">
              <a:spcBef>
                <a:spcPts val="600"/>
              </a:spcBef>
              <a:spcAft>
                <a:spcPts val="600"/>
              </a:spcAft>
              <a:buFont typeface="Arial" panose="020B0604020202020204" pitchFamily="34" charset="0"/>
              <a:buChar char="•"/>
            </a:pPr>
            <a:r>
              <a:rPr lang="en-US" sz="2400"/>
              <a:t>Dino </a:t>
            </a:r>
            <a:r>
              <a:rPr lang="en-US" sz="2400" dirty="0"/>
              <a:t>should be able to move to each room by moving left and right. Start &lt;--&gt; Checkpoint &lt;--&gt; End</a:t>
            </a:r>
          </a:p>
          <a:p>
            <a:pPr marL="457200" indent="-225425">
              <a:spcBef>
                <a:spcPts val="600"/>
              </a:spcBef>
              <a:spcAft>
                <a:spcPts val="600"/>
              </a:spcAft>
              <a:buFont typeface="Arial" panose="020B0604020202020204" pitchFamily="34" charset="0"/>
              <a:buChar char="•"/>
            </a:pPr>
            <a:r>
              <a:rPr lang="en-US" sz="2400" dirty="0"/>
              <a:t>Find the errors and complete the code!</a:t>
            </a:r>
          </a:p>
        </p:txBody>
      </p:sp>
      <p:pic>
        <p:nvPicPr>
          <p:cNvPr id="3" name="Graphic 2" descr="Do Now">
            <a:extLst>
              <a:ext uri="{FF2B5EF4-FFF2-40B4-BE49-F238E27FC236}">
                <a16:creationId xmlns:a16="http://schemas.microsoft.com/office/drawing/2014/main" id="{1190D026-EB55-4D6C-851B-D63639963E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Loops and Conditionals</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4294967295"/>
          </p:nvPr>
        </p:nvSpPr>
        <p:spPr>
          <a:xfrm>
            <a:off x="584200" y="1435100"/>
            <a:ext cx="11018838" cy="3702552"/>
          </a:xfrm>
        </p:spPr>
        <p:txBody>
          <a:bodyPr/>
          <a:lstStyle/>
          <a:p>
            <a:pPr marL="0" indent="0">
              <a:spcBef>
                <a:spcPts val="600"/>
              </a:spcBef>
              <a:spcAft>
                <a:spcPts val="600"/>
              </a:spcAft>
              <a:buNone/>
            </a:pPr>
            <a:r>
              <a:rPr lang="en-US" b="1" dirty="0">
                <a:latin typeface="+mj-lt"/>
              </a:rPr>
              <a:t>Think-Pair-Share</a:t>
            </a:r>
          </a:p>
          <a:p>
            <a:pPr marL="0" indent="0">
              <a:spcBef>
                <a:spcPts val="600"/>
              </a:spcBef>
              <a:spcAft>
                <a:spcPts val="600"/>
              </a:spcAft>
              <a:buNone/>
            </a:pPr>
            <a:r>
              <a:rPr lang="en-US" dirty="0"/>
              <a:t>First write down in your notebooks:</a:t>
            </a:r>
          </a:p>
          <a:p>
            <a:pPr lvl="1">
              <a:spcBef>
                <a:spcPts val="600"/>
              </a:spcBef>
              <a:spcAft>
                <a:spcPts val="600"/>
              </a:spcAft>
              <a:buFont typeface="Arial" panose="020B0604020202020204" pitchFamily="34" charset="0"/>
              <a:buChar char="•"/>
            </a:pPr>
            <a:r>
              <a:rPr lang="en-US" sz="2400" dirty="0"/>
              <a:t>When are loops useful?</a:t>
            </a:r>
          </a:p>
          <a:p>
            <a:pPr lvl="1">
              <a:spcBef>
                <a:spcPts val="600"/>
              </a:spcBef>
              <a:spcAft>
                <a:spcPts val="600"/>
              </a:spcAft>
              <a:buFont typeface="Arial" panose="020B0604020202020204" pitchFamily="34" charset="0"/>
              <a:buChar char="•"/>
            </a:pPr>
            <a:r>
              <a:rPr lang="en-US" sz="2400" dirty="0"/>
              <a:t> What loops exist in SNAP?</a:t>
            </a:r>
          </a:p>
          <a:p>
            <a:pPr lvl="1">
              <a:spcBef>
                <a:spcPts val="600"/>
              </a:spcBef>
              <a:spcAft>
                <a:spcPts val="600"/>
              </a:spcAft>
              <a:buFont typeface="Arial" panose="020B0604020202020204" pitchFamily="34" charset="0"/>
              <a:buChar char="•"/>
            </a:pPr>
            <a:r>
              <a:rPr lang="en-US" sz="2400" dirty="0">
                <a:effectLst/>
              </a:rPr>
              <a:t> When are conditionals useful?</a:t>
            </a:r>
          </a:p>
          <a:p>
            <a:pPr lvl="1">
              <a:spcBef>
                <a:spcPts val="600"/>
              </a:spcBef>
              <a:spcAft>
                <a:spcPts val="600"/>
              </a:spcAft>
              <a:buFont typeface="Arial" panose="020B0604020202020204" pitchFamily="34" charset="0"/>
              <a:buChar char="•"/>
            </a:pPr>
            <a:r>
              <a:rPr lang="en-US" sz="2400" dirty="0"/>
              <a:t> List 3 labs or projects where you used loops and/or conditionals</a:t>
            </a:r>
            <a:endParaRPr lang="en-US" dirty="0"/>
          </a:p>
          <a:p>
            <a:pPr marL="0" indent="0">
              <a:spcBef>
                <a:spcPts val="600"/>
              </a:spcBef>
              <a:spcAft>
                <a:spcPts val="600"/>
              </a:spcAft>
              <a:buNone/>
            </a:pPr>
            <a:r>
              <a:rPr lang="en-US" dirty="0"/>
              <a:t>After 2 minutes, turn to your neighbor and discuss your answers</a:t>
            </a:r>
          </a:p>
        </p:txBody>
      </p:sp>
      <p:pic>
        <p:nvPicPr>
          <p:cNvPr id="3" name="Graphic 2" descr="Lecture">
            <a:extLst>
              <a:ext uri="{FF2B5EF4-FFF2-40B4-BE49-F238E27FC236}">
                <a16:creationId xmlns:a16="http://schemas.microsoft.com/office/drawing/2014/main" id="{A8553DEC-FCA7-4F33-9797-BF0FDA95855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47041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Loops and Conditionals</a:t>
            </a:r>
          </a:p>
        </p:txBody>
      </p:sp>
      <p:sp>
        <p:nvSpPr>
          <p:cNvPr id="3" name="Content Placeholder 2"/>
          <p:cNvSpPr>
            <a:spLocks noGrp="1"/>
          </p:cNvSpPr>
          <p:nvPr>
            <p:ph type="body" sz="quarter" idx="10"/>
          </p:nvPr>
        </p:nvSpPr>
        <p:spPr>
          <a:xfrm>
            <a:off x="586391" y="1471334"/>
            <a:ext cx="11395403" cy="553998"/>
          </a:xfrm>
        </p:spPr>
        <p:txBody>
          <a:bodyPr anchor="ctr">
            <a:noAutofit/>
          </a:bodyPr>
          <a:lstStyle/>
          <a:p>
            <a:r>
              <a:rPr lang="en-US" sz="2400" kern="1200" dirty="0">
                <a:latin typeface="+mn-lt"/>
                <a:ea typeface="+mn-ea"/>
                <a:cs typeface="+mn-cs"/>
              </a:rPr>
              <a:t>What do you think the following two constructs do?</a:t>
            </a:r>
          </a:p>
        </p:txBody>
      </p:sp>
      <p:pic>
        <p:nvPicPr>
          <p:cNvPr id="1029" name="Picture 5" descr="Repeat Until Block">
            <a:extLst>
              <a:ext uri="{FF2B5EF4-FFF2-40B4-BE49-F238E27FC236}">
                <a16:creationId xmlns:a16="http://schemas.microsoft.com/office/drawing/2014/main" id="{7C128881-ADD8-4453-A697-EDFD9E22A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975" y="3253561"/>
            <a:ext cx="2405642" cy="9048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ever Block with If">
            <a:extLst>
              <a:ext uri="{FF2B5EF4-FFF2-40B4-BE49-F238E27FC236}">
                <a16:creationId xmlns:a16="http://schemas.microsoft.com/office/drawing/2014/main" id="{2D3EA5C9-E874-476B-AA3E-F37F9164C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145" y="2869514"/>
            <a:ext cx="1353140" cy="16729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E5793D6E-FD12-4813-92F3-9EA5E9B7DD55}"/>
              </a:ext>
            </a:extLst>
          </p:cNvPr>
          <p:cNvSpPr txBox="1">
            <a:spLocks/>
          </p:cNvSpPr>
          <p:nvPr/>
        </p:nvSpPr>
        <p:spPr>
          <a:xfrm>
            <a:off x="586391" y="5423630"/>
            <a:ext cx="11022998" cy="845408"/>
          </a:xfrm>
          <a:prstGeom prst="rect">
            <a:avLst/>
          </a:prstGeom>
        </p:spPr>
        <p:txBody>
          <a:bodyPr vert="horz" wrap="square" lIns="0" tIns="0" rIns="0" bIns="0" rtlCol="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cs typeface="+mn-cs"/>
              </a:rPr>
              <a:t>How are they similar? How are they different?</a:t>
            </a:r>
            <a:br>
              <a:rPr lang="en-US" sz="2400" dirty="0">
                <a:cs typeface="+mn-cs"/>
              </a:rPr>
            </a:br>
            <a:r>
              <a:rPr lang="en-US" sz="2400" dirty="0">
                <a:cs typeface="+mn-cs"/>
              </a:rPr>
              <a:t>When would these blocks be useful?</a:t>
            </a:r>
          </a:p>
        </p:txBody>
      </p:sp>
      <p:pic>
        <p:nvPicPr>
          <p:cNvPr id="4" name="Graphic 3" descr="Lecture">
            <a:extLst>
              <a:ext uri="{FF2B5EF4-FFF2-40B4-BE49-F238E27FC236}">
                <a16:creationId xmlns:a16="http://schemas.microsoft.com/office/drawing/2014/main" id="{1717CBD6-ECC3-40EB-83F1-76D38BACEF70}"/>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3.2 What Goes Up… Before You Start </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marR="0" lvl="0" indent="0" algn="l" defTabSz="457200" rtl="0" eaLnBrk="1" fontAlgn="auto" latinLnBrk="0" hangingPunct="1">
              <a:lnSpc>
                <a:spcPct val="100000"/>
              </a:lnSpc>
              <a:spcBef>
                <a:spcPts val="0"/>
              </a:spcBef>
              <a:spcAft>
                <a:spcPts val="1200"/>
              </a:spcAft>
              <a:buClrTx/>
              <a:buSzTx/>
              <a:buNone/>
              <a:tabLst/>
              <a:defRPr/>
            </a:pPr>
            <a:r>
              <a:rPr lang="en-US" sz="2400" dirty="0">
                <a:effectLst/>
              </a:rPr>
              <a:t>In this lab, you will use everything you've learned about loops and conditionals to construct a simple model for gravity</a:t>
            </a:r>
            <a:endParaRPr lang="en-US" sz="2400" dirty="0"/>
          </a:p>
          <a:p>
            <a:pPr marL="0" marR="0" lvl="0" indent="0" algn="l" defTabSz="457200" rtl="0" eaLnBrk="1" fontAlgn="auto" latinLnBrk="0" hangingPunct="1">
              <a:lnSpc>
                <a:spcPct val="100000"/>
              </a:lnSpc>
              <a:spcBef>
                <a:spcPts val="1200"/>
              </a:spcBef>
              <a:spcAft>
                <a:spcPts val="600"/>
              </a:spcAft>
              <a:buClrTx/>
              <a:buSzTx/>
              <a:buNone/>
              <a:tabLst/>
              <a:defRPr/>
            </a:pPr>
            <a:r>
              <a:rPr lang="en-US" b="1" dirty="0">
                <a:latin typeface="+mj-lt"/>
              </a:rPr>
              <a:t>Before you start:</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Go to the starter project</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Log into SNAP and save your own copy of the project by choosing “Save as” from the file menu</a:t>
            </a:r>
          </a:p>
          <a:p>
            <a:pPr marL="457200" marR="0" lvl="0" indent="-2889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tab pos="228600" algn="l"/>
              </a:tabLst>
              <a:defRPr/>
            </a:pPr>
            <a:r>
              <a:rPr lang="en-US" sz="2000" dirty="0"/>
              <a:t>Be sure to click the “Share” button in the Save dialog box. Highlight the URL in the address bar and copy it</a:t>
            </a:r>
          </a:p>
        </p:txBody>
      </p:sp>
      <p:pic>
        <p:nvPicPr>
          <p:cNvPr id="5" name="Graphic 4" descr="Lab">
            <a:extLst>
              <a:ext uri="{FF2B5EF4-FFF2-40B4-BE49-F238E27FC236}">
                <a16:creationId xmlns:a16="http://schemas.microsoft.com/office/drawing/2014/main" id="{86B9D36F-00CD-44DE-B7D0-6DF2DE9029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7935252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3.2 What Goes Up…</a:t>
            </a:r>
          </a:p>
        </p:txBody>
      </p:sp>
      <p:sp>
        <p:nvSpPr>
          <p:cNvPr id="3" name="Content Placeholder 2"/>
          <p:cNvSpPr>
            <a:spLocks noGrp="1"/>
          </p:cNvSpPr>
          <p:nvPr>
            <p:ph type="body" sz="quarter" idx="10"/>
          </p:nvPr>
        </p:nvSpPr>
        <p:spPr>
          <a:xfrm>
            <a:off x="586390" y="1434370"/>
            <a:ext cx="11605610" cy="4657148"/>
          </a:xfrm>
        </p:spPr>
        <p:txBody>
          <a:bodyPr>
            <a:noAutofit/>
          </a:bodyPr>
          <a:lstStyle/>
          <a:p>
            <a:pPr>
              <a:spcBef>
                <a:spcPts val="600"/>
              </a:spcBef>
              <a:spcAft>
                <a:spcPts val="600"/>
              </a:spcAft>
            </a:pPr>
            <a:r>
              <a:rPr lang="en-US" dirty="0"/>
              <a:t>There are 4 parts to this lab:</a:t>
            </a:r>
          </a:p>
          <a:p>
            <a:pPr marL="457200" indent="-285750">
              <a:spcBef>
                <a:spcPts val="600"/>
              </a:spcBef>
              <a:spcAft>
                <a:spcPts val="600"/>
              </a:spcAft>
              <a:buFont typeface="Arial" panose="020B0604020202020204" pitchFamily="34" charset="0"/>
              <a:buChar char="•"/>
            </a:pPr>
            <a:r>
              <a:rPr lang="en-US" sz="2400" dirty="0"/>
              <a:t>Channeling Newton</a:t>
            </a:r>
          </a:p>
          <a:p>
            <a:pPr marL="457200" indent="-285750">
              <a:spcBef>
                <a:spcPts val="600"/>
              </a:spcBef>
              <a:spcAft>
                <a:spcPts val="600"/>
              </a:spcAft>
              <a:buFont typeface="Arial" panose="020B0604020202020204" pitchFamily="34" charset="0"/>
              <a:buChar char="•"/>
            </a:pPr>
            <a:r>
              <a:rPr lang="en-US" sz="2400" dirty="0"/>
              <a:t>...Must Come Down</a:t>
            </a:r>
          </a:p>
          <a:p>
            <a:pPr marL="457200" indent="-285750">
              <a:spcBef>
                <a:spcPts val="600"/>
              </a:spcBef>
              <a:spcAft>
                <a:spcPts val="600"/>
              </a:spcAft>
              <a:buFont typeface="Arial" panose="020B0604020202020204" pitchFamily="34" charset="0"/>
              <a:buChar char="•"/>
            </a:pPr>
            <a:r>
              <a:rPr lang="en-US" sz="2400" dirty="0"/>
              <a:t>Jump Up</a:t>
            </a:r>
          </a:p>
          <a:p>
            <a:pPr marL="457200" indent="-285750">
              <a:spcBef>
                <a:spcPts val="600"/>
              </a:spcBef>
              <a:spcAft>
                <a:spcPts val="600"/>
              </a:spcAft>
              <a:buFont typeface="Arial" panose="020B0604020202020204" pitchFamily="34" charset="0"/>
              <a:buChar char="•"/>
            </a:pPr>
            <a:r>
              <a:rPr lang="en-US" sz="2400" dirty="0"/>
              <a:t>Challenge</a:t>
            </a:r>
          </a:p>
          <a:p>
            <a:pPr>
              <a:spcBef>
                <a:spcPts val="600"/>
              </a:spcBef>
              <a:spcAft>
                <a:spcPts val="600"/>
              </a:spcAft>
            </a:pPr>
            <a:r>
              <a:rPr lang="en-US" dirty="0">
                <a:effectLst/>
              </a:rPr>
              <a:t>The code written in this lab, as well as what we will learn about custom blocks, will be helpful for your Unit 3 Platform Game project</a:t>
            </a:r>
            <a:endParaRPr lang="en-US" dirty="0"/>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24031822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594556"/>
          </a:xfrm>
        </p:spPr>
        <p:txBody>
          <a:bodyPr/>
          <a:lstStyle/>
          <a:p>
            <a:pPr marL="0" indent="0">
              <a:spcBef>
                <a:spcPts val="0"/>
              </a:spcBef>
              <a:spcAft>
                <a:spcPts val="600"/>
              </a:spcAft>
              <a:buNone/>
            </a:pPr>
            <a:r>
              <a:rPr lang="en-US" b="1" dirty="0">
                <a:latin typeface="+mj-lt"/>
              </a:rPr>
              <a:t>In your notebook answer the following:</a:t>
            </a:r>
          </a:p>
          <a:p>
            <a:pPr marL="457200" indent="-292100">
              <a:spcBef>
                <a:spcPts val="600"/>
              </a:spcBef>
              <a:spcAft>
                <a:spcPts val="600"/>
              </a:spcAft>
              <a:buFont typeface="Arial" panose="020B0604020202020204" pitchFamily="34" charset="0"/>
              <a:buChar char="•"/>
            </a:pPr>
            <a:r>
              <a:rPr lang="en-US" sz="2400" dirty="0"/>
              <a:t>What are loops? What are conditionals?</a:t>
            </a:r>
          </a:p>
          <a:p>
            <a:pPr marL="457200" indent="-292100">
              <a:spcBef>
                <a:spcPts val="600"/>
              </a:spcBef>
              <a:spcAft>
                <a:spcPts val="600"/>
              </a:spcAft>
              <a:buFont typeface="Arial" panose="020B0604020202020204" pitchFamily="34" charset="0"/>
              <a:buChar char="•"/>
            </a:pPr>
            <a:r>
              <a:rPr lang="en-US" sz="2400" dirty="0"/>
              <a:t>When is combining loops and conditionals useful?</a:t>
            </a:r>
          </a:p>
          <a:p>
            <a:pPr marL="457200" indent="-292100">
              <a:spcBef>
                <a:spcPts val="600"/>
              </a:spcBef>
              <a:spcAft>
                <a:spcPts val="600"/>
              </a:spcAft>
              <a:buFont typeface="Arial" panose="020B0604020202020204" pitchFamily="34" charset="0"/>
              <a:buChar char="•"/>
            </a:pPr>
            <a:r>
              <a:rPr lang="en-US" sz="2400" dirty="0"/>
              <a:t>Discussion: Share what you were having trouble with</a:t>
            </a:r>
          </a:p>
          <a:p>
            <a:pPr marL="0" indent="0">
              <a:buNone/>
            </a:pPr>
            <a:endParaRPr lang="en-US" dirty="0"/>
          </a:p>
        </p:txBody>
      </p:sp>
      <p:pic>
        <p:nvPicPr>
          <p:cNvPr id="3" name="Graphic 2" descr="Exit">
            <a:extLst>
              <a:ext uri="{FF2B5EF4-FFF2-40B4-BE49-F238E27FC236}">
                <a16:creationId xmlns:a16="http://schemas.microsoft.com/office/drawing/2014/main" id="{448F3807-65A3-4BE6-BD6F-9EE6AD9F01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9115DA-070C-401B-A224-5DE554B85706}">
  <ds:schemaRefs>
    <ds:schemaRef ds:uri="http://schemas.microsoft.com/sharepoint/v3/contenttype/forms"/>
  </ds:schemaRefs>
</ds:datastoreItem>
</file>

<file path=customXml/itemProps2.xml><?xml version="1.0" encoding="utf-8"?>
<ds:datastoreItem xmlns:ds="http://schemas.openxmlformats.org/officeDocument/2006/customXml" ds:itemID="{D0AC59C0-A294-40A9-89E1-66EB79F9B7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F3FD3F-1C12-48F0-AE5F-E4E2A6B118C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552</Words>
  <Application>Microsoft Office PowerPoint</Application>
  <PresentationFormat>Widescreen</PresentationFormat>
  <Paragraphs>77</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3.2: Combing Conditionals and Loops</vt:lpstr>
      <vt:lpstr>Combining Conditionals and Loops</vt:lpstr>
      <vt:lpstr>Today’s Plan</vt:lpstr>
      <vt:lpstr>Do Now 3.2: Boolean Practice</vt:lpstr>
      <vt:lpstr>Review Loops and Conditionals</vt:lpstr>
      <vt:lpstr>Combining Loops and Conditionals</vt:lpstr>
      <vt:lpstr>Lab 3.2 What Goes Up… Before You Start </vt:lpstr>
      <vt:lpstr>Lab 3.2 What Goes Up…</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2020-05-06T15:20:38Z</dcterms:created>
  <dcterms:modified xsi:type="dcterms:W3CDTF">2020-05-15T22:08:04Z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2020-05-06T15:22:59.5195188Z</vt:lpwstr>
  </property>
  <property fmtid="{D5CDD505-2E9C-101B-9397-08002B2CF9AE}" pid="5" name="MSIP_Label_f42aa342-8706-4288-bd11-ebb85995028c_Name">
    <vt:lpwstr>General</vt:lpwstr>
  </property>
  <property fmtid="{D5CDD505-2E9C-101B-9397-08002B2CF9AE}" pid="6" name="MSIP_Label_f42aa342-8706-4288-bd11-ebb85995028c_ActionId">
    <vt:lpwstr>31663e03-7821-4e06-8851-927e0776d6e7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ies>
</file>