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2"/>
  </p:notesMasterIdLst>
  <p:sldIdLst>
    <p:sldId id="1670" r:id="rId6"/>
    <p:sldId id="1679" r:id="rId7"/>
    <p:sldId id="1680" r:id="rId8"/>
    <p:sldId id="259" r:id="rId9"/>
    <p:sldId id="1689" r:id="rId10"/>
    <p:sldId id="1697" r:id="rId11"/>
  </p:sldIdLst>
  <p:sldSz cx="12192000" cy="6858000"/>
  <p:notesSz cx="6858000" cy="9144000"/>
  <p:custDataLst>
    <p:tags r:id="rId13"/>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FDFB51-E69B-4B7F-8343-77B9BACE7F39}" v="135" dt="2019-11-18T22:23:10.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57319" autoAdjust="0"/>
  </p:normalViewPr>
  <p:slideViewPr>
    <p:cSldViewPr snapToGrid="0">
      <p:cViewPr varScale="1">
        <p:scale>
          <a:sx n="61" d="100"/>
          <a:sy n="61" d="100"/>
        </p:scale>
        <p:origin x="2394"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5/20/2020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endParaRPr lang="en-US" dirty="0">
              <a:effectLst/>
            </a:endParaRPr>
          </a:p>
          <a:p>
            <a:pPr algn="l"/>
            <a:r>
              <a:rPr lang="en-US" dirty="0">
                <a:effectLst/>
              </a:rPr>
              <a:t>5 minutes | Welcome, attendance, bell work, announcements</a:t>
            </a:r>
          </a:p>
          <a:p>
            <a:pPr algn="l"/>
            <a:r>
              <a:rPr lang="en-US" dirty="0">
                <a:effectLst/>
              </a:rPr>
              <a:t>10 minutes | Introduce activity</a:t>
            </a:r>
          </a:p>
          <a:p>
            <a:pPr algn="l"/>
            <a:r>
              <a:rPr lang="en-US" dirty="0">
                <a:effectLst/>
              </a:rPr>
              <a:t>25 minutes | Lab: Connect the Dots</a:t>
            </a:r>
          </a:p>
          <a:p>
            <a:pPr algn="l"/>
            <a:r>
              <a:rPr lang="en-US" dirty="0">
                <a:effectLst/>
              </a:rPr>
              <a:t>15 minutes | Debrief and wrap-up</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Introduce activity</a:t>
            </a:r>
            <a:endParaRPr lang="en-US" b="1" dirty="0"/>
          </a:p>
          <a:p>
            <a:pPr marL="171450" indent="-171450">
              <a:buFont typeface="Arial" panose="020B0604020202020204" pitchFamily="34" charset="0"/>
              <a:buChar char="•"/>
            </a:pPr>
            <a:r>
              <a:rPr lang="en-US" dirty="0"/>
              <a:t>Inform students that they will be drawing some figures by following specific instructions</a:t>
            </a:r>
          </a:p>
          <a:p>
            <a:pPr marL="171450" indent="-171450">
              <a:buFont typeface="Arial" panose="020B0604020202020204" pitchFamily="34" charset="0"/>
              <a:buChar char="•"/>
            </a:pPr>
            <a:r>
              <a:rPr lang="en-US" dirty="0"/>
              <a:t>Emphasize that students must follow all instructions in the lab carefully</a:t>
            </a:r>
          </a:p>
          <a:p>
            <a:pPr marL="171450" indent="-171450">
              <a:buFont typeface="Arial" panose="020B0604020202020204" pitchFamily="34" charset="0"/>
              <a:buChar char="•"/>
            </a:pPr>
            <a:r>
              <a:rPr lang="en-US" dirty="0"/>
              <a:t>Throughout the activity, ask students to think about other ways they could accomplish the same goals and the advantages and disadvantages of each approach.</a:t>
            </a:r>
          </a:p>
          <a:p>
            <a:endParaRPr lang="en-US" dirty="0"/>
          </a:p>
          <a:p>
            <a:r>
              <a:rPr lang="en-US" b="1" dirty="0">
                <a:effectLst/>
              </a:rPr>
              <a:t>Activity</a:t>
            </a:r>
            <a:endParaRPr lang="en-US" b="1" dirty="0"/>
          </a:p>
          <a:p>
            <a:pPr marL="171450" indent="-171450">
              <a:buFont typeface="Arial" panose="020B0604020202020204" pitchFamily="34" charset="0"/>
              <a:buChar char="•"/>
            </a:pPr>
            <a:r>
              <a:rPr lang="en-US" dirty="0"/>
              <a:t>Split students into diverse groups of at least six. If the number of students is not an exact multiple of six, create a few groups of seven and have students take turns being "active."</a:t>
            </a:r>
          </a:p>
          <a:p>
            <a:pPr marL="171450" indent="-171450">
              <a:buFont typeface="Arial" panose="020B0604020202020204" pitchFamily="34" charset="0"/>
              <a:buChar char="•"/>
            </a:pPr>
            <a:r>
              <a:rPr lang="en-US" dirty="0"/>
              <a:t>Students should follow the steps in the lab, being careful to act as a group.</a:t>
            </a:r>
          </a:p>
          <a:p>
            <a:pPr marL="171450" indent="-171450">
              <a:buFont typeface="Arial" panose="020B0604020202020204" pitchFamily="34" charset="0"/>
              <a:buChar char="•"/>
            </a:pPr>
            <a:r>
              <a:rPr lang="en-US" dirty="0"/>
              <a:t>In each part, the group will draw the letter 'C' six times, using slightly different instructions.</a:t>
            </a:r>
          </a:p>
          <a:p>
            <a:pPr marL="171450" indent="-171450">
              <a:buFont typeface="Arial" panose="020B0604020202020204" pitchFamily="34" charset="0"/>
              <a:buChar char="•"/>
            </a:pPr>
            <a:r>
              <a:rPr lang="en-US" dirty="0"/>
              <a:t>Students should, hopefully, notice that in part 3, they are able to achieve similar but not exactly the same results by all following the same instructions. (Though each student draws a 'C', they are not all in the same location.) In each part, they were able to improve the efficiency and clarity of the instructions.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3265042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Ask each group to share their answers to the questions at the end of each part.</a:t>
            </a:r>
          </a:p>
          <a:p>
            <a:pPr marL="171450" indent="-171450">
              <a:buFont typeface="Arial" panose="020B0604020202020204" pitchFamily="34" charset="0"/>
              <a:buChar char="•"/>
            </a:pPr>
            <a:r>
              <a:rPr lang="en-US" dirty="0"/>
              <a:t>Discuss how this approach could be applied to coding.</a:t>
            </a:r>
          </a:p>
          <a:p>
            <a:pPr marL="171450" indent="-171450">
              <a:buFont typeface="Arial" panose="020B0604020202020204" pitchFamily="34" charset="0"/>
              <a:buChar char="•"/>
            </a:pPr>
            <a:r>
              <a:rPr lang="en-US" dirty="0"/>
              <a:t>Introduce the terms </a:t>
            </a:r>
            <a:r>
              <a:rPr lang="en-US" b="1" dirty="0"/>
              <a:t>prototyping</a:t>
            </a:r>
            <a:r>
              <a:rPr lang="en-US" dirty="0"/>
              <a:t> and </a:t>
            </a:r>
            <a:r>
              <a:rPr lang="en-US" b="1" dirty="0"/>
              <a:t>cloning</a:t>
            </a:r>
            <a:r>
              <a:rPr lang="en-US" dirty="0"/>
              <a:t> as (mostly) synonyms:</a:t>
            </a:r>
          </a:p>
          <a:p>
            <a:pPr marL="171450" indent="-171450">
              <a:buFont typeface="Arial" panose="020B0604020202020204" pitchFamily="34" charset="0"/>
              <a:buChar char="•"/>
            </a:pPr>
            <a:r>
              <a:rPr lang="en-US" b="1" dirty="0"/>
              <a:t>prototyping:</a:t>
            </a:r>
            <a:r>
              <a:rPr lang="en-US" dirty="0"/>
              <a:t> creating a single "master" entity that defines the behavior for a group of objects, then creating many copies of the prototype to duplicate the behavior</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1675965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5/20/2020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5/20/2020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7.xml"/><Relationship Id="rId1" Type="http://schemas.openxmlformats.org/officeDocument/2006/relationships/tags" Target="../tags/tag6.xml"/><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7.sv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5.1: Intro to Cloning</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Intro to Cloning</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4294967295"/>
          </p:nvPr>
        </p:nvSpPr>
        <p:spPr>
          <a:xfrm>
            <a:off x="588263" y="1436688"/>
            <a:ext cx="13244114" cy="1477328"/>
          </a:xfrm>
        </p:spPr>
        <p:txBody>
          <a:bodyPr/>
          <a:lstStyle/>
          <a:p>
            <a:pPr marL="0" indent="0">
              <a:spcBef>
                <a:spcPts val="0"/>
              </a:spcBef>
              <a:spcAft>
                <a:spcPts val="600"/>
              </a:spcAft>
              <a:buNone/>
            </a:pPr>
            <a:r>
              <a:rPr lang="en-US" dirty="0">
                <a:latin typeface="+mj-lt"/>
              </a:rPr>
              <a:t>After this lesson, you will be able to...</a:t>
            </a:r>
          </a:p>
          <a:p>
            <a:pPr marL="457200" indent="-285750">
              <a:spcBef>
                <a:spcPts val="600"/>
              </a:spcBef>
              <a:spcAft>
                <a:spcPts val="600"/>
              </a:spcAft>
              <a:buSzPct val="100000"/>
              <a:buFont typeface="Arial" panose="020B0604020202020204" pitchFamily="34" charset="0"/>
              <a:buChar char="•"/>
            </a:pPr>
            <a:r>
              <a:rPr lang="en-US" sz="2400" dirty="0"/>
              <a:t>Explain why prototyping and clones can be useful</a:t>
            </a:r>
          </a:p>
          <a:p>
            <a:pPr marL="457200" indent="-285750">
              <a:spcBef>
                <a:spcPts val="600"/>
              </a:spcBef>
              <a:spcAft>
                <a:spcPts val="600"/>
              </a:spcAft>
              <a:buSzPct val="100000"/>
              <a:buFont typeface="Arial" panose="020B0604020202020204" pitchFamily="34" charset="0"/>
              <a:buChar char="•"/>
            </a:pPr>
            <a:r>
              <a:rPr lang="en-US" sz="2400" dirty="0"/>
              <a:t>Describe how complex goals can be accomplished using cloning</a:t>
            </a:r>
            <a:endParaRPr lang="en-US" b="1" dirty="0"/>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222147"/>
          </a:xfrm>
        </p:spPr>
        <p:txBody>
          <a:bodyPr/>
          <a:lstStyle/>
          <a:p>
            <a:r>
              <a:rPr lang="en-US" sz="1800" dirty="0">
                <a:effectLst/>
              </a:rPr>
              <a:t>Welcome, attendance, bell work, announcements</a:t>
            </a:r>
          </a:p>
          <a:p>
            <a:pPr algn="l"/>
            <a:r>
              <a:rPr lang="en-US" sz="1800" dirty="0">
                <a:effectLst/>
              </a:rPr>
              <a:t>Lecture and introduce lab</a:t>
            </a:r>
          </a:p>
          <a:p>
            <a:pPr algn="l"/>
            <a:r>
              <a:rPr lang="en-US" sz="1800" dirty="0"/>
              <a:t>Lab: Connect the Dots</a:t>
            </a:r>
            <a:endParaRPr lang="en-US" sz="1800" dirty="0">
              <a:effectLst/>
            </a:endParaRPr>
          </a:p>
          <a:p>
            <a:r>
              <a:rPr lang="en-US" sz="1800" dirty="0">
                <a:effectLst/>
              </a:rPr>
              <a:t>Debrief, wrap-up</a:t>
            </a:r>
          </a:p>
          <a:p>
            <a:pPr>
              <a:spcAft>
                <a:spcPts val="600"/>
              </a:spcAft>
            </a:pPr>
            <a:endParaRPr lang="en-US" sz="1800" dirty="0"/>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5.1: Connect the Dots</a:t>
            </a:r>
          </a:p>
        </p:txBody>
      </p:sp>
      <p:sp>
        <p:nvSpPr>
          <p:cNvPr id="3" name="Content Placeholder 2"/>
          <p:cNvSpPr>
            <a:spLocks noGrp="1"/>
          </p:cNvSpPr>
          <p:nvPr>
            <p:ph sz="quarter" idx="4294967295"/>
          </p:nvPr>
        </p:nvSpPr>
        <p:spPr>
          <a:xfrm>
            <a:off x="588263" y="2343830"/>
            <a:ext cx="5678714" cy="2523768"/>
          </a:xfrm>
        </p:spPr>
        <p:txBody>
          <a:bodyPr wrap="square">
            <a:spAutoFit/>
          </a:bodyPr>
          <a:lstStyle/>
          <a:p>
            <a:pPr marL="161925" indent="0">
              <a:spcBef>
                <a:spcPts val="600"/>
              </a:spcBef>
              <a:spcAft>
                <a:spcPts val="600"/>
              </a:spcAft>
              <a:buSzPct val="100000"/>
              <a:buNone/>
            </a:pPr>
            <a:r>
              <a:rPr lang="en-US" sz="2400" dirty="0"/>
              <a:t>In this lab, you will follow sets of instructions to investigate how clones work.</a:t>
            </a:r>
          </a:p>
          <a:p>
            <a:pPr marL="161925" indent="0">
              <a:spcBef>
                <a:spcPts val="600"/>
              </a:spcBef>
              <a:spcAft>
                <a:spcPts val="600"/>
              </a:spcAft>
              <a:buSzPct val="100000"/>
              <a:buNone/>
            </a:pPr>
            <a:endParaRPr lang="en-US" sz="2400" dirty="0"/>
          </a:p>
          <a:p>
            <a:pPr marL="161925" indent="0">
              <a:spcBef>
                <a:spcPts val="600"/>
              </a:spcBef>
              <a:spcAft>
                <a:spcPts val="600"/>
              </a:spcAft>
              <a:buSzPct val="100000"/>
              <a:buNone/>
            </a:pPr>
            <a:r>
              <a:rPr lang="en-US" sz="2400" dirty="0"/>
              <a:t>You will work in groups of six. Please follow all instructions in the lab carefully!</a:t>
            </a:r>
          </a:p>
        </p:txBody>
      </p:sp>
      <p:pic>
        <p:nvPicPr>
          <p:cNvPr id="5" name="Graphic 4" descr="Lab">
            <a:extLst>
              <a:ext uri="{FF2B5EF4-FFF2-40B4-BE49-F238E27FC236}">
                <a16:creationId xmlns:a16="http://schemas.microsoft.com/office/drawing/2014/main" id="{01BDB064-D5CA-4431-A7A4-F8DFFEA3C4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1026" name="Picture 2" descr="Dots">
            <a:extLst>
              <a:ext uri="{FF2B5EF4-FFF2-40B4-BE49-F238E27FC236}">
                <a16:creationId xmlns:a16="http://schemas.microsoft.com/office/drawing/2014/main" id="{4FEF91D1-C566-488B-9B8E-BCC8797B7B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7106" y="2970714"/>
            <a:ext cx="5341694" cy="12700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a:extLst>
              <a:ext uri="{FF2B5EF4-FFF2-40B4-BE49-F238E27FC236}">
                <a16:creationId xmlns:a16="http://schemas.microsoft.com/office/drawing/2014/main" id="{F3993AFB-5722-4C9B-B0BA-AD2AA876E484}"/>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338138">
              <a:spcBef>
                <a:spcPts val="600"/>
              </a:spcBef>
              <a:spcAft>
                <a:spcPts val="600"/>
              </a:spcAft>
              <a:buSzPct val="100000"/>
              <a:buFont typeface="Arial" panose="020B0604020202020204" pitchFamily="34" charset="0"/>
              <a:buChar char="•"/>
            </a:pPr>
            <a:r>
              <a:rPr lang="en-US" dirty="0"/>
              <a:t>Let’s share some of your solutions! </a:t>
            </a:r>
          </a:p>
          <a:p>
            <a:pPr marL="457200" indent="-338138">
              <a:spcBef>
                <a:spcPts val="600"/>
              </a:spcBef>
              <a:spcAft>
                <a:spcPts val="600"/>
              </a:spcAft>
              <a:buSzPct val="100000"/>
              <a:buFont typeface="Arial" panose="020B0604020202020204" pitchFamily="34" charset="0"/>
              <a:buChar char="•"/>
            </a:pPr>
            <a:r>
              <a:rPr lang="en-US" dirty="0"/>
              <a:t>How could this approach be applied to coding? </a:t>
            </a:r>
          </a:p>
          <a:p>
            <a:pPr marL="119062" indent="0">
              <a:spcBef>
                <a:spcPts val="600"/>
              </a:spcBef>
              <a:spcAft>
                <a:spcPts val="600"/>
              </a:spcAft>
              <a:buSzPct val="100000"/>
              <a:buNone/>
            </a:pPr>
            <a:endParaRPr lang="en-US" dirty="0"/>
          </a:p>
          <a:p>
            <a:pPr marL="119062" indent="0">
              <a:spcBef>
                <a:spcPts val="600"/>
              </a:spcBef>
              <a:spcAft>
                <a:spcPts val="600"/>
              </a:spcAft>
              <a:buSzPct val="100000"/>
              <a:buNone/>
            </a:pPr>
            <a:r>
              <a:rPr lang="en-US" b="1" dirty="0"/>
              <a:t>Prototyping</a:t>
            </a:r>
            <a:r>
              <a:rPr lang="en-US" dirty="0"/>
              <a:t>: creating a single "master" entity that defines the behavior for a group of objects, then creating many copies of the prototype to duplicate the behavior</a:t>
            </a:r>
          </a:p>
          <a:p>
            <a:pPr marL="119062" indent="0">
              <a:spcBef>
                <a:spcPts val="600"/>
              </a:spcBef>
              <a:spcAft>
                <a:spcPts val="600"/>
              </a:spcAft>
              <a:buSzPct val="100000"/>
              <a:buNone/>
            </a:pPr>
            <a:r>
              <a:rPr lang="en-US" dirty="0"/>
              <a:t> </a:t>
            </a:r>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4294967295"/>
          </p:nvPr>
        </p:nvSpPr>
        <p:spPr>
          <a:xfrm>
            <a:off x="588263" y="1436688"/>
            <a:ext cx="11603737" cy="1477328"/>
          </a:xfrm>
        </p:spPr>
        <p:txBody>
          <a:bodyPr/>
          <a:lstStyle/>
          <a:p>
            <a:pPr marL="0" indent="0">
              <a:spcBef>
                <a:spcPts val="600"/>
              </a:spcBef>
              <a:spcAft>
                <a:spcPts val="600"/>
              </a:spcAft>
              <a:buNone/>
            </a:pPr>
            <a:r>
              <a:rPr lang="en-US" dirty="0">
                <a:latin typeface="+mj-lt"/>
              </a:rPr>
              <a:t>In your notebook answer the following,</a:t>
            </a:r>
          </a:p>
          <a:p>
            <a:pPr marL="457200" indent="-285750">
              <a:spcBef>
                <a:spcPts val="600"/>
              </a:spcBef>
              <a:spcAft>
                <a:spcPts val="600"/>
              </a:spcAft>
              <a:buSzPct val="100000"/>
              <a:buFont typeface="Arial" panose="020B0604020202020204" pitchFamily="34" charset="0"/>
              <a:buChar char="•"/>
            </a:pPr>
            <a:r>
              <a:rPr lang="en-US" sz="2400" dirty="0"/>
              <a:t>Explain why prototyping and clones may be useful</a:t>
            </a:r>
          </a:p>
          <a:p>
            <a:pPr marL="457200" indent="-285750">
              <a:spcBef>
                <a:spcPts val="600"/>
              </a:spcBef>
              <a:spcAft>
                <a:spcPts val="600"/>
              </a:spcAft>
              <a:buSzPct val="100000"/>
              <a:buFont typeface="Arial" panose="020B0604020202020204" pitchFamily="34" charset="0"/>
              <a:buChar char="•"/>
            </a:pPr>
            <a:r>
              <a:rPr lang="en-US" sz="2400" dirty="0"/>
              <a:t>Give an example of how complex goals can be accomplished using cloning</a:t>
            </a:r>
            <a:endParaRPr lang="en-US" sz="2400" b="1" dirty="0"/>
          </a:p>
        </p:txBody>
      </p:sp>
      <p:pic>
        <p:nvPicPr>
          <p:cNvPr id="3" name="Graphic 2" descr="Exit">
            <a:extLst>
              <a:ext uri="{FF2B5EF4-FFF2-40B4-BE49-F238E27FC236}">
                <a16:creationId xmlns:a16="http://schemas.microsoft.com/office/drawing/2014/main" id="{FF244F20-EC98-41DD-A1CD-EF63E49137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6"/>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0E7095-A5ED-4467-A654-EC3BF61C9AC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082372C-5930-418F-B26C-284A7F6B7E09}">
  <ds:schemaRefs>
    <ds:schemaRef ds:uri="http://schemas.microsoft.com/sharepoint/v3/contenttype/forms"/>
  </ds:schemaRefs>
</ds:datastoreItem>
</file>

<file path=customXml/itemProps3.xml><?xml version="1.0" encoding="utf-8"?>
<ds:datastoreItem xmlns:ds="http://schemas.openxmlformats.org/officeDocument/2006/customXml" ds:itemID="{CB273C4D-26D0-4F9E-BAA7-6DBCFED638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481</Words>
  <Application>Microsoft Office PowerPoint</Application>
  <PresentationFormat>Widescreen</PresentationFormat>
  <Paragraphs>51</Paragraphs>
  <Slides>6</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Arial</vt:lpstr>
      <vt:lpstr>Calibri</vt:lpstr>
      <vt:lpstr>Consolas</vt:lpstr>
      <vt:lpstr>Segoe UI</vt:lpstr>
      <vt:lpstr>Segoe UI Semibold</vt:lpstr>
      <vt:lpstr>Wingdings</vt:lpstr>
      <vt:lpstr>Microsoft Philanthropies TEALS</vt:lpstr>
      <vt:lpstr>Black Template</vt:lpstr>
      <vt:lpstr>Lesson 5.1: Intro to Cloning</vt:lpstr>
      <vt:lpstr>Intro to Cloning</vt:lpstr>
      <vt:lpstr>Today’s Plan</vt:lpstr>
      <vt:lpstr>Lab 5.1: Connect the Dots</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2020-05-20T16:20:13Z</dcterms:created>
  <dcterms:modified xsi:type="dcterms:W3CDTF">2020-05-20T21:47:19Z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2020-05-20T16:21:14Z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37288f6d-1ca0-4c8c-985f-fea9a8890af8</vt:lpwstr>
  </property>
  <property fmtid="{D5CDD505-2E9C-101B-9397-08002B2CF9AE}" pid="8" name="MSIP_Label_f42aa342-8706-4288-bd11-ebb85995028c_ContentBits">
    <vt:lpwstr>0</vt:lpwstr>
  </property>
  <property fmtid="{D5CDD505-2E9C-101B-9397-08002B2CF9AE}" pid="9" name="ContentTypeId">
    <vt:lpwstr>0x010100BC63412C2069E54F8A04E79B55E6097A</vt:lpwstr>
  </property>
  <property fmtid="{D5CDD505-2E9C-101B-9397-08002B2CF9AE}" pid="10" name="ArticulateGUID">
    <vt:lpwstr>E9FA6CF9-A622-46B9-A1CD-28FF66619487</vt:lpwstr>
  </property>
  <property fmtid="{D5CDD505-2E9C-101B-9397-08002B2CF9AE}" pid="11" name="ArticulatePath">
    <vt:lpwstr>TEALS SNAP 5.1</vt:lpwstr>
  </property>
</Properties>
</file>