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6"/>
  </p:notesMasterIdLst>
  <p:sldIdLst>
    <p:sldId id="1661" r:id="rId6"/>
    <p:sldId id="256" r:id="rId7"/>
    <p:sldId id="258" r:id="rId8"/>
    <p:sldId id="259" r:id="rId9"/>
    <p:sldId id="1680" r:id="rId10"/>
    <p:sldId id="1681" r:id="rId11"/>
    <p:sldId id="1679" r:id="rId12"/>
    <p:sldId id="1683" r:id="rId13"/>
    <p:sldId id="1682" r:id="rId14"/>
    <p:sldId id="1678"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851968-02F7-48C5-8323-97541B6775D0}" v="4" dt="2020-05-09T06:03:32.7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2331" autoAdjust="0"/>
  </p:normalViewPr>
  <p:slideViewPr>
    <p:cSldViewPr snapToGrid="0">
      <p:cViewPr varScale="1">
        <p:scale>
          <a:sx n="108" d="100"/>
          <a:sy n="108" d="100"/>
        </p:scale>
        <p:origin x="24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alsk12.gitbook.io/intro-cs/unit_2/lesson_23#1-lectur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flocabulary.com/unit/coding-conditional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intro-cs/unit_2/lesson_23/lab_23"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book.io/intro-cs/unit_2/lesson_21#instructors-not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11/23/2021 11:23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Quickly review student answers</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https://tealsk12.gitbook.io/intro-cs/unit_2/lesson_23#1-lecture</a:t>
            </a:r>
            <a:endParaRPr lang="en-US" dirty="0"/>
          </a:p>
          <a:p>
            <a:r>
              <a:rPr lang="en-US" dirty="0"/>
              <a:t>Lecture for 2.3 should be done while building  a program in SNAP, follow the lectures notes in the curriculum. </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9236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Link to video: </a:t>
            </a:r>
            <a:r>
              <a:rPr lang="en-US" dirty="0">
                <a:hlinkClick r:id="rId3"/>
              </a:rPr>
              <a:t>https://www.flocabulary.com/unit/coding-conditionals/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Introduce conditional statements</a:t>
            </a:r>
          </a:p>
          <a:p>
            <a:r>
              <a:rPr lang="en-US" dirty="0"/>
              <a:t>Define </a:t>
            </a:r>
            <a:r>
              <a:rPr lang="en-US" b="1" dirty="0"/>
              <a:t>conditional</a:t>
            </a:r>
            <a:r>
              <a:rPr lang="en-US" dirty="0"/>
              <a:t> - a block used to make a choice between executing two different chunks of code</a:t>
            </a:r>
          </a:p>
          <a:p>
            <a:r>
              <a:rPr lang="en-US" dirty="0"/>
              <a:t>You can also use this </a:t>
            </a:r>
            <a:r>
              <a:rPr lang="en-US" sz="1200" kern="1200" dirty="0">
                <a:solidFill>
                  <a:schemeClr val="tx1"/>
                </a:solidFill>
                <a:effectLst/>
                <a:latin typeface="+mn-lt"/>
                <a:ea typeface="+mn-ea"/>
                <a:cs typeface="+mn-cs"/>
                <a:hlinkClick r:id="rId3"/>
              </a:rPr>
              <a:t>video on conditionals</a:t>
            </a:r>
            <a:r>
              <a:rPr lang="en-US" dirty="0"/>
              <a:t> by Flocabulary.</a:t>
            </a:r>
          </a:p>
          <a:p>
            <a:r>
              <a:rPr lang="en-US" dirty="0"/>
              <a:t>Point out the differences between if and else if. </a:t>
            </a:r>
          </a:p>
          <a:p>
            <a:r>
              <a:rPr lang="en-US" dirty="0"/>
              <a:t>Namely, if-else provides a choice between two code paths, whereas if simply chooses between executing code or not</a:t>
            </a:r>
          </a:p>
          <a:p>
            <a:r>
              <a:rPr lang="en-US" dirty="0"/>
              <a:t>Emphasize that </a:t>
            </a:r>
            <a:r>
              <a:rPr lang="en-US" b="1" dirty="0"/>
              <a:t>only one</a:t>
            </a:r>
            <a:r>
              <a:rPr lang="en-US" dirty="0"/>
              <a:t> of the bodies, either the if or the else, will ever be executed</a:t>
            </a:r>
          </a:p>
          <a:p>
            <a:r>
              <a:rPr lang="en-US" dirty="0"/>
              <a:t>Show students the relational operators (&lt;, &gt;, and =)</a:t>
            </a:r>
          </a:p>
          <a:p>
            <a:r>
              <a:rPr lang="en-US" dirty="0"/>
              <a:t>These should be intuitive to most students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20383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 students to complete the </a:t>
            </a:r>
            <a:r>
              <a:rPr lang="en-US" sz="1200" kern="1200" dirty="0">
                <a:solidFill>
                  <a:schemeClr val="tx1"/>
                </a:solidFill>
                <a:effectLst/>
                <a:latin typeface="+mn-lt"/>
                <a:ea typeface="+mn-ea"/>
                <a:cs typeface="+mn-cs"/>
                <a:hlinkClick r:id="rId3" action="ppaction://hlinkfile"/>
              </a:rPr>
              <a:t>What Shape is That?</a:t>
            </a:r>
            <a:r>
              <a:rPr lang="en-US" dirty="0"/>
              <a:t> activity individually or in pairs.</a:t>
            </a:r>
          </a:p>
          <a:p>
            <a:r>
              <a:rPr lang="en-US" dirty="0"/>
              <a:t>Help students realize that, although they may seem quite different, parts 2.1 and 2.2 require very similar code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375021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https://tealsk12.gitbook.io/intro-cs/unit_2/lesson_21#instructors-notes</a:t>
            </a:r>
            <a:endParaRPr lang="en-US" dirty="0"/>
          </a:p>
          <a:p>
            <a:r>
              <a:rPr lang="en-US" dirty="0"/>
              <a:t>Discuss one or two students solutions</a:t>
            </a:r>
          </a:p>
          <a:p>
            <a:r>
              <a:rPr lang="en-US" dirty="0"/>
              <a:t>Point out differences between the approaches of different students and lead discussion about advantages and disadvantages</a:t>
            </a:r>
          </a:p>
          <a:p>
            <a:r>
              <a:rPr lang="en-US" dirty="0"/>
              <a:t>Place particular emphasis on the choice between if and if-else blocks</a:t>
            </a:r>
          </a:p>
          <a:p>
            <a:r>
              <a:rPr lang="en-US" dirty="0"/>
              <a:t>Explain that, when conditions are mutually exclusive (as in part 2.1), a series of if vs. if-else blocks can be functionally equivalent</a:t>
            </a:r>
          </a:p>
          <a:p>
            <a:r>
              <a:rPr lang="en-US" dirty="0"/>
              <a:t>When the conditions are not mutually exclusive (as in part 2.2), the choice matters more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one or two students solutions</a:t>
            </a:r>
          </a:p>
          <a:p>
            <a:r>
              <a:rPr lang="en-US" dirty="0"/>
              <a:t>Point out differences between the approaches of different students and lead discussion about advantages and disadvantages</a:t>
            </a:r>
          </a:p>
          <a:p>
            <a:r>
              <a:rPr lang="en-US" dirty="0"/>
              <a:t>Place emphasis on the choice between if and if-else blocks</a:t>
            </a:r>
          </a:p>
          <a:p>
            <a:r>
              <a:rPr lang="en-US" dirty="0"/>
              <a:t>Explain that, when conditions are mutually exclusive (as in part 2.1), a series of if vs. if-else blocks can be functionally equivalent</a:t>
            </a:r>
          </a:p>
          <a:p>
            <a:r>
              <a:rPr lang="en-US" dirty="0"/>
              <a:t>When the conditions are not mutually exclusive (as in part 2.2), the choice matters more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11/23/2021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11/23/2021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7.sv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2.xml"/><Relationship Id="rId1" Type="http://schemas.openxmlformats.org/officeDocument/2006/relationships/tags" Target="../tags/tag9.xml"/><Relationship Id="rId5" Type="http://schemas.openxmlformats.org/officeDocument/2006/relationships/image" Target="../media/image29.sv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10.xml"/><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2.3 : Inputs and Conditionals </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4294967295"/>
          </p:nvPr>
        </p:nvSpPr>
        <p:spPr>
          <a:xfrm>
            <a:off x="590550" y="1435100"/>
            <a:ext cx="11018838" cy="738664"/>
          </a:xfrm>
        </p:spPr>
        <p:txBody>
          <a:bodyPr/>
          <a:lstStyle/>
          <a:p>
            <a:pPr marL="0" indent="0">
              <a:spcBef>
                <a:spcPts val="600"/>
              </a:spcBef>
              <a:buNone/>
            </a:pPr>
            <a:r>
              <a:rPr lang="en-US" sz="2400" dirty="0"/>
              <a:t>In your notebook, give an example of a real-world conditional using and if statement and an else if statement. </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116948-2708-473C-9D54-59EDD22F63D1}"/>
              </a:ext>
            </a:extLst>
          </p:cNvPr>
          <p:cNvSpPr>
            <a:spLocks noGrp="1"/>
          </p:cNvSpPr>
          <p:nvPr>
            <p:ph type="title"/>
          </p:nvPr>
        </p:nvSpPr>
        <p:spPr/>
        <p:txBody>
          <a:bodyPr/>
          <a:lstStyle/>
          <a:p>
            <a:r>
              <a:rPr lang="en-US" dirty="0"/>
              <a:t>After this lesson, you will be able to</a:t>
            </a:r>
          </a:p>
        </p:txBody>
      </p:sp>
      <p:sp>
        <p:nvSpPr>
          <p:cNvPr id="5" name="Text Placeholder 4">
            <a:extLst>
              <a:ext uri="{FF2B5EF4-FFF2-40B4-BE49-F238E27FC236}">
                <a16:creationId xmlns:a16="http://schemas.microsoft.com/office/drawing/2014/main" id="{982AC2DD-3F5B-4FEF-B0C9-2EA9910FC7A4}"/>
              </a:ext>
            </a:extLst>
          </p:cNvPr>
          <p:cNvSpPr>
            <a:spLocks noGrp="1"/>
          </p:cNvSpPr>
          <p:nvPr>
            <p:ph type="body" sz="quarter" idx="4294967295"/>
          </p:nvPr>
        </p:nvSpPr>
        <p:spPr>
          <a:xfrm>
            <a:off x="590550" y="1435100"/>
            <a:ext cx="11018838" cy="369332"/>
          </a:xfrm>
        </p:spPr>
        <p:txBody>
          <a:bodyPr/>
          <a:lstStyle/>
          <a:p>
            <a:pPr marL="0" indent="0">
              <a:buNone/>
            </a:pPr>
            <a:r>
              <a:rPr lang="en-US" sz="2400" dirty="0"/>
              <a:t>Use nested loops to solve programming problems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2.3</a:t>
            </a:r>
          </a:p>
        </p:txBody>
      </p:sp>
      <p:pic>
        <p:nvPicPr>
          <p:cNvPr id="5" name="Graphic 4" descr="Head with gears">
            <a:extLst>
              <a:ext uri="{FF2B5EF4-FFF2-40B4-BE49-F238E27FC236}">
                <a16:creationId xmlns:a16="http://schemas.microsoft.com/office/drawing/2014/main" id="{D5D2C485-8503-4194-AEC0-5076D461F2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77600" y="54428"/>
            <a:ext cx="914400" cy="914400"/>
          </a:xfrm>
          <a:prstGeom prst="rect">
            <a:avLst/>
          </a:prstGeom>
        </p:spPr>
      </p:pic>
      <p:sp>
        <p:nvSpPr>
          <p:cNvPr id="6" name="Text Placeholder 4">
            <a:extLst>
              <a:ext uri="{FF2B5EF4-FFF2-40B4-BE49-F238E27FC236}">
                <a16:creationId xmlns:a16="http://schemas.microsoft.com/office/drawing/2014/main" id="{7A4ACED0-49A6-4E1E-A575-8E03F3768519}"/>
              </a:ext>
            </a:extLst>
          </p:cNvPr>
          <p:cNvSpPr txBox="1">
            <a:spLocks/>
          </p:cNvSpPr>
          <p:nvPr/>
        </p:nvSpPr>
        <p:spPr>
          <a:xfrm>
            <a:off x="590550" y="1436688"/>
            <a:ext cx="9129713" cy="252376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69913" lvl="0" indent="-341313" defTabSz="914400" eaLnBrk="0" fontAlgn="base" hangingPunct="0">
              <a:spcBef>
                <a:spcPts val="600"/>
              </a:spcBef>
              <a:spcAft>
                <a:spcPts val="600"/>
              </a:spcAft>
              <a:buFont typeface="Arial" panose="020B0604020202020204" pitchFamily="34" charset="0"/>
              <a:buChar char="•"/>
            </a:pPr>
            <a:r>
              <a:rPr lang="en-US" altLang="en-US" sz="2400" dirty="0"/>
              <a:t>Use the following "Repeat" block to draw a square</a:t>
            </a:r>
            <a:br>
              <a:rPr lang="en-US" altLang="en-US" sz="2400" dirty="0"/>
            </a:br>
            <a:r>
              <a:rPr lang="en-US" altLang="en-US" sz="2400" dirty="0"/>
              <a:t>(Note: you will have to put a number in place of the blank!)</a:t>
            </a:r>
          </a:p>
          <a:p>
            <a:pPr marL="569913" lvl="0" indent="-341313" defTabSz="914400" eaLnBrk="0" fontAlgn="base" hangingPunct="0">
              <a:spcBef>
                <a:spcPts val="600"/>
              </a:spcBef>
              <a:spcAft>
                <a:spcPts val="600"/>
              </a:spcAft>
              <a:buFont typeface="Arial" panose="020B0604020202020204" pitchFamily="34" charset="0"/>
              <a:buChar char="•"/>
            </a:pPr>
            <a:r>
              <a:rPr lang="en-US" altLang="en-US" sz="2400" dirty="0"/>
              <a:t>How would you use an additional "Repeat" block to draw 12 squares in a line one next to each other? </a:t>
            </a:r>
          </a:p>
          <a:p>
            <a:pPr marL="569913" lvl="0" indent="-341313" defTabSz="914400" eaLnBrk="0" fontAlgn="base" hangingPunct="0">
              <a:spcBef>
                <a:spcPts val="600"/>
              </a:spcBef>
              <a:spcAft>
                <a:spcPts val="600"/>
              </a:spcAft>
              <a:buFont typeface="Arial" panose="020B0604020202020204" pitchFamily="34" charset="0"/>
              <a:buChar char="•"/>
            </a:pPr>
            <a:r>
              <a:rPr lang="en-US" altLang="en-US" sz="2400" dirty="0"/>
              <a:t>How would you modify the script, so the squares form a set of stairs going up?</a:t>
            </a:r>
          </a:p>
        </p:txBody>
      </p:sp>
      <p:pic>
        <p:nvPicPr>
          <p:cNvPr id="9" name="Picture 4" descr="Repeat">
            <a:extLst>
              <a:ext uri="{FF2B5EF4-FFF2-40B4-BE49-F238E27FC236}">
                <a16:creationId xmlns:a16="http://schemas.microsoft.com/office/drawing/2014/main" id="{77B639C6-C05B-4C6B-8431-157FE2C71A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96429" y="2159438"/>
            <a:ext cx="1812959" cy="93924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p:txBody>
          <a:bodyPr/>
          <a:lstStyle/>
          <a:p>
            <a:r>
              <a:rPr lang="en-US" dirty="0"/>
              <a:t>2.3 Lecture: Ask and Wait </a:t>
            </a:r>
          </a:p>
        </p:txBody>
      </p:sp>
      <p:pic>
        <p:nvPicPr>
          <p:cNvPr id="4" name="Graphic 3" descr="Lecturer">
            <a:extLst>
              <a:ext uri="{FF2B5EF4-FFF2-40B4-BE49-F238E27FC236}">
                <a16:creationId xmlns:a16="http://schemas.microsoft.com/office/drawing/2014/main" id="{1AC5A0DB-F33F-4DD1-94EB-4768F9DC7B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99371" y="96798"/>
            <a:ext cx="914400" cy="914400"/>
          </a:xfrm>
          <a:prstGeom prst="rect">
            <a:avLst/>
          </a:prstGeom>
        </p:spPr>
      </p:pic>
    </p:spTree>
    <p:custDataLst>
      <p:tags r:id="rId1"/>
    </p:custDataLst>
    <p:extLst>
      <p:ext uri="{BB962C8B-B14F-4D97-AF65-F5344CB8AC3E}">
        <p14:creationId xmlns:p14="http://schemas.microsoft.com/office/powerpoint/2010/main" val="11110851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2.3 Lecture: Conditional </a:t>
            </a:r>
          </a:p>
        </p:txBody>
      </p:sp>
      <p:pic>
        <p:nvPicPr>
          <p:cNvPr id="4" name="Graphic 3" descr="Lecturer">
            <a:extLst>
              <a:ext uri="{FF2B5EF4-FFF2-40B4-BE49-F238E27FC236}">
                <a16:creationId xmlns:a16="http://schemas.microsoft.com/office/drawing/2014/main" id="{88E4F29A-62D3-4CB0-A983-E05475CF28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99371" y="96798"/>
            <a:ext cx="914400" cy="914400"/>
          </a:xfrm>
          <a:prstGeom prst="rect">
            <a:avLst/>
          </a:prstGeom>
        </p:spPr>
      </p:pic>
      <p:sp>
        <p:nvSpPr>
          <p:cNvPr id="3" name="Content Placeholder 2">
            <a:extLst>
              <a:ext uri="{FF2B5EF4-FFF2-40B4-BE49-F238E27FC236}">
                <a16:creationId xmlns:a16="http://schemas.microsoft.com/office/drawing/2014/main" id="{18E9AA8E-64FD-46D8-AA5F-15044C7C41A1}"/>
              </a:ext>
            </a:extLst>
          </p:cNvPr>
          <p:cNvSpPr>
            <a:spLocks noGrp="1"/>
          </p:cNvSpPr>
          <p:nvPr>
            <p:ph sz="quarter" idx="4294967295"/>
          </p:nvPr>
        </p:nvSpPr>
        <p:spPr>
          <a:xfrm>
            <a:off x="584200" y="1436688"/>
            <a:ext cx="11018838" cy="2893100"/>
          </a:xfrm>
        </p:spPr>
        <p:txBody>
          <a:bodyPr/>
          <a:lstStyle/>
          <a:p>
            <a:pPr marL="0" indent="0">
              <a:spcBef>
                <a:spcPts val="600"/>
              </a:spcBef>
              <a:spcAft>
                <a:spcPts val="600"/>
              </a:spcAft>
              <a:buNone/>
            </a:pPr>
            <a:r>
              <a:rPr lang="en-US" sz="2400" b="1" dirty="0">
                <a:latin typeface="+mj-lt"/>
              </a:rPr>
              <a:t>Co</a:t>
            </a:r>
            <a:r>
              <a:rPr lang="en-US" sz="2400" dirty="0">
                <a:latin typeface="+mj-lt"/>
              </a:rPr>
              <a:t>nditional</a:t>
            </a:r>
            <a:r>
              <a:rPr lang="en-US" sz="2400" dirty="0"/>
              <a:t> - a block used to make a choice between executing two different chunks of code</a:t>
            </a:r>
          </a:p>
          <a:p>
            <a:pPr marL="0" indent="0">
              <a:spcBef>
                <a:spcPts val="600"/>
              </a:spcBef>
              <a:spcAft>
                <a:spcPts val="600"/>
              </a:spcAft>
              <a:buNone/>
            </a:pPr>
            <a:r>
              <a:rPr lang="en-US" sz="2400" dirty="0">
                <a:latin typeface="+mj-lt"/>
              </a:rPr>
              <a:t>If </a:t>
            </a:r>
            <a:r>
              <a:rPr lang="en-US" sz="2400" dirty="0"/>
              <a:t>– if a condition is true, then run a block of code, if its false, skip the code. </a:t>
            </a:r>
            <a:r>
              <a:rPr lang="en-US" sz="2400" i="1" dirty="0"/>
              <a:t>If it is raining, grab an umbrella. </a:t>
            </a:r>
            <a:endParaRPr lang="en-US" sz="2400" dirty="0"/>
          </a:p>
          <a:p>
            <a:pPr marL="0" indent="0">
              <a:spcBef>
                <a:spcPts val="600"/>
              </a:spcBef>
              <a:spcAft>
                <a:spcPts val="600"/>
              </a:spcAft>
              <a:buNone/>
            </a:pPr>
            <a:r>
              <a:rPr lang="en-US" sz="2400" dirty="0">
                <a:latin typeface="+mj-lt"/>
              </a:rPr>
              <a:t>If Else </a:t>
            </a:r>
            <a:r>
              <a:rPr lang="en-US" sz="2400" dirty="0"/>
              <a:t>– if a condition is true, then run a block of code, if it is false, run a separate block of code. </a:t>
            </a:r>
            <a:r>
              <a:rPr lang="en-US" sz="2400" i="1" dirty="0"/>
              <a:t>If they have chocolate syrup, get vanilla ice-cream, else get mint chocolate chip. </a:t>
            </a:r>
          </a:p>
        </p:txBody>
      </p:sp>
    </p:spTree>
    <p:custDataLst>
      <p:tags r:id="rId1"/>
    </p:custDataLst>
    <p:extLst>
      <p:ext uri="{BB962C8B-B14F-4D97-AF65-F5344CB8AC3E}">
        <p14:creationId xmlns:p14="http://schemas.microsoft.com/office/powerpoint/2010/main" val="40066330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2.3: What Shape is that?</a:t>
            </a:r>
          </a:p>
        </p:txBody>
      </p:sp>
      <p:pic>
        <p:nvPicPr>
          <p:cNvPr id="4" name="Graphic 3" descr="Programmer">
            <a:extLst>
              <a:ext uri="{FF2B5EF4-FFF2-40B4-BE49-F238E27FC236}">
                <a16:creationId xmlns:a16="http://schemas.microsoft.com/office/drawing/2014/main" id="{7E66D72F-9C1B-409F-BA71-567002DFD0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46537" y="25894"/>
            <a:ext cx="914400" cy="914400"/>
          </a:xfrm>
          <a:prstGeom prst="rect">
            <a:avLst/>
          </a:prstGeom>
        </p:spPr>
      </p:pic>
      <p:sp>
        <p:nvSpPr>
          <p:cNvPr id="3" name="Content Placeholder 2">
            <a:extLst>
              <a:ext uri="{FF2B5EF4-FFF2-40B4-BE49-F238E27FC236}">
                <a16:creationId xmlns:a16="http://schemas.microsoft.com/office/drawing/2014/main" id="{CF1CECDF-4179-44A1-8192-B3B7D8979DAF}"/>
              </a:ext>
            </a:extLst>
          </p:cNvPr>
          <p:cNvSpPr>
            <a:spLocks noGrp="1"/>
          </p:cNvSpPr>
          <p:nvPr>
            <p:ph sz="quarter" idx="4294967295"/>
          </p:nvPr>
        </p:nvSpPr>
        <p:spPr>
          <a:xfrm>
            <a:off x="588963" y="1436688"/>
            <a:ext cx="11020425" cy="2376035"/>
          </a:xfrm>
        </p:spPr>
        <p:txBody>
          <a:bodyPr/>
          <a:lstStyle/>
          <a:p>
            <a:pPr marL="0" indent="0">
              <a:spcBef>
                <a:spcPts val="600"/>
              </a:spcBef>
              <a:spcAft>
                <a:spcPts val="600"/>
              </a:spcAft>
              <a:buNone/>
            </a:pPr>
            <a:r>
              <a:rPr lang="en-US" sz="2400" dirty="0"/>
              <a:t>In this lab, you will use user input and conditional statements to identify shapes based on the number of sides and some other properties as given by the user.</a:t>
            </a:r>
          </a:p>
          <a:p>
            <a:pPr marL="0" indent="0">
              <a:spcBef>
                <a:spcPts val="600"/>
              </a:spcBef>
              <a:spcAft>
                <a:spcPts val="600"/>
              </a:spcAft>
              <a:buNone/>
            </a:pPr>
            <a:r>
              <a:rPr lang="en-US" sz="2400" dirty="0"/>
              <a:t>Part 1: Triangle… or No Triangle</a:t>
            </a:r>
          </a:p>
          <a:p>
            <a:pPr marL="0" indent="0">
              <a:spcBef>
                <a:spcPts val="600"/>
              </a:spcBef>
              <a:spcAft>
                <a:spcPts val="600"/>
              </a:spcAft>
              <a:buNone/>
            </a:pPr>
            <a:r>
              <a:rPr lang="en-US" sz="2400" dirty="0"/>
              <a:t>Part 2: Name That Polygon</a:t>
            </a:r>
          </a:p>
          <a:p>
            <a:pPr marL="0" indent="0">
              <a:spcBef>
                <a:spcPts val="600"/>
              </a:spcBef>
              <a:spcAft>
                <a:spcPts val="600"/>
              </a:spcAft>
              <a:buNone/>
            </a:pPr>
            <a:r>
              <a:rPr lang="en-US" sz="2400" dirty="0"/>
              <a:t>Part 3: Quadrilateral Fever</a:t>
            </a:r>
          </a:p>
        </p:txBody>
      </p:sp>
    </p:spTree>
    <p:custDataLst>
      <p:tags r:id="rId1"/>
    </p:custDataLst>
    <p:extLst>
      <p:ext uri="{BB962C8B-B14F-4D97-AF65-F5344CB8AC3E}">
        <p14:creationId xmlns:p14="http://schemas.microsoft.com/office/powerpoint/2010/main" val="3267375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2.3: Debrief</a:t>
            </a:r>
          </a:p>
        </p:txBody>
      </p:sp>
      <p:sp>
        <p:nvSpPr>
          <p:cNvPr id="3" name="Text Placeholder 2">
            <a:extLst>
              <a:ext uri="{FF2B5EF4-FFF2-40B4-BE49-F238E27FC236}">
                <a16:creationId xmlns:a16="http://schemas.microsoft.com/office/drawing/2014/main" id="{A25D7388-9A8B-410F-8671-BC80703A346E}"/>
              </a:ext>
            </a:extLst>
          </p:cNvPr>
          <p:cNvSpPr>
            <a:spLocks noGrp="1"/>
          </p:cNvSpPr>
          <p:nvPr>
            <p:ph type="body" sz="quarter" idx="12"/>
          </p:nvPr>
        </p:nvSpPr>
        <p:spPr/>
        <p:txBody>
          <a:bodyPr/>
          <a:lstStyle/>
          <a:p>
            <a:endParaRPr lang="en-IN"/>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319612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2.3: Debrief</a:t>
            </a:r>
            <a:r>
              <a:rPr lang="en-US" dirty="0">
                <a:solidFill>
                  <a:schemeClr val="bg1"/>
                </a:solidFill>
              </a:rPr>
              <a:t>.</a:t>
            </a:r>
          </a:p>
        </p:txBody>
      </p:sp>
      <p:pic>
        <p:nvPicPr>
          <p:cNvPr id="4" name="Graphic 3" descr="Programmer">
            <a:extLst>
              <a:ext uri="{FF2B5EF4-FFF2-40B4-BE49-F238E27FC236}">
                <a16:creationId xmlns:a16="http://schemas.microsoft.com/office/drawing/2014/main" id="{DB869434-5B4B-4C56-BF5C-8B23A1BBCE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46537" y="25894"/>
            <a:ext cx="914400" cy="914400"/>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0"/>
  <p:tag name="ARTICULATE_DESIGN_ID_MICROSOFT PHILANTHROPIES TEALS" val="XhhhKSGb"/>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F95656-E5D8-4476-9CA8-0AB7C9BF2B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3.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696</Words>
  <Application>Microsoft Office PowerPoint</Application>
  <PresentationFormat>Widescreen</PresentationFormat>
  <Paragraphs>64</Paragraphs>
  <Slides>10</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2.3 : Inputs and Conditionals </vt:lpstr>
      <vt:lpstr>After this lesson, you will be able to</vt:lpstr>
      <vt:lpstr>Today’s Plan</vt:lpstr>
      <vt:lpstr>Do Now 2.3</vt:lpstr>
      <vt:lpstr>2.3 Lecture: Ask and Wait </vt:lpstr>
      <vt:lpstr>2.3 Lecture: Conditional </vt:lpstr>
      <vt:lpstr>Lab 2.3: What Shape is that?</vt:lpstr>
      <vt:lpstr>2.3: Debrief</vt:lpstr>
      <vt:lpstr>2.3: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2021-11-23T16:24:08Z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7DE34CEB-5C07-4458-8A16-5B6182050C8D</vt:lpwstr>
  </property>
  <property fmtid="{D5CDD505-2E9C-101B-9397-08002B2CF9AE}" pid="3" name="ArticulatePath">
    <vt:lpwstr>https://teals.sharepoint.com/sites/WorkingGroups/Shared Documents/Intro to Computer Science/Snap PPT Decks/Unit 2/Intro SNAP 2.03 TEALS</vt:lpwstr>
  </property>
  <property fmtid="{D5CDD505-2E9C-101B-9397-08002B2CF9AE}" pid="4" name="ContentTypeId">
    <vt:lpwstr>0x010100BC63412C2069E54F8A04E79B55E6097A</vt:lpwstr>
  </property>
</Properties>
</file>