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257" r:id="rId9"/>
    <p:sldId id="1704" r:id="rId10"/>
    <p:sldId id="259" r:id="rId11"/>
    <p:sldId id="1689"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687" autoAdjust="0"/>
  </p:normalViewPr>
  <p:slideViewPr>
    <p:cSldViewPr snapToGrid="0">
      <p:cViewPr varScale="1">
        <p:scale>
          <a:sx n="47" d="100"/>
          <a:sy n="47" d="100"/>
        </p:scale>
        <p:origin x="159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7fncD7NH7g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Welcome, attendance, bell work, announcements</a:t>
            </a:r>
          </a:p>
          <a:p>
            <a:pPr algn="l"/>
            <a:r>
              <a:rPr lang="en-US" dirty="0">
                <a:effectLst/>
              </a:rPr>
              <a:t>5 minutes | Introduction of SNAP</a:t>
            </a:r>
          </a:p>
          <a:p>
            <a:pPr algn="l"/>
            <a:r>
              <a:rPr lang="en-US" dirty="0">
                <a:effectLst/>
              </a:rPr>
              <a:t>35 minutes | Getting to Know You lab</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Tell students that today they will explore SNAP and use it to create a "self-portrait" program.</a:t>
            </a:r>
          </a:p>
          <a:p>
            <a:pPr marL="171450" indent="-171450">
              <a:buFont typeface="Arial" panose="020B0604020202020204" pitchFamily="34" charset="0"/>
              <a:buChar char="•"/>
            </a:pPr>
            <a:r>
              <a:rPr lang="en-US" dirty="0"/>
              <a:t>Emphasize that the goal of today's lesson is </a:t>
            </a:r>
            <a:r>
              <a:rPr lang="en-US" b="1" i="1" dirty="0"/>
              <a:t>not</a:t>
            </a:r>
            <a:r>
              <a:rPr lang="en-US" dirty="0"/>
              <a:t> for students to develop a deep understanding of any of the features in SNAP. Later lessons will teach them everything they need to know. For now, they should just explore, figure out what they can, and put it to use however they see fit.</a:t>
            </a:r>
          </a:p>
          <a:p>
            <a:pPr marL="171450" indent="-171450">
              <a:buFont typeface="Arial" panose="020B0604020202020204" pitchFamily="34" charset="0"/>
              <a:buChar char="•"/>
            </a:pPr>
            <a:r>
              <a:rPr lang="en-US" dirty="0"/>
              <a:t>Spend just a couple minutes demonstrating how to open SNAP, create sprites and scripts, and run programs.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Show students the lab handout and read through the instructions.</a:t>
            </a:r>
          </a:p>
          <a:p>
            <a:pPr marL="171450" indent="-171450">
              <a:buFont typeface="Arial" panose="020B0604020202020204" pitchFamily="34" charset="0"/>
              <a:buChar char="•"/>
            </a:pPr>
            <a:r>
              <a:rPr lang="en-US" dirty="0"/>
              <a:t>Point out the places to write answers to the written questions in parts 1.2 and 1.3.</a:t>
            </a:r>
          </a:p>
          <a:p>
            <a:pPr marL="171450" indent="-171450">
              <a:buFont typeface="Arial" panose="020B0604020202020204" pitchFamily="34" charset="0"/>
              <a:buChar char="•"/>
            </a:pPr>
            <a:r>
              <a:rPr lang="en-US" dirty="0"/>
              <a:t>Draw special attention to the list of requirements for the self-portrait program in part 1.4.</a:t>
            </a:r>
          </a:p>
          <a:p>
            <a:pPr marL="171450" indent="-171450">
              <a:buFont typeface="Arial" panose="020B0604020202020204" pitchFamily="34" charset="0"/>
              <a:buChar char="•"/>
            </a:pPr>
            <a:r>
              <a:rPr lang="en-US" dirty="0"/>
              <a:t>This is an excellent opportunity to tell students that all labs in this course will look similar to this, and that they should get used to reading instructions carefully.</a:t>
            </a:r>
          </a:p>
          <a:p>
            <a:pPr marL="171450" indent="-171450">
              <a:buFont typeface="Arial" panose="020B0604020202020204" pitchFamily="34" charset="0"/>
              <a:buChar char="•"/>
            </a:pPr>
            <a:r>
              <a:rPr lang="en-US" dirty="0"/>
              <a:t>Sample walkthrough of lab 0.4: </a:t>
            </a:r>
            <a:r>
              <a:rPr lang="en-US" dirty="0">
                <a:hlinkClick r:id="rId3"/>
              </a:rPr>
              <a:t>https://www.youtube.com/watch?v=7fncD7NH7g8</a:t>
            </a:r>
            <a:r>
              <a:rPr lang="en-US" dirty="0"/>
              <a:t> (Credit: William Masse)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student to identify and describe </a:t>
            </a:r>
            <a:r>
              <a:rPr lang="en-US" i="1" dirty="0"/>
              <a:t>one</a:t>
            </a:r>
            <a:r>
              <a:rPr lang="en-US" dirty="0"/>
              <a:t> feature they discovered in SNAP. Keep a running list on the whiteboard or projector.</a:t>
            </a:r>
          </a:p>
          <a:p>
            <a:pPr marL="171450" indent="-171450">
              <a:buFont typeface="Arial" panose="020B0604020202020204" pitchFamily="34" charset="0"/>
              <a:buChar char="•"/>
            </a:pPr>
            <a:r>
              <a:rPr lang="en-US" dirty="0"/>
              <a:t>If the students build a comprehensive list, you can use this as a chance to go over a brief roadmap for the course.</a:t>
            </a:r>
          </a:p>
          <a:p>
            <a:pPr marL="171450" indent="-171450">
              <a:buFont typeface="Arial" panose="020B0604020202020204" pitchFamily="34" charset="0"/>
              <a:buChar char="•"/>
            </a:pPr>
            <a:r>
              <a:rPr lang="en-US" dirty="0"/>
              <a:t>Ask students what they enjoyed about working with SNAP and what they disliked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0.4: Snap! self-portrait</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self-portrait</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874085"/>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effectLst/>
              </a:rPr>
              <a:t>Create a simple program in Snap! to describe </a:t>
            </a:r>
            <a:r>
              <a:rPr lang="en-US" sz="2400" dirty="0"/>
              <a:t>your</a:t>
            </a:r>
            <a:r>
              <a:rPr lang="en-US" sz="2400" dirty="0">
                <a:effectLst/>
              </a:rPr>
              <a:t>self</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effectLst/>
              </a:rPr>
              <a:t>Do ow</a:t>
            </a:r>
          </a:p>
          <a:p>
            <a:pPr>
              <a:spcAft>
                <a:spcPts val="600"/>
              </a:spcAft>
            </a:pPr>
            <a:r>
              <a:rPr lang="en-US" sz="1800" dirty="0">
                <a:effectLst/>
              </a:rPr>
              <a:t>Introduction to Snap!</a:t>
            </a:r>
          </a:p>
          <a:p>
            <a:pPr>
              <a:spcAft>
                <a:spcPts val="600"/>
              </a:spcAft>
            </a:pPr>
            <a:r>
              <a:rPr lang="en-US" sz="1800" dirty="0"/>
              <a:t>Lab: Getting to know you</a:t>
            </a:r>
          </a:p>
          <a:p>
            <a:pPr>
              <a:spcAft>
                <a:spcPts val="600"/>
              </a:spcAft>
            </a:pPr>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rgbClr val="242A31"/>
                </a:solidFill>
                <a:effectLst/>
              </a:rPr>
              <a:t>Do Now 0.4: I am ...</a:t>
            </a:r>
            <a:endParaRPr lang="en-US" b="1" i="0" dirty="0">
              <a:solidFill>
                <a:srgbClr val="242A31"/>
              </a:solidFill>
              <a:effectLst/>
            </a:endParaRPr>
          </a:p>
        </p:txBody>
      </p:sp>
      <p:sp>
        <p:nvSpPr>
          <p:cNvPr id="4" name="Content Placeholder 2">
            <a:extLst>
              <a:ext uri="{FF2B5EF4-FFF2-40B4-BE49-F238E27FC236}">
                <a16:creationId xmlns:a16="http://schemas.microsoft.com/office/drawing/2014/main" id="{F05A3EB5-8D56-435F-8A0C-018AB6FC0341}"/>
              </a:ext>
            </a:extLst>
          </p:cNvPr>
          <p:cNvSpPr txBox="1">
            <a:spLocks/>
          </p:cNvSpPr>
          <p:nvPr/>
        </p:nvSpPr>
        <p:spPr>
          <a:xfrm>
            <a:off x="586390" y="1434370"/>
            <a:ext cx="11605610"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How would you fill in the following: I am _________?</a:t>
            </a:r>
            <a:endParaRPr lang="en-US" sz="2400" dirty="0"/>
          </a:p>
          <a:p>
            <a:pPr marL="0" indent="0">
              <a:spcBef>
                <a:spcPts val="600"/>
              </a:spcBef>
              <a:spcAft>
                <a:spcPts val="600"/>
              </a:spcAft>
              <a:buNone/>
            </a:pPr>
            <a:r>
              <a:rPr lang="en-US" sz="2400" dirty="0"/>
              <a:t>This could be answered in many ways:</a:t>
            </a:r>
          </a:p>
          <a:p>
            <a:pPr marL="457200" indent="-344488">
              <a:spcBef>
                <a:spcPts val="600"/>
              </a:spcBef>
              <a:spcAft>
                <a:spcPts val="600"/>
              </a:spcAft>
              <a:buFont typeface="Arial" panose="020B0604020202020204" pitchFamily="34" charset="0"/>
              <a:buChar char="•"/>
            </a:pPr>
            <a:r>
              <a:rPr lang="en-US" sz="2400" dirty="0"/>
              <a:t>What you enjoy doing: I am a musician.</a:t>
            </a:r>
          </a:p>
          <a:p>
            <a:pPr marL="457200" indent="-344488">
              <a:spcBef>
                <a:spcPts val="600"/>
              </a:spcBef>
              <a:spcAft>
                <a:spcPts val="600"/>
              </a:spcAft>
              <a:buFont typeface="Arial" panose="020B0604020202020204" pitchFamily="34" charset="0"/>
              <a:buChar char="•"/>
            </a:pPr>
            <a:r>
              <a:rPr lang="en-US" sz="2400" dirty="0"/>
              <a:t>Physically: I am tall.</a:t>
            </a:r>
          </a:p>
          <a:p>
            <a:pPr marL="457200" indent="-344488">
              <a:spcBef>
                <a:spcPts val="600"/>
              </a:spcBef>
              <a:spcAft>
                <a:spcPts val="600"/>
              </a:spcAft>
              <a:buFont typeface="Arial" panose="020B0604020202020204" pitchFamily="34" charset="0"/>
              <a:buChar char="•"/>
            </a:pPr>
            <a:r>
              <a:rPr lang="en-US" sz="2400" dirty="0"/>
              <a:t>Personal characteristic: I am funny.</a:t>
            </a:r>
          </a:p>
          <a:p>
            <a:pPr marL="457200" indent="-344488">
              <a:spcBef>
                <a:spcPts val="600"/>
              </a:spcBef>
              <a:spcAft>
                <a:spcPts val="600"/>
              </a:spcAft>
              <a:buFont typeface="Arial" panose="020B0604020202020204" pitchFamily="34" charset="0"/>
              <a:buChar char="•"/>
            </a:pPr>
            <a:r>
              <a:rPr lang="en-US" sz="2400" dirty="0"/>
              <a:t>Career aspirations: I am an engineer.</a:t>
            </a:r>
          </a:p>
          <a:p>
            <a:pPr marL="457200" indent="-344488">
              <a:spcBef>
                <a:spcPts val="600"/>
              </a:spcBef>
              <a:spcAft>
                <a:spcPts val="600"/>
              </a:spcAft>
              <a:buFont typeface="Arial" panose="020B0604020202020204" pitchFamily="34" charset="0"/>
              <a:buChar char="•"/>
            </a:pPr>
            <a:r>
              <a:rPr lang="en-US" sz="2400" dirty="0"/>
              <a:t>Self reflective: I am a deep thinker.</a:t>
            </a:r>
          </a:p>
          <a:p>
            <a:pPr marL="457200" indent="-344488">
              <a:spcBef>
                <a:spcPts val="600"/>
              </a:spcBef>
              <a:spcAft>
                <a:spcPts val="600"/>
              </a:spcAft>
              <a:buFont typeface="Arial" panose="020B0604020202020204" pitchFamily="34" charset="0"/>
              <a:buChar char="•"/>
            </a:pPr>
            <a:r>
              <a:rPr lang="en-US" sz="2400" dirty="0"/>
              <a:t>As an athlete: I am a runner.</a:t>
            </a:r>
          </a:p>
          <a:p>
            <a:pPr>
              <a:spcBef>
                <a:spcPts val="600"/>
              </a:spcBef>
              <a:spcAft>
                <a:spcPts val="600"/>
              </a:spcAft>
              <a:buFont typeface="Wingdings" panose="05000000000000000000" pitchFamily="2" charset="2"/>
              <a:buNone/>
            </a:pPr>
            <a:r>
              <a:rPr lang="en-US" sz="2400" dirty="0"/>
              <a:t>Take a few minutes to think about who you are and write down a few.</a:t>
            </a:r>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Snap!</a:t>
            </a:r>
          </a:p>
        </p:txBody>
      </p:sp>
      <p:sp>
        <p:nvSpPr>
          <p:cNvPr id="4" name="Content Placeholder 2">
            <a:extLst>
              <a:ext uri="{FF2B5EF4-FFF2-40B4-BE49-F238E27FC236}">
                <a16:creationId xmlns:a16="http://schemas.microsoft.com/office/drawing/2014/main" id="{D43889AA-6E4D-402E-AF10-B5E69DB6319F}"/>
              </a:ext>
            </a:extLst>
          </p:cNvPr>
          <p:cNvSpPr txBox="1">
            <a:spLocks/>
          </p:cNvSpPr>
          <p:nvPr/>
        </p:nvSpPr>
        <p:spPr>
          <a:xfrm>
            <a:off x="585788" y="1435100"/>
            <a:ext cx="11606212"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Snap! demonstration</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0.4: Getting to know you</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606212"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t>Goal: Explore Snap! and create a simple "self-portrait" program to introduce yourself.</a:t>
            </a:r>
          </a:p>
          <a:p>
            <a:pPr marL="0" indent="0">
              <a:spcBef>
                <a:spcPts val="600"/>
              </a:spcBef>
              <a:spcAft>
                <a:spcPts val="600"/>
              </a:spcAft>
              <a:buNone/>
            </a:pPr>
            <a:endParaRPr lang="en-US" dirty="0"/>
          </a:p>
          <a:p>
            <a:pPr marL="0" indent="0">
              <a:spcBef>
                <a:spcPts val="600"/>
              </a:spcBef>
              <a:spcAft>
                <a:spcPts val="600"/>
              </a:spcAft>
              <a:buNone/>
            </a:pPr>
            <a:r>
              <a:rPr lang="en-US" dirty="0"/>
              <a:t>Lab instructions:</a:t>
            </a:r>
          </a:p>
          <a:p>
            <a:pPr marL="457200" indent="-295275">
              <a:spcBef>
                <a:spcPts val="600"/>
              </a:spcBef>
              <a:spcAft>
                <a:spcPts val="600"/>
              </a:spcAft>
              <a:buFont typeface="Arial" panose="020B0604020202020204" pitchFamily="34" charset="0"/>
              <a:buChar char="•"/>
              <a:tabLst>
                <a:tab pos="463550" algn="l"/>
              </a:tabLst>
            </a:pPr>
            <a:r>
              <a:rPr lang="en-US" sz="2400" dirty="0"/>
              <a:t>Take a few minutes to read the lab handout.</a:t>
            </a:r>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What is </a:t>
            </a:r>
            <a:r>
              <a:rPr lang="en-US" dirty="0"/>
              <a:t>one </a:t>
            </a:r>
            <a:r>
              <a:rPr lang="en-US" sz="2800" dirty="0"/>
              <a:t>feature that you discovered in </a:t>
            </a:r>
            <a:r>
              <a:rPr lang="en-US" dirty="0"/>
              <a:t>Snap!</a:t>
            </a:r>
            <a:endParaRPr lang="en-US" sz="2800" dirty="0"/>
          </a:p>
          <a:p>
            <a:r>
              <a:rPr lang="en-US" dirty="0"/>
              <a:t>What did you enjoy working with Snap!?</a:t>
            </a:r>
          </a:p>
          <a:p>
            <a:r>
              <a:rPr lang="en-US" sz="2800" dirty="0"/>
              <a:t>What did you not like?</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E1AA341-B3AB-4055-9529-13B6E56ED2FF}">
  <ds:schemaRefs>
    <ds:schemaRef ds:uri="http://schemas.microsoft.com/sharepoint/v3/contenttype/forms"/>
  </ds:schemaRefs>
</ds:datastoreItem>
</file>

<file path=customXml/itemProps3.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510</Words>
  <Application>Microsoft Office PowerPoint</Application>
  <PresentationFormat>Widescreen</PresentationFormat>
  <Paragraphs>57</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0.4: Snap! self-portrait</vt:lpstr>
      <vt:lpstr>Snap! self-portrait</vt:lpstr>
      <vt:lpstr>Today’s plan</vt:lpstr>
      <vt:lpstr>Do Now 0.4: I am ...</vt:lpstr>
      <vt:lpstr>Introducing Snap!</vt:lpstr>
      <vt:lpstr>Lab 0.4: Getting to know you</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2021-11-24T20:11:23Z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9345E7A2-EB1E-469B-9BA4-9EF8AAEE516E</vt:lpwstr>
  </property>
  <property fmtid="{D5CDD505-2E9C-101B-9397-08002B2CF9AE}" pid="11" name="ArticulatePath">
    <vt:lpwstr>TEALS SNAP 0.4</vt:lpwstr>
  </property>
</Properties>
</file>