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6"/>
  </p:notesMasterIdLst>
  <p:sldIdLst>
    <p:sldId id="1670" r:id="rId3"/>
    <p:sldId id="1679" r:id="rId4"/>
    <p:sldId id="1680" r:id="rId5"/>
    <p:sldId id="257" r:id="rId6"/>
    <p:sldId id="1704" r:id="rId7"/>
    <p:sldId id="259" r:id="rId8"/>
    <p:sldId id="1705" r:id="rId9"/>
    <p:sldId id="1707" r:id="rId10"/>
    <p:sldId id="1708" r:id="rId11"/>
    <p:sldId id="1709" r:id="rId12"/>
    <p:sldId id="1710" r:id="rId13"/>
    <p:sldId id="1689" r:id="rId14"/>
    <p:sldId id="1697"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57319" autoAdjust="0"/>
  </p:normalViewPr>
  <p:slideViewPr>
    <p:cSldViewPr snapToGrid="0">
      <p:cViewPr varScale="1">
        <p:scale>
          <a:sx n="41" d="100"/>
          <a:sy n="41" d="100"/>
        </p:scale>
        <p:origin x="1836"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nap.berkeley.edu/snapsource/snap.html#present:Username=whuangpha&amp;ProjectName=160223%20Do%20Now%20dog%20walking%20and%20jump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hub.io/introduction-to-computer-science/lab_43.md.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alsk12.github.io/introduction-to-computer-science/lab_43.md.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355929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2928821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Ask students to briefly describe how the various parts of the lab were similar or different</a:t>
            </a:r>
          </a:p>
          <a:p>
            <a:r>
              <a:rPr lang="en-US" sz="1200" b="0" i="0" kern="1200" dirty="0">
                <a:solidFill>
                  <a:schemeClr val="tx1"/>
                </a:solidFill>
                <a:effectLst/>
                <a:latin typeface="+mn-lt"/>
                <a:ea typeface="+mn-ea"/>
                <a:cs typeface="+mn-cs"/>
              </a:rPr>
              <a:t>Hopefully the students find that the scripts were quite similar for each part.</a:t>
            </a:r>
          </a:p>
          <a:p>
            <a:r>
              <a:rPr lang="en-US" sz="1200" b="0" i="0" kern="1200" dirty="0">
                <a:solidFill>
                  <a:schemeClr val="tx1"/>
                </a:solidFill>
                <a:effectLst/>
                <a:latin typeface="+mn-lt"/>
                <a:ea typeface="+mn-ea"/>
                <a:cs typeface="+mn-cs"/>
              </a:rPr>
              <a:t>Ask students to describe something they found challenging about the lab</a:t>
            </a:r>
          </a:p>
          <a:p>
            <a:r>
              <a:rPr lang="en-US" sz="1200" b="0" i="0" kern="1200" dirty="0">
                <a:solidFill>
                  <a:schemeClr val="tx1"/>
                </a:solidFill>
                <a:effectLst/>
                <a:latin typeface="+mn-lt"/>
                <a:ea typeface="+mn-ea"/>
                <a:cs typeface="+mn-cs"/>
              </a:rPr>
              <a:t>You will go over the correct solutions to the lab in the next lesson</a:t>
            </a:r>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15 minutes | Lecture and Demonstration</a:t>
            </a:r>
          </a:p>
          <a:p>
            <a:pPr algn="l"/>
            <a:r>
              <a:rPr lang="en-US" dirty="0">
                <a:effectLst/>
              </a:rPr>
              <a:t>30 minutes | Guess Who Activity</a:t>
            </a:r>
          </a:p>
          <a:p>
            <a:pPr algn="l"/>
            <a:r>
              <a:rPr lang="en-US" dirty="0">
                <a:effectLst/>
              </a:rPr>
              <a:t>5 minutes |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42900" indent="-342900">
              <a:buFont typeface="Arial" panose="020B0604020202020204" pitchFamily="34" charset="0"/>
              <a:buChar char="•"/>
            </a:pPr>
            <a:r>
              <a:rPr lang="en-US" sz="5400" dirty="0"/>
              <a:t>Follow the link: </a:t>
            </a:r>
            <a:r>
              <a:rPr lang="en-US" sz="7200" dirty="0">
                <a:hlinkClick r:id="rId3"/>
              </a:rPr>
              <a:t>https://snap.berkeley.edu/snapsource/snap.html#present:Username=whuangpha&amp;ProjectName=160223%20Do%20Now%20dog%20walking%20and%20jumping</a:t>
            </a:r>
            <a:endParaRPr lang="en-US" sz="5400" dirty="0"/>
          </a:p>
          <a:p>
            <a:pPr marL="342900" indent="-342900">
              <a:buFont typeface="Arial" panose="020B0604020202020204" pitchFamily="34" charset="0"/>
              <a:buChar char="•"/>
            </a:pPr>
            <a:r>
              <a:rPr lang="en-US" sz="5400" dirty="0"/>
              <a:t>Program a walking animation for the dog. Hint: it has 2 costumes.</a:t>
            </a:r>
          </a:p>
          <a:p>
            <a:pPr marL="342900" indent="-342900">
              <a:buFont typeface="Arial" panose="020B0604020202020204" pitchFamily="34" charset="0"/>
              <a:buChar char="•"/>
            </a:pPr>
            <a:r>
              <a:rPr lang="en-US" sz="5400" dirty="0"/>
              <a:t>Add the script to the forever block to make the dog "jump". What is the problem with this jump script when you test it? How should jump work when the player presses the spacebar?</a:t>
            </a:r>
          </a:p>
          <a:p>
            <a:pPr marL="342900" indent="-342900">
              <a:buFont typeface="Arial" panose="020B0604020202020204" pitchFamily="34" charset="0"/>
              <a:buChar char="•"/>
            </a:pPr>
            <a:r>
              <a:rPr lang="en-US" sz="5400" dirty="0"/>
              <a:t>Program </a:t>
            </a:r>
            <a:r>
              <a:rPr lang="en-US" sz="5400" b="1" dirty="0"/>
              <a:t>gravity</a:t>
            </a:r>
            <a:r>
              <a:rPr lang="en-US" sz="5400" dirty="0"/>
              <a:t> by making a custom Motion block "gravity" and adding it inside the forever loop. In the "gravity" custom block use an if statement to implement gravity. Hint: If not touching ground or platform color, go down by a small amount.</a:t>
            </a:r>
          </a:p>
          <a:p>
            <a:pPr marL="342900" indent="-342900">
              <a:buFont typeface="Arial" panose="020B0604020202020204" pitchFamily="34" charset="0"/>
              <a:buChar char="•"/>
            </a:pPr>
            <a:r>
              <a:rPr lang="en-US" sz="5400" dirty="0"/>
              <a:t>Remember to save your work!</a:t>
            </a:r>
          </a:p>
          <a:p>
            <a:pPr marL="0" indent="0">
              <a:buFontTx/>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In small diverse groups, ask students to consider how to count the number of students with July birthdays in the room</a:t>
            </a:r>
          </a:p>
          <a:p>
            <a:pPr lvl="1"/>
            <a:r>
              <a:rPr lang="en-US" sz="1200" b="0" i="0" kern="1200" dirty="0">
                <a:solidFill>
                  <a:schemeClr val="tx1"/>
                </a:solidFill>
                <a:effectLst/>
                <a:latin typeface="+mn-lt"/>
                <a:ea typeface="+mn-ea"/>
                <a:cs typeface="+mn-cs"/>
              </a:rPr>
              <a:t>Provide only a few minutes to work through this— students need not write full, formal algorithms, but simply </a:t>
            </a:r>
            <a:r>
              <a:rPr lang="en-US" sz="1200" b="0" i="0" kern="1200" dirty="0" err="1">
                <a:solidFill>
                  <a:schemeClr val="tx1"/>
                </a:solidFill>
                <a:effectLst/>
                <a:latin typeface="+mn-lt"/>
                <a:ea typeface="+mn-ea"/>
                <a:cs typeface="+mn-cs"/>
              </a:rPr>
              <a:t>desribe</a:t>
            </a:r>
            <a:r>
              <a:rPr lang="en-US" sz="1200" b="0" i="0" kern="1200" dirty="0">
                <a:solidFill>
                  <a:schemeClr val="tx1"/>
                </a:solidFill>
                <a:effectLst/>
                <a:latin typeface="+mn-lt"/>
                <a:ea typeface="+mn-ea"/>
                <a:cs typeface="+mn-cs"/>
              </a:rPr>
              <a:t> an approach</a:t>
            </a:r>
          </a:p>
          <a:p>
            <a:pPr lvl="1"/>
            <a:r>
              <a:rPr lang="en-US" sz="1200" b="0" i="0" kern="1200" dirty="0">
                <a:solidFill>
                  <a:schemeClr val="tx1"/>
                </a:solidFill>
                <a:effectLst/>
                <a:latin typeface="+mn-lt"/>
                <a:ea typeface="+mn-ea"/>
                <a:cs typeface="+mn-cs"/>
              </a:rPr>
              <a:t>Have groups share with each other and work together to come up with a single approach, hopefully settling on asking each student if s/he has a July birthday and counting the number of yeses (or something similar).</a:t>
            </a:r>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Define </a:t>
            </a:r>
            <a:r>
              <a:rPr lang="en-US" sz="1200" b="1" i="0" kern="1200" dirty="0">
                <a:solidFill>
                  <a:schemeClr val="tx1"/>
                </a:solidFill>
                <a:effectLst/>
                <a:latin typeface="+mn-lt"/>
                <a:ea typeface="+mn-ea"/>
                <a:cs typeface="+mn-cs"/>
              </a:rPr>
              <a:t>traversal</a:t>
            </a:r>
            <a:r>
              <a:rPr lang="en-US" sz="1200" b="0" i="0" kern="1200" dirty="0">
                <a:solidFill>
                  <a:schemeClr val="tx1"/>
                </a:solidFill>
                <a:effectLst/>
                <a:latin typeface="+mn-lt"/>
                <a:ea typeface="+mn-ea"/>
                <a:cs typeface="+mn-cs"/>
              </a:rPr>
              <a:t> as the process of accessing each element of a list in order and performing some operation.</a:t>
            </a:r>
          </a:p>
          <a:p>
            <a:pPr lvl="1"/>
            <a:r>
              <a:rPr lang="en-US" sz="1200" b="0" i="0" kern="1200" dirty="0">
                <a:solidFill>
                  <a:schemeClr val="tx1"/>
                </a:solidFill>
                <a:effectLst/>
                <a:latin typeface="+mn-lt"/>
                <a:ea typeface="+mn-ea"/>
                <a:cs typeface="+mn-cs"/>
              </a:rPr>
              <a:t>Call out that the operation can be anything, and may not actually be performed on every element</a:t>
            </a:r>
          </a:p>
          <a:p>
            <a:pPr lvl="1"/>
            <a:r>
              <a:rPr lang="en-US" sz="1200" b="0" i="0" kern="1200" dirty="0">
                <a:solidFill>
                  <a:schemeClr val="tx1"/>
                </a:solidFill>
                <a:effectLst/>
                <a:latin typeface="+mn-lt"/>
                <a:ea typeface="+mn-ea"/>
                <a:cs typeface="+mn-cs"/>
              </a:rPr>
              <a:t>Provide a few examples of possible operations (say each person's name, count the number of females, add up the total number of siblings, find the average GPA, etc.)</a:t>
            </a:r>
          </a:p>
          <a:p>
            <a:pPr lvl="1"/>
            <a:r>
              <a:rPr lang="en-US" sz="1200" b="0" i="0" kern="1200" dirty="0">
                <a:solidFill>
                  <a:schemeClr val="tx1"/>
                </a:solidFill>
                <a:effectLst/>
                <a:latin typeface="+mn-lt"/>
                <a:ea typeface="+mn-ea"/>
                <a:cs typeface="+mn-cs"/>
              </a:rPr>
              <a:t>Explain that traversing is how many problems involving lists are solved.</a:t>
            </a:r>
          </a:p>
          <a:p>
            <a:r>
              <a:rPr lang="en-US" sz="1200" b="0" i="0" kern="1200" dirty="0">
                <a:solidFill>
                  <a:schemeClr val="tx1"/>
                </a:solidFill>
                <a:effectLst/>
                <a:latin typeface="+mn-lt"/>
                <a:ea typeface="+mn-ea"/>
                <a:cs typeface="+mn-cs"/>
              </a:rPr>
              <a:t>As a group, develop sample script for a simple list traversal, such as the following: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Ask leading questions to help students write each line of script, one a time, then gradually put the pieces together (“build up” approach)</a:t>
            </a:r>
          </a:p>
          <a:p>
            <a:r>
              <a:rPr lang="en-US" sz="1200" b="0" i="0" kern="1200" dirty="0">
                <a:solidFill>
                  <a:schemeClr val="tx1"/>
                </a:solidFill>
                <a:effectLst/>
                <a:latin typeface="+mn-lt"/>
                <a:ea typeface="+mn-ea"/>
                <a:cs typeface="+mn-cs"/>
              </a:rPr>
              <a:t>Point out that the “say” block can be replaced by any script (including larger blocks of script for more complex operations), but that the rest of the script will typically be the same</a:t>
            </a:r>
          </a:p>
          <a:p>
            <a:r>
              <a:rPr lang="en-US" sz="1200" b="0" i="0" kern="1200" dirty="0">
                <a:solidFill>
                  <a:schemeClr val="tx1"/>
                </a:solidFill>
                <a:effectLst/>
                <a:latin typeface="+mn-lt"/>
                <a:ea typeface="+mn-ea"/>
                <a:cs typeface="+mn-cs"/>
              </a:rPr>
              <a:t>Emphasize that the “index” variable is keeping track of where we currently are in the list, and can be used in the traversal operation if wanted, as in:</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Guess Who</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Students will be performing several traversal operations, some of which simulate mapping, filtering, or reducing/folding the list. You can discuss these operations if you feel the class can handle it.</a:t>
            </a:r>
          </a:p>
          <a:p>
            <a:r>
              <a:rPr lang="en-US" sz="1200" b="0" i="0" kern="1200" dirty="0">
                <a:solidFill>
                  <a:schemeClr val="tx1"/>
                </a:solidFill>
                <a:effectLst/>
                <a:latin typeface="+mn-lt"/>
                <a:ea typeface="+mn-ea"/>
                <a:cs typeface="+mn-cs"/>
              </a:rPr>
              <a:t>Part 1.3 requires use of the “join” block—be sure that the students are comfortable using this block.</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515760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Guess Who</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Students will be performing several traversal operations, some of which simulate mapping, filtering, or reducing/folding the list. You can discuss these operations if you feel the class can handle it.</a:t>
            </a:r>
          </a:p>
          <a:p>
            <a:r>
              <a:rPr lang="en-US" sz="1200" b="0" i="0" kern="1200" dirty="0">
                <a:solidFill>
                  <a:schemeClr val="tx1"/>
                </a:solidFill>
                <a:effectLst/>
                <a:latin typeface="+mn-lt"/>
                <a:ea typeface="+mn-ea"/>
                <a:cs typeface="+mn-cs"/>
              </a:rPr>
              <a:t>Part 1.3 requires use of the “join” block—be sure that the students are comfortable using this block.</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331892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332430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 Id="rId5" Type="http://schemas.openxmlformats.org/officeDocument/2006/relationships/image" Target="../media/image27.sv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2.xml"/><Relationship Id="rId5" Type="http://schemas.openxmlformats.org/officeDocument/2006/relationships/image" Target="../media/image27.sv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7.xml"/><Relationship Id="rId1" Type="http://schemas.openxmlformats.org/officeDocument/2006/relationships/tags" Target="../tags/tag13.xml"/><Relationship Id="rId5" Type="http://schemas.openxmlformats.org/officeDocument/2006/relationships/image" Target="../media/image31.sv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4.xml"/><Relationship Id="rId5" Type="http://schemas.openxmlformats.org/officeDocument/2006/relationships/image" Target="../media/image33.sv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9.png"/><Relationship Id="rId2" Type="http://schemas.openxmlformats.org/officeDocument/2006/relationships/slideLayout" Target="../slideLayouts/slideLayout9.xml"/><Relationship Id="rId1" Type="http://schemas.openxmlformats.org/officeDocument/2006/relationships/tags" Target="../tags/tag7.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7.sv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7.sv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4.3: </a:t>
            </a:r>
            <a:r>
              <a:rPr lang="en-US" b="1" dirty="0"/>
              <a:t>List Practice I</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4.3: Guess who activity – I’m looking for</a:t>
            </a:r>
          </a:p>
        </p:txBody>
      </p:sp>
      <p:sp>
        <p:nvSpPr>
          <p:cNvPr id="3" name="Content Placeholder 2"/>
          <p:cNvSpPr>
            <a:spLocks noGrp="1"/>
          </p:cNvSpPr>
          <p:nvPr>
            <p:ph sz="quarter" idx="4294967295"/>
          </p:nvPr>
        </p:nvSpPr>
        <p:spPr>
          <a:xfrm>
            <a:off x="584200" y="1435101"/>
            <a:ext cx="10388600" cy="4431983"/>
          </a:xfrm>
        </p:spPr>
        <p:txBody>
          <a:bodyPr wrap="square">
            <a:spAutoFit/>
          </a:bodyPr>
          <a:lstStyle/>
          <a:p>
            <a:pPr marL="514350" indent="-514350">
              <a:spcBef>
                <a:spcPts val="600"/>
              </a:spcBef>
              <a:spcAft>
                <a:spcPts val="600"/>
              </a:spcAft>
              <a:buFont typeface="+mj-lt"/>
              <a:buAutoNum type="arabicPeriod"/>
            </a:pPr>
            <a:r>
              <a:rPr lang="en-US" sz="3200" dirty="0"/>
              <a:t>Write a script that says every other name in a list one at a time when the space bar is pressed. </a:t>
            </a:r>
          </a:p>
          <a:p>
            <a:pPr lvl="1">
              <a:spcBef>
                <a:spcPts val="600"/>
              </a:spcBef>
              <a:spcAft>
                <a:spcPts val="600"/>
              </a:spcAft>
            </a:pPr>
            <a:r>
              <a:rPr lang="en-US" sz="2400" dirty="0"/>
              <a:t>Use the same list of names from the Roll Call Exercise. </a:t>
            </a:r>
          </a:p>
          <a:p>
            <a:pPr lvl="1">
              <a:spcBef>
                <a:spcPts val="600"/>
              </a:spcBef>
              <a:spcAft>
                <a:spcPts val="600"/>
              </a:spcAft>
            </a:pPr>
            <a:r>
              <a:rPr lang="en-US" sz="2400" dirty="0"/>
              <a:t>For example, if the list is [Eric, Sally, Michelle, John, Sam, Caleb], the names Eric, Michelle, and Sam would be said.</a:t>
            </a:r>
          </a:p>
          <a:p>
            <a:pPr marL="457200" indent="-457200">
              <a:spcBef>
                <a:spcPts val="600"/>
              </a:spcBef>
              <a:spcAft>
                <a:spcPts val="600"/>
              </a:spcAft>
              <a:buFont typeface="+mj-lt"/>
              <a:buAutoNum type="arabicPeriod"/>
            </a:pPr>
            <a:r>
              <a:rPr lang="en-US" sz="3200" dirty="0"/>
              <a:t>Write a script that says the names in the list one at a time in reverse order when the '0' key is pressed. </a:t>
            </a:r>
          </a:p>
          <a:p>
            <a:pPr lvl="1">
              <a:spcBef>
                <a:spcPts val="600"/>
              </a:spcBef>
              <a:spcAft>
                <a:spcPts val="600"/>
              </a:spcAft>
            </a:pPr>
            <a:r>
              <a:rPr lang="en-US" sz="2400" dirty="0"/>
              <a:t>For example, if the list is [Eric, Sally, Michelle, John, Sam, Caleb], the names Caleb, Sam, John, Michelle, Sally, and Eric would be said.</a:t>
            </a:r>
            <a:endParaRPr lang="en-US" sz="2400" dirty="0">
              <a:latin typeface="+mj-lt"/>
            </a:endParaRPr>
          </a:p>
        </p:txBody>
      </p:sp>
      <p:pic>
        <p:nvPicPr>
          <p:cNvPr id="5" name="Graphic 4" descr="Lab">
            <a:extLst>
              <a:ext uri="{FF2B5EF4-FFF2-40B4-BE49-F238E27FC236}">
                <a16:creationId xmlns:a16="http://schemas.microsoft.com/office/drawing/2014/main" id="{2FB26571-952D-44D4-B6F2-7365EE6FDA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2442621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4.3: Guess Who Activity – Putting it together</a:t>
            </a:r>
          </a:p>
        </p:txBody>
      </p:sp>
      <p:pic>
        <p:nvPicPr>
          <p:cNvPr id="5" name="Graphic 4" descr="Lab">
            <a:extLst>
              <a:ext uri="{FF2B5EF4-FFF2-40B4-BE49-F238E27FC236}">
                <a16:creationId xmlns:a16="http://schemas.microsoft.com/office/drawing/2014/main" id="{2FB26571-952D-44D4-B6F2-7365EE6FDA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3" name="Content Placeholder 2"/>
          <p:cNvSpPr>
            <a:spLocks noGrp="1"/>
          </p:cNvSpPr>
          <p:nvPr>
            <p:ph sz="quarter" idx="4294967295"/>
          </p:nvPr>
        </p:nvSpPr>
        <p:spPr>
          <a:xfrm>
            <a:off x="584200" y="1435101"/>
            <a:ext cx="10388600" cy="2548390"/>
          </a:xfrm>
        </p:spPr>
        <p:txBody>
          <a:bodyPr wrap="square">
            <a:spAutoFit/>
          </a:bodyPr>
          <a:lstStyle/>
          <a:p>
            <a:pPr marL="0" indent="0">
              <a:buNone/>
            </a:pPr>
            <a:r>
              <a:rPr lang="en-US" dirty="0"/>
              <a:t>Write scripts so that when each of the following keys is pressed, the corresponding subset of names from the list is said one at a time.</a:t>
            </a:r>
          </a:p>
          <a:p>
            <a:pPr marL="0" indent="0">
              <a:buNone/>
            </a:pPr>
            <a:endParaRPr lang="en-US" sz="2400" dirty="0"/>
          </a:p>
          <a:p>
            <a:pPr marL="0" indent="0">
              <a:buNone/>
            </a:pPr>
            <a:br>
              <a:rPr lang="en-US" sz="2400" dirty="0"/>
            </a:br>
            <a:endParaRPr lang="en-US" sz="2400" dirty="0">
              <a:latin typeface="+mj-lt"/>
            </a:endParaRPr>
          </a:p>
        </p:txBody>
      </p:sp>
      <p:graphicFrame>
        <p:nvGraphicFramePr>
          <p:cNvPr id="6" name="Table 5">
            <a:extLst>
              <a:ext uri="{FF2B5EF4-FFF2-40B4-BE49-F238E27FC236}">
                <a16:creationId xmlns:a16="http://schemas.microsoft.com/office/drawing/2014/main" id="{26C75846-3978-411B-B3D1-6241047DDE30}"/>
              </a:ext>
            </a:extLst>
          </p:cNvPr>
          <p:cNvGraphicFramePr>
            <a:graphicFrameLocks noGrp="1"/>
          </p:cNvGraphicFramePr>
          <p:nvPr>
            <p:extLst>
              <p:ext uri="{D42A27DB-BD31-4B8C-83A1-F6EECF244321}">
                <p14:modId xmlns:p14="http://schemas.microsoft.com/office/powerpoint/2010/main" val="2007042159"/>
              </p:ext>
            </p:extLst>
          </p:nvPr>
        </p:nvGraphicFramePr>
        <p:xfrm>
          <a:off x="1047135" y="3091556"/>
          <a:ext cx="9689691" cy="3309244"/>
        </p:xfrm>
        <a:graphic>
          <a:graphicData uri="http://schemas.openxmlformats.org/drawingml/2006/table">
            <a:tbl>
              <a:tblPr firstRow="1">
                <a:tableStyleId>{69012ECD-51FC-41F1-AA8D-1B2483CD663E}</a:tableStyleId>
              </a:tblPr>
              <a:tblGrid>
                <a:gridCol w="2403988">
                  <a:extLst>
                    <a:ext uri="{9D8B030D-6E8A-4147-A177-3AD203B41FA5}">
                      <a16:colId xmlns:a16="http://schemas.microsoft.com/office/drawing/2014/main" val="2201836821"/>
                    </a:ext>
                  </a:extLst>
                </a:gridCol>
                <a:gridCol w="4055806">
                  <a:extLst>
                    <a:ext uri="{9D8B030D-6E8A-4147-A177-3AD203B41FA5}">
                      <a16:colId xmlns:a16="http://schemas.microsoft.com/office/drawing/2014/main" val="831528893"/>
                    </a:ext>
                  </a:extLst>
                </a:gridCol>
                <a:gridCol w="3229897">
                  <a:extLst>
                    <a:ext uri="{9D8B030D-6E8A-4147-A177-3AD203B41FA5}">
                      <a16:colId xmlns:a16="http://schemas.microsoft.com/office/drawing/2014/main" val="3789143518"/>
                    </a:ext>
                  </a:extLst>
                </a:gridCol>
              </a:tblGrid>
              <a:tr h="523447">
                <a:tc>
                  <a:txBody>
                    <a:bodyPr/>
                    <a:lstStyle/>
                    <a:p>
                      <a:pPr algn="l"/>
                      <a:r>
                        <a:rPr lang="en-US" sz="2000">
                          <a:effectLst/>
                        </a:rPr>
                        <a:t>When this key is pressed...</a:t>
                      </a:r>
                      <a:endParaRPr lang="en-US" sz="2000">
                        <a:solidFill>
                          <a:srgbClr val="FFFFFF"/>
                        </a:solidFill>
                        <a:effectLst/>
                      </a:endParaRPr>
                    </a:p>
                  </a:txBody>
                  <a:tcPr marL="90409" marR="90409" marT="48218" marB="48218" anchor="ctr"/>
                </a:tc>
                <a:tc>
                  <a:txBody>
                    <a:bodyPr/>
                    <a:lstStyle/>
                    <a:p>
                      <a:pPr algn="l"/>
                      <a:r>
                        <a:rPr lang="en-US" sz="2000">
                          <a:effectLst/>
                        </a:rPr>
                        <a:t>Say the names in the list that...</a:t>
                      </a:r>
                      <a:endParaRPr lang="en-US" sz="2000">
                        <a:solidFill>
                          <a:srgbClr val="FFFFFF"/>
                        </a:solidFill>
                        <a:effectLst/>
                      </a:endParaRPr>
                    </a:p>
                  </a:txBody>
                  <a:tcPr marL="90409" marR="90409" marT="48218" marB="48218" anchor="ctr"/>
                </a:tc>
                <a:tc>
                  <a:txBody>
                    <a:bodyPr/>
                    <a:lstStyle/>
                    <a:p>
                      <a:pPr algn="l"/>
                      <a:r>
                        <a:rPr lang="en-US" sz="2000">
                          <a:effectLst/>
                        </a:rPr>
                        <a:t>For example...</a:t>
                      </a:r>
                      <a:endParaRPr lang="en-US" sz="2000">
                        <a:solidFill>
                          <a:srgbClr val="FFFFFF"/>
                        </a:solidFill>
                        <a:effectLst/>
                      </a:endParaRPr>
                    </a:p>
                  </a:txBody>
                  <a:tcPr marL="90409" marR="90409" marT="48218" marB="48218" anchor="ctr"/>
                </a:tc>
                <a:extLst>
                  <a:ext uri="{0D108BD9-81ED-4DB2-BD59-A6C34878D82A}">
                    <a16:rowId xmlns:a16="http://schemas.microsoft.com/office/drawing/2014/main" val="2795770851"/>
                  </a:ext>
                </a:extLst>
              </a:tr>
              <a:tr h="453341">
                <a:tc>
                  <a:txBody>
                    <a:bodyPr/>
                    <a:lstStyle/>
                    <a:p>
                      <a:pPr algn="l"/>
                      <a:r>
                        <a:rPr lang="en-US" sz="2000">
                          <a:effectLst/>
                        </a:rPr>
                        <a:t>1</a:t>
                      </a:r>
                    </a:p>
                  </a:txBody>
                  <a:tcPr marL="90409" marR="90409" marT="30136" marB="30136" anchor="ctr"/>
                </a:tc>
                <a:tc>
                  <a:txBody>
                    <a:bodyPr/>
                    <a:lstStyle/>
                    <a:p>
                      <a:pPr algn="l"/>
                      <a:r>
                        <a:rPr lang="en-US" sz="2000">
                          <a:effectLst/>
                        </a:rPr>
                        <a:t>Have more than four letters</a:t>
                      </a:r>
                    </a:p>
                  </a:txBody>
                  <a:tcPr marL="90409" marR="90409" marT="30136" marB="30136" anchor="ctr"/>
                </a:tc>
                <a:tc>
                  <a:txBody>
                    <a:bodyPr/>
                    <a:lstStyle/>
                    <a:p>
                      <a:pPr algn="l"/>
                      <a:r>
                        <a:rPr lang="en-US" sz="2000">
                          <a:effectLst/>
                        </a:rPr>
                        <a:t>Sally, Michelle</a:t>
                      </a:r>
                    </a:p>
                  </a:txBody>
                  <a:tcPr marL="90409" marR="90409" marT="30136" marB="30136" anchor="ctr"/>
                </a:tc>
                <a:extLst>
                  <a:ext uri="{0D108BD9-81ED-4DB2-BD59-A6C34878D82A}">
                    <a16:rowId xmlns:a16="http://schemas.microsoft.com/office/drawing/2014/main" val="2437289058"/>
                  </a:ext>
                </a:extLst>
              </a:tr>
              <a:tr h="453341">
                <a:tc>
                  <a:txBody>
                    <a:bodyPr/>
                    <a:lstStyle/>
                    <a:p>
                      <a:pPr algn="l"/>
                      <a:r>
                        <a:rPr lang="en-US" sz="2000" dirty="0">
                          <a:effectLst/>
                        </a:rPr>
                        <a:t>2</a:t>
                      </a:r>
                    </a:p>
                  </a:txBody>
                  <a:tcPr marL="90409" marR="90409" marT="30136" marB="30136" anchor="ctr"/>
                </a:tc>
                <a:tc>
                  <a:txBody>
                    <a:bodyPr/>
                    <a:lstStyle/>
                    <a:p>
                      <a:pPr algn="l"/>
                      <a:r>
                        <a:rPr lang="en-US" sz="2000">
                          <a:effectLst/>
                        </a:rPr>
                        <a:t>Start with the letter 'c'</a:t>
                      </a:r>
                    </a:p>
                  </a:txBody>
                  <a:tcPr marL="90409" marR="90409" marT="30136" marB="30136" anchor="ctr"/>
                </a:tc>
                <a:tc>
                  <a:txBody>
                    <a:bodyPr/>
                    <a:lstStyle/>
                    <a:p>
                      <a:pPr algn="l"/>
                      <a:r>
                        <a:rPr lang="en-US" sz="2000">
                          <a:effectLst/>
                        </a:rPr>
                        <a:t>Caleb</a:t>
                      </a:r>
                    </a:p>
                  </a:txBody>
                  <a:tcPr marL="90409" marR="90409" marT="30136" marB="30136" anchor="ctr"/>
                </a:tc>
                <a:extLst>
                  <a:ext uri="{0D108BD9-81ED-4DB2-BD59-A6C34878D82A}">
                    <a16:rowId xmlns:a16="http://schemas.microsoft.com/office/drawing/2014/main" val="1576221989"/>
                  </a:ext>
                </a:extLst>
              </a:tr>
              <a:tr h="453341">
                <a:tc>
                  <a:txBody>
                    <a:bodyPr/>
                    <a:lstStyle/>
                    <a:p>
                      <a:pPr algn="l"/>
                      <a:r>
                        <a:rPr lang="en-US" sz="2000">
                          <a:effectLst/>
                        </a:rPr>
                        <a:t>3</a:t>
                      </a:r>
                    </a:p>
                  </a:txBody>
                  <a:tcPr marL="90409" marR="90409" marT="30136" marB="30136" anchor="ctr"/>
                </a:tc>
                <a:tc>
                  <a:txBody>
                    <a:bodyPr/>
                    <a:lstStyle/>
                    <a:p>
                      <a:pPr algn="l"/>
                      <a:r>
                        <a:rPr lang="en-US" sz="2000">
                          <a:effectLst/>
                        </a:rPr>
                        <a:t>End with the letter 'y'</a:t>
                      </a:r>
                    </a:p>
                  </a:txBody>
                  <a:tcPr marL="90409" marR="90409" marT="30136" marB="30136" anchor="ctr"/>
                </a:tc>
                <a:tc>
                  <a:txBody>
                    <a:bodyPr/>
                    <a:lstStyle/>
                    <a:p>
                      <a:pPr algn="l"/>
                      <a:r>
                        <a:rPr lang="en-US" sz="2000">
                          <a:effectLst/>
                        </a:rPr>
                        <a:t>Sally</a:t>
                      </a:r>
                    </a:p>
                  </a:txBody>
                  <a:tcPr marL="90409" marR="90409" marT="30136" marB="30136" anchor="ctr"/>
                </a:tc>
                <a:extLst>
                  <a:ext uri="{0D108BD9-81ED-4DB2-BD59-A6C34878D82A}">
                    <a16:rowId xmlns:a16="http://schemas.microsoft.com/office/drawing/2014/main" val="70509173"/>
                  </a:ext>
                </a:extLst>
              </a:tr>
              <a:tr h="789844">
                <a:tc>
                  <a:txBody>
                    <a:bodyPr/>
                    <a:lstStyle/>
                    <a:p>
                      <a:pPr algn="l"/>
                      <a:r>
                        <a:rPr lang="en-US" sz="2000">
                          <a:effectLst/>
                        </a:rPr>
                        <a:t>4</a:t>
                      </a:r>
                    </a:p>
                  </a:txBody>
                  <a:tcPr marL="90409" marR="90409" marT="30136" marB="30136" anchor="ctr"/>
                </a:tc>
                <a:tc>
                  <a:txBody>
                    <a:bodyPr/>
                    <a:lstStyle/>
                    <a:p>
                      <a:pPr algn="l"/>
                      <a:r>
                        <a:rPr lang="en-US" sz="2000">
                          <a:effectLst/>
                        </a:rPr>
                        <a:t>Are not the first two or last two names in the list</a:t>
                      </a:r>
                    </a:p>
                  </a:txBody>
                  <a:tcPr marL="90409" marR="90409" marT="30136" marB="30136" anchor="ctr"/>
                </a:tc>
                <a:tc>
                  <a:txBody>
                    <a:bodyPr/>
                    <a:lstStyle/>
                    <a:p>
                      <a:pPr algn="l"/>
                      <a:r>
                        <a:rPr lang="en-US" sz="2000">
                          <a:effectLst/>
                        </a:rPr>
                        <a:t>Michelle, John</a:t>
                      </a:r>
                    </a:p>
                  </a:txBody>
                  <a:tcPr marL="90409" marR="90409" marT="30136" marB="30136" anchor="ctr"/>
                </a:tc>
                <a:extLst>
                  <a:ext uri="{0D108BD9-81ED-4DB2-BD59-A6C34878D82A}">
                    <a16:rowId xmlns:a16="http://schemas.microsoft.com/office/drawing/2014/main" val="3555427999"/>
                  </a:ext>
                </a:extLst>
              </a:tr>
              <a:tr h="453341">
                <a:tc>
                  <a:txBody>
                    <a:bodyPr/>
                    <a:lstStyle/>
                    <a:p>
                      <a:pPr algn="l"/>
                      <a:r>
                        <a:rPr lang="en-US" sz="2000">
                          <a:effectLst/>
                        </a:rPr>
                        <a:t>5 (optional)</a:t>
                      </a:r>
                    </a:p>
                  </a:txBody>
                  <a:tcPr marL="90409" marR="90409" marT="30136" marB="30136" anchor="ctr"/>
                </a:tc>
                <a:tc>
                  <a:txBody>
                    <a:bodyPr/>
                    <a:lstStyle/>
                    <a:p>
                      <a:pPr algn="l"/>
                      <a:r>
                        <a:rPr lang="en-US" sz="2000">
                          <a:effectLst/>
                        </a:rPr>
                        <a:t>Contain the letter 'e'</a:t>
                      </a:r>
                    </a:p>
                  </a:txBody>
                  <a:tcPr marL="90409" marR="90409" marT="30136" marB="30136" anchor="ctr"/>
                </a:tc>
                <a:tc>
                  <a:txBody>
                    <a:bodyPr/>
                    <a:lstStyle/>
                    <a:p>
                      <a:pPr algn="l"/>
                      <a:r>
                        <a:rPr lang="en-US" sz="2000" dirty="0">
                          <a:effectLst/>
                        </a:rPr>
                        <a:t>Eric, Michelle, Caleb</a:t>
                      </a:r>
                    </a:p>
                  </a:txBody>
                  <a:tcPr marL="90409" marR="90409" marT="30136" marB="30136" anchor="ctr"/>
                </a:tc>
                <a:extLst>
                  <a:ext uri="{0D108BD9-81ED-4DB2-BD59-A6C34878D82A}">
                    <a16:rowId xmlns:a16="http://schemas.microsoft.com/office/drawing/2014/main" val="3166437027"/>
                  </a:ext>
                </a:extLst>
              </a:tr>
            </a:tbl>
          </a:graphicData>
        </a:graphic>
      </p:graphicFrame>
    </p:spTree>
    <p:custDataLst>
      <p:tags r:id="rId1"/>
    </p:custDataLst>
    <p:extLst>
      <p:ext uri="{BB962C8B-B14F-4D97-AF65-F5344CB8AC3E}">
        <p14:creationId xmlns:p14="http://schemas.microsoft.com/office/powerpoint/2010/main" val="183530856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33412" indent="-514350">
              <a:spcBef>
                <a:spcPts val="600"/>
              </a:spcBef>
              <a:spcAft>
                <a:spcPts val="600"/>
              </a:spcAft>
              <a:buSzPct val="100000"/>
              <a:buFont typeface="+mj-lt"/>
              <a:buAutoNum type="arabicPeriod"/>
            </a:pPr>
            <a:r>
              <a:rPr lang="en-US" dirty="0">
                <a:latin typeface="+mj-lt"/>
              </a:rPr>
              <a:t>How are the various parts of the lab similar or different?</a:t>
            </a:r>
          </a:p>
          <a:p>
            <a:pPr marL="633412" indent="-514350">
              <a:spcBef>
                <a:spcPts val="600"/>
              </a:spcBef>
              <a:spcAft>
                <a:spcPts val="600"/>
              </a:spcAft>
              <a:buSzPct val="100000"/>
              <a:buFont typeface="+mj-lt"/>
              <a:buAutoNum type="arabicPeriod"/>
            </a:pPr>
            <a:r>
              <a:rPr lang="en-US" dirty="0">
                <a:latin typeface="+mj-lt"/>
              </a:rPr>
              <a:t>What was something you found challenging in the lab?</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3" y="1436688"/>
            <a:ext cx="11603737" cy="1477328"/>
          </a:xfrm>
        </p:spPr>
        <p:txBody>
          <a:bodyPr/>
          <a:lstStyle/>
          <a:p>
            <a:pPr marL="0" indent="0">
              <a:spcBef>
                <a:spcPts val="600"/>
              </a:spcBef>
              <a:spcAft>
                <a:spcPts val="600"/>
              </a:spcAft>
              <a:buNone/>
            </a:pPr>
            <a:r>
              <a:rPr lang="en-US" dirty="0">
                <a:latin typeface="+mj-lt"/>
              </a:rPr>
              <a:t>In your notebook answer the following,</a:t>
            </a:r>
          </a:p>
          <a:p>
            <a:pPr marL="401638" indent="-296863">
              <a:spcBef>
                <a:spcPts val="600"/>
              </a:spcBef>
              <a:spcAft>
                <a:spcPts val="600"/>
              </a:spcAft>
              <a:buSzPct val="100000"/>
              <a:buFont typeface="Arial" panose="020B0604020202020204" pitchFamily="34" charset="0"/>
              <a:buChar char="•"/>
            </a:pPr>
            <a:r>
              <a:rPr lang="en-US" sz="2400" dirty="0"/>
              <a:t>What is a transversal?</a:t>
            </a:r>
          </a:p>
          <a:p>
            <a:pPr marL="401638" indent="-296863">
              <a:spcBef>
                <a:spcPts val="600"/>
              </a:spcBef>
              <a:spcAft>
                <a:spcPts val="600"/>
              </a:spcAft>
              <a:buSzPct val="100000"/>
              <a:buFont typeface="Arial" panose="020B0604020202020204" pitchFamily="34" charset="0"/>
              <a:buChar char="•"/>
            </a:pPr>
            <a:r>
              <a:rPr lang="en-US" sz="2400" dirty="0"/>
              <a:t>Discussion: Share what you were having trouble with.</a:t>
            </a:r>
          </a:p>
        </p:txBody>
      </p:sp>
      <p:pic>
        <p:nvPicPr>
          <p:cNvPr id="3" name="Graphic 2" descr="Exit">
            <a:extLst>
              <a:ext uri="{FF2B5EF4-FFF2-40B4-BE49-F238E27FC236}">
                <a16:creationId xmlns:a16="http://schemas.microsoft.com/office/drawing/2014/main" id="{FF244F20-EC98-41DD-A1CD-EF63E49137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b="1" dirty="0"/>
              <a:t>List Practice I</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88263" y="1436688"/>
            <a:ext cx="13244114" cy="2000548"/>
          </a:xfrm>
        </p:spPr>
        <p:txBody>
          <a:bodyPr/>
          <a:lstStyle/>
          <a:p>
            <a:pPr marL="0" indent="0">
              <a:spcBef>
                <a:spcPts val="0"/>
              </a:spcBef>
              <a:spcAft>
                <a:spcPts val="600"/>
              </a:spcAft>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t>Traverse a list, accessing each element one at a time</a:t>
            </a:r>
          </a:p>
          <a:p>
            <a:pPr marL="457200" indent="-285750">
              <a:spcBef>
                <a:spcPts val="600"/>
              </a:spcBef>
              <a:spcAft>
                <a:spcPts val="600"/>
              </a:spcAft>
              <a:buSzPct val="100000"/>
              <a:buFont typeface="Arial" panose="020B0604020202020204" pitchFamily="34" charset="0"/>
              <a:buChar char="•"/>
            </a:pPr>
            <a:r>
              <a:rPr lang="en-US" sz="2400" dirty="0"/>
              <a:t>Perform operations combining all elements in a list</a:t>
            </a:r>
          </a:p>
          <a:p>
            <a:pPr marL="457200" indent="-285750">
              <a:spcBef>
                <a:spcPts val="600"/>
              </a:spcBef>
              <a:spcAft>
                <a:spcPts val="600"/>
              </a:spcAft>
              <a:buSzPct val="100000"/>
              <a:buFont typeface="Arial" panose="020B0604020202020204" pitchFamily="34" charset="0"/>
              <a:buChar char="•"/>
            </a:pPr>
            <a:r>
              <a:rPr lang="en-US" sz="2400" dirty="0"/>
              <a:t>Select defined subsets of elements in a list</a:t>
            </a:r>
            <a:endParaRPr lang="en-US"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Welcome, attendance, bell work, announcements</a:t>
            </a:r>
          </a:p>
          <a:p>
            <a:pPr algn="l"/>
            <a:r>
              <a:rPr lang="en-US" sz="1800" dirty="0">
                <a:effectLst/>
              </a:rPr>
              <a:t>Lecture and Demonstration</a:t>
            </a:r>
          </a:p>
          <a:p>
            <a:pPr algn="l"/>
            <a:r>
              <a:rPr lang="en-US" sz="1800" dirty="0">
                <a:effectLst/>
              </a:rPr>
              <a:t>Guess Who Activity</a:t>
            </a:r>
          </a:p>
          <a:p>
            <a:r>
              <a:rPr lang="en-US" sz="1800" dirty="0"/>
              <a:t>W</a:t>
            </a:r>
            <a:r>
              <a:rPr lang="en-US" sz="1800" dirty="0">
                <a:effectLst/>
              </a:rPr>
              <a:t>rap-up</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4.3: Quote of the Day</a:t>
            </a:r>
          </a:p>
        </p:txBody>
      </p:sp>
      <p:sp>
        <p:nvSpPr>
          <p:cNvPr id="3" name="Content Placeholder 2"/>
          <p:cNvSpPr>
            <a:spLocks noGrp="1"/>
          </p:cNvSpPr>
          <p:nvPr>
            <p:ph type="body" sz="quarter" idx="4294967295"/>
          </p:nvPr>
        </p:nvSpPr>
        <p:spPr>
          <a:xfrm>
            <a:off x="585788" y="1435100"/>
            <a:ext cx="11606212" cy="2260337"/>
          </a:xfrm>
        </p:spPr>
        <p:txBody>
          <a:bodyPr>
            <a:noAutofit/>
          </a:bodyPr>
          <a:lstStyle/>
          <a:p>
            <a:pPr marL="338138" indent="-338138">
              <a:buSzPct val="100000"/>
              <a:buFont typeface="Arial" panose="020B0604020202020204" pitchFamily="34" charset="0"/>
              <a:buChar char="•"/>
            </a:pPr>
            <a:r>
              <a:rPr lang="en-US" dirty="0"/>
              <a:t>Create a list with 10 inspirational quotes. You may use the internet for ideas.</a:t>
            </a:r>
          </a:p>
          <a:p>
            <a:pPr marL="338138" indent="-338138">
              <a:buSzPct val="100000"/>
              <a:buFont typeface="Arial" panose="020B0604020202020204" pitchFamily="34" charset="0"/>
              <a:buChar char="•"/>
            </a:pPr>
            <a:r>
              <a:rPr lang="en-US" dirty="0"/>
              <a:t>Use the following block to pick a random quote of the day:</a:t>
            </a:r>
          </a:p>
        </p:txBody>
      </p:sp>
      <p:pic>
        <p:nvPicPr>
          <p:cNvPr id="4" name="Graphic 3" descr="Do Now">
            <a:extLst>
              <a:ext uri="{FF2B5EF4-FFF2-40B4-BE49-F238E27FC236}">
                <a16:creationId xmlns:a16="http://schemas.microsoft.com/office/drawing/2014/main" id="{6EF35E88-705B-4A54-92DA-FE1E4E4ECF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7" name="Picture 6" descr="Snap item in a list block">
            <a:extLst>
              <a:ext uri="{FF2B5EF4-FFF2-40B4-BE49-F238E27FC236}">
                <a16:creationId xmlns:a16="http://schemas.microsoft.com/office/drawing/2014/main" id="{042C108C-3CA6-439C-B618-57CF9589BE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4212" y="4273651"/>
            <a:ext cx="4289142" cy="1802683"/>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activity</a:t>
            </a:r>
          </a:p>
        </p:txBody>
      </p:sp>
      <p:sp>
        <p:nvSpPr>
          <p:cNvPr id="3" name="Content Placeholder 2"/>
          <p:cNvSpPr>
            <a:spLocks noGrp="1"/>
          </p:cNvSpPr>
          <p:nvPr>
            <p:ph type="body" sz="quarter" idx="4294967295"/>
          </p:nvPr>
        </p:nvSpPr>
        <p:spPr>
          <a:xfrm>
            <a:off x="585788" y="1435100"/>
            <a:ext cx="11023600" cy="4656138"/>
          </a:xfrm>
        </p:spPr>
        <p:txBody>
          <a:bodyPr>
            <a:noAutofit/>
          </a:bodyPr>
          <a:lstStyle/>
          <a:p>
            <a:pPr marL="119062" indent="0">
              <a:spcBef>
                <a:spcPts val="600"/>
              </a:spcBef>
              <a:spcAft>
                <a:spcPts val="600"/>
              </a:spcAft>
              <a:buSzPct val="100000"/>
              <a:buNone/>
            </a:pPr>
            <a:r>
              <a:rPr lang="en-US" sz="2400" kern="1200" dirty="0">
                <a:solidFill>
                  <a:schemeClr val="tx1"/>
                </a:solidFill>
                <a:ea typeface="+mn-ea"/>
                <a:cs typeface="+mn-cs"/>
              </a:rPr>
              <a:t>How could you count the number of student with July birthdays in the room?</a:t>
            </a:r>
          </a:p>
          <a:p>
            <a:pPr marL="461962" indent="-342900">
              <a:spcBef>
                <a:spcPts val="600"/>
              </a:spcBef>
              <a:spcAft>
                <a:spcPts val="600"/>
              </a:spcAft>
              <a:buSzPct val="100000"/>
            </a:pPr>
            <a:r>
              <a:rPr lang="en-US" sz="2400" dirty="0">
                <a:cs typeface="+mn-cs"/>
              </a:rPr>
              <a:t>Write down a description on how you would approach this.</a:t>
            </a:r>
          </a:p>
          <a:p>
            <a:pPr marL="119062" indent="0">
              <a:spcBef>
                <a:spcPts val="600"/>
              </a:spcBef>
              <a:spcAft>
                <a:spcPts val="600"/>
              </a:spcAft>
              <a:buSzPct val="100000"/>
              <a:buNone/>
            </a:pPr>
            <a:endParaRPr lang="en-US" sz="2400" kern="1200" dirty="0">
              <a:solidFill>
                <a:schemeClr val="tx1"/>
              </a:solidFill>
              <a:ea typeface="+mn-ea"/>
              <a:cs typeface="+mn-cs"/>
            </a:endParaRPr>
          </a:p>
          <a:p>
            <a:pPr marL="119062" indent="0">
              <a:spcBef>
                <a:spcPts val="600"/>
              </a:spcBef>
              <a:spcAft>
                <a:spcPts val="600"/>
              </a:spcAft>
              <a:buSzPct val="100000"/>
              <a:buNone/>
            </a:pPr>
            <a:endParaRPr lang="en-US" sz="2400" dirty="0">
              <a:cs typeface="+mn-cs"/>
            </a:endParaRPr>
          </a:p>
          <a:p>
            <a:pPr marL="119062" indent="0">
              <a:spcBef>
                <a:spcPts val="600"/>
              </a:spcBef>
              <a:spcAft>
                <a:spcPts val="600"/>
              </a:spcAft>
              <a:buSzPct val="100000"/>
              <a:buNone/>
            </a:pPr>
            <a:r>
              <a:rPr lang="en-US" sz="2400" b="1" kern="1200" dirty="0">
                <a:solidFill>
                  <a:schemeClr val="tx1"/>
                </a:solidFill>
                <a:ea typeface="+mn-ea"/>
                <a:cs typeface="+mn-cs"/>
              </a:rPr>
              <a:t>Share out</a:t>
            </a:r>
          </a:p>
          <a:p>
            <a:pPr marL="119062" indent="0">
              <a:spcBef>
                <a:spcPts val="600"/>
              </a:spcBef>
              <a:spcAft>
                <a:spcPts val="600"/>
              </a:spcAft>
              <a:buSzPct val="100000"/>
              <a:buNone/>
            </a:pPr>
            <a:r>
              <a:rPr lang="en-US" sz="2400" dirty="0">
                <a:cs typeface="+mn-cs"/>
              </a:rPr>
              <a:t>Groups Present your approach with the class</a:t>
            </a:r>
            <a:endParaRPr lang="en-US" sz="2400" kern="1200" dirty="0">
              <a:solidFill>
                <a:schemeClr val="tx1"/>
              </a:solidFill>
              <a:ea typeface="+mn-ea"/>
              <a:cs typeface="+mn-cs"/>
            </a:endParaRPr>
          </a:p>
        </p:txBody>
      </p:sp>
      <p:pic>
        <p:nvPicPr>
          <p:cNvPr id="5" name="Graphic 4" descr="Lecture">
            <a:extLst>
              <a:ext uri="{FF2B5EF4-FFF2-40B4-BE49-F238E27FC236}">
                <a16:creationId xmlns:a16="http://schemas.microsoft.com/office/drawing/2014/main" id="{512DB894-A230-4BD3-AE60-60E9B7CD9491}"/>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p>
        </p:txBody>
      </p:sp>
      <p:sp>
        <p:nvSpPr>
          <p:cNvPr id="3" name="Content Placeholder 2"/>
          <p:cNvSpPr>
            <a:spLocks noGrp="1"/>
          </p:cNvSpPr>
          <p:nvPr>
            <p:ph sz="quarter" idx="4294967295"/>
          </p:nvPr>
        </p:nvSpPr>
        <p:spPr>
          <a:xfrm>
            <a:off x="868681" y="1569423"/>
            <a:ext cx="5974572" cy="5164491"/>
          </a:xfrm>
        </p:spPr>
        <p:txBody>
          <a:bodyPr wrap="square">
            <a:spAutoFit/>
          </a:bodyPr>
          <a:lstStyle/>
          <a:p>
            <a:pPr marL="0" indent="0">
              <a:spcBef>
                <a:spcPts val="0"/>
              </a:spcBef>
              <a:spcAft>
                <a:spcPts val="1200"/>
              </a:spcAft>
              <a:buNone/>
            </a:pPr>
            <a:r>
              <a:rPr lang="en-US" dirty="0">
                <a:latin typeface="+mj-lt"/>
              </a:rPr>
              <a:t>Define transversal</a:t>
            </a:r>
          </a:p>
          <a:p>
            <a:pPr marL="0" indent="0">
              <a:buNone/>
            </a:pPr>
            <a:r>
              <a:rPr lang="en-US" sz="2400" dirty="0"/>
              <a:t>The process of accessing each element of a list in order and performing some operation.</a:t>
            </a:r>
          </a:p>
          <a:p>
            <a:r>
              <a:rPr lang="en-US" sz="2400" dirty="0"/>
              <a:t>Operations can be anything.</a:t>
            </a:r>
          </a:p>
          <a:p>
            <a:r>
              <a:rPr lang="en-US" sz="2400" dirty="0"/>
              <a:t>Operations may not be performed on every element.</a:t>
            </a:r>
          </a:p>
          <a:p>
            <a:pPr marL="0" indent="0">
              <a:buNone/>
            </a:pPr>
            <a:endParaRPr lang="en-US" sz="2400" dirty="0"/>
          </a:p>
          <a:p>
            <a:pPr marL="0" indent="0">
              <a:buNone/>
            </a:pPr>
            <a:r>
              <a:rPr lang="en-US" sz="2400" b="1" dirty="0"/>
              <a:t>In your groups,</a:t>
            </a:r>
          </a:p>
          <a:p>
            <a:pPr marL="0" indent="0">
              <a:buNone/>
            </a:pPr>
            <a:r>
              <a:rPr lang="en-US" sz="2400" dirty="0"/>
              <a:t>Develop sample script for a simple list traversal.</a:t>
            </a:r>
          </a:p>
          <a:p>
            <a:pPr marL="0" indent="0">
              <a:buNone/>
            </a:pPr>
            <a:endParaRPr lang="en-US" sz="2400" dirty="0"/>
          </a:p>
        </p:txBody>
      </p:sp>
      <p:pic>
        <p:nvPicPr>
          <p:cNvPr id="5" name="Graphic 4" descr="Lab">
            <a:extLst>
              <a:ext uri="{FF2B5EF4-FFF2-40B4-BE49-F238E27FC236}">
                <a16:creationId xmlns:a16="http://schemas.microsoft.com/office/drawing/2014/main" id="{01BDB064-D5CA-4431-A7A4-F8DFFEA3C4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2050" name="Picture 2" descr="Sample List Traversal">
            <a:extLst>
              <a:ext uri="{FF2B5EF4-FFF2-40B4-BE49-F238E27FC236}">
                <a16:creationId xmlns:a16="http://schemas.microsoft.com/office/drawing/2014/main" id="{C4AF7482-BE8A-4009-BA85-4425009D5F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2465" y="1185668"/>
            <a:ext cx="4704735" cy="26665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se Index in a loop tranversal">
            <a:extLst>
              <a:ext uri="{FF2B5EF4-FFF2-40B4-BE49-F238E27FC236}">
                <a16:creationId xmlns:a16="http://schemas.microsoft.com/office/drawing/2014/main" id="{85D44CD5-8DBA-406B-A43C-EFB8DE9210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1" y="4515951"/>
            <a:ext cx="5791200" cy="209126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4.3: Guess who activity</a:t>
            </a:r>
          </a:p>
        </p:txBody>
      </p:sp>
      <p:sp>
        <p:nvSpPr>
          <p:cNvPr id="3" name="Content Placeholder 2"/>
          <p:cNvSpPr>
            <a:spLocks noGrp="1"/>
          </p:cNvSpPr>
          <p:nvPr>
            <p:ph sz="quarter" idx="4294967295"/>
          </p:nvPr>
        </p:nvSpPr>
        <p:spPr>
          <a:xfrm>
            <a:off x="584200" y="1435101"/>
            <a:ext cx="10369550" cy="4062651"/>
          </a:xfrm>
        </p:spPr>
        <p:txBody>
          <a:bodyPr>
            <a:spAutoFit/>
          </a:bodyPr>
          <a:lstStyle/>
          <a:p>
            <a:pPr marL="0" indent="0">
              <a:spcBef>
                <a:spcPts val="600"/>
              </a:spcBef>
              <a:spcAft>
                <a:spcPts val="600"/>
              </a:spcAft>
              <a:buNone/>
            </a:pPr>
            <a:r>
              <a:rPr lang="en-US" dirty="0">
                <a:latin typeface="+mj-lt"/>
              </a:rPr>
              <a:t>In this lab, create a list of names and then look through the list pulling out different subsets of the names.</a:t>
            </a:r>
          </a:p>
          <a:p>
            <a:pPr marL="0" indent="0">
              <a:spcBef>
                <a:spcPts val="600"/>
              </a:spcBef>
              <a:spcAft>
                <a:spcPts val="600"/>
              </a:spcAft>
              <a:buNone/>
            </a:pPr>
            <a:endParaRPr lang="en-US" dirty="0">
              <a:latin typeface="+mj-lt"/>
            </a:endParaRPr>
          </a:p>
          <a:p>
            <a:pPr marL="0" indent="0">
              <a:spcBef>
                <a:spcPts val="600"/>
              </a:spcBef>
              <a:spcAft>
                <a:spcPts val="600"/>
              </a:spcAft>
              <a:buNone/>
            </a:pPr>
            <a:r>
              <a:rPr lang="en-US" dirty="0">
                <a:latin typeface="+mj-lt"/>
              </a:rPr>
              <a:t>Roll call</a:t>
            </a:r>
          </a:p>
          <a:p>
            <a:pPr marL="514350" indent="-514350">
              <a:spcBef>
                <a:spcPts val="600"/>
              </a:spcBef>
              <a:spcAft>
                <a:spcPts val="600"/>
              </a:spcAft>
              <a:buAutoNum type="arabicPeriod"/>
            </a:pPr>
            <a:r>
              <a:rPr lang="en-US" dirty="0"/>
              <a:t>Create a list of at least six different names (e.g. the names of your favorite music artists, family members, authors, celebrities, etc.). (Try to vary the names as much as you can.)</a:t>
            </a:r>
          </a:p>
          <a:p>
            <a:pPr marL="0" indent="0">
              <a:spcBef>
                <a:spcPts val="600"/>
              </a:spcBef>
              <a:spcAft>
                <a:spcPts val="600"/>
              </a:spcAft>
              <a:buNone/>
            </a:pPr>
            <a:endParaRPr lang="en-US" dirty="0">
              <a:latin typeface="+mj-lt"/>
            </a:endParaRPr>
          </a:p>
        </p:txBody>
      </p:sp>
      <p:pic>
        <p:nvPicPr>
          <p:cNvPr id="5" name="Graphic 4" descr="Lab">
            <a:extLst>
              <a:ext uri="{FF2B5EF4-FFF2-40B4-BE49-F238E27FC236}">
                <a16:creationId xmlns:a16="http://schemas.microsoft.com/office/drawing/2014/main" id="{2FB26571-952D-44D4-B6F2-7365EE6FDA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4058742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4.3: Guess who activity – Roll call</a:t>
            </a:r>
          </a:p>
        </p:txBody>
      </p:sp>
      <p:sp>
        <p:nvSpPr>
          <p:cNvPr id="3" name="Content Placeholder 2"/>
          <p:cNvSpPr>
            <a:spLocks noGrp="1"/>
          </p:cNvSpPr>
          <p:nvPr>
            <p:ph sz="quarter" idx="4294967295"/>
          </p:nvPr>
        </p:nvSpPr>
        <p:spPr>
          <a:xfrm>
            <a:off x="584200" y="1435101"/>
            <a:ext cx="10369550" cy="5533823"/>
          </a:xfrm>
        </p:spPr>
        <p:txBody>
          <a:bodyPr>
            <a:spAutoFit/>
          </a:bodyPr>
          <a:lstStyle/>
          <a:p>
            <a:pPr marL="514350" indent="-514350">
              <a:spcBef>
                <a:spcPts val="600"/>
              </a:spcBef>
              <a:spcAft>
                <a:spcPts val="600"/>
              </a:spcAft>
              <a:buFont typeface="+mj-lt"/>
              <a:buAutoNum type="arabicPeriod" startAt="2"/>
            </a:pPr>
            <a:r>
              <a:rPr lang="en-US" dirty="0"/>
              <a:t>Write a Snap! script to welcome each person to the program by name, one at a time. </a:t>
            </a:r>
          </a:p>
          <a:p>
            <a:pPr lvl="1">
              <a:spcBef>
                <a:spcPts val="600"/>
              </a:spcBef>
              <a:spcAft>
                <a:spcPts val="600"/>
              </a:spcAft>
            </a:pPr>
            <a:r>
              <a:rPr lang="en-US" dirty="0"/>
              <a:t>For example, </a:t>
            </a:r>
          </a:p>
          <a:p>
            <a:pPr lvl="1">
              <a:spcBef>
                <a:spcPts val="600"/>
              </a:spcBef>
              <a:spcAft>
                <a:spcPts val="600"/>
              </a:spcAft>
            </a:pPr>
            <a:r>
              <a:rPr lang="en-US" dirty="0"/>
              <a:t>“Welcome, John.” “Welcome, Kayla.” “Welcome, Michael.”) </a:t>
            </a:r>
          </a:p>
          <a:p>
            <a:pPr lvl="1">
              <a:spcBef>
                <a:spcPts val="600"/>
              </a:spcBef>
              <a:spcAft>
                <a:spcPts val="600"/>
              </a:spcAft>
            </a:pPr>
            <a:r>
              <a:rPr lang="en-US" dirty="0"/>
              <a:t>Make sure not to modify the list of names when you run the script—you'll want the list again later. </a:t>
            </a:r>
          </a:p>
          <a:p>
            <a:pPr lvl="1">
              <a:spcBef>
                <a:spcPts val="600"/>
              </a:spcBef>
              <a:spcAft>
                <a:spcPts val="600"/>
              </a:spcAft>
            </a:pPr>
            <a:r>
              <a:rPr lang="en-US" dirty="0"/>
              <a:t>Make sure your script still works even if the list of names changes.</a:t>
            </a:r>
          </a:p>
          <a:p>
            <a:pPr marL="514350" indent="-514350">
              <a:buFont typeface="+mj-lt"/>
              <a:buAutoNum type="arabicPeriod" startAt="2"/>
            </a:pPr>
            <a:r>
              <a:rPr lang="en-US" dirty="0"/>
              <a:t>Write a new Snap! script that welcomes all the players at once.</a:t>
            </a:r>
          </a:p>
          <a:p>
            <a:pPr lvl="1"/>
            <a:r>
              <a:rPr lang="en-US" dirty="0"/>
              <a:t>Your new script should say “Welcome John, Kayla, and Michael.” </a:t>
            </a:r>
          </a:p>
          <a:p>
            <a:pPr lvl="1"/>
            <a:r>
              <a:rPr lang="en-US" dirty="0"/>
              <a:t>Start by writing a script that can say all the names on one line, then try to add the commas and “and”. </a:t>
            </a:r>
          </a:p>
          <a:p>
            <a:pPr lvl="1"/>
            <a:r>
              <a:rPr lang="en-US" dirty="0"/>
              <a:t>Make sure your script works correctly no matter how many names are in the list.</a:t>
            </a:r>
          </a:p>
          <a:p>
            <a:pPr marL="0" indent="0">
              <a:spcBef>
                <a:spcPts val="600"/>
              </a:spcBef>
              <a:spcAft>
                <a:spcPts val="600"/>
              </a:spcAft>
              <a:buNone/>
            </a:pPr>
            <a:endParaRPr lang="en-US" dirty="0">
              <a:latin typeface="+mj-lt"/>
            </a:endParaRPr>
          </a:p>
        </p:txBody>
      </p:sp>
      <p:pic>
        <p:nvPicPr>
          <p:cNvPr id="5" name="Graphic 4" descr="Lab">
            <a:extLst>
              <a:ext uri="{FF2B5EF4-FFF2-40B4-BE49-F238E27FC236}">
                <a16:creationId xmlns:a16="http://schemas.microsoft.com/office/drawing/2014/main" id="{2FB26571-952D-44D4-B6F2-7365EE6FDA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877838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4.3: Guess who activity – Roll call bonus</a:t>
            </a:r>
          </a:p>
        </p:txBody>
      </p:sp>
      <p:sp>
        <p:nvSpPr>
          <p:cNvPr id="3" name="Content Placeholder 2"/>
          <p:cNvSpPr>
            <a:spLocks noGrp="1"/>
          </p:cNvSpPr>
          <p:nvPr>
            <p:ph sz="quarter" idx="4294967295"/>
          </p:nvPr>
        </p:nvSpPr>
        <p:spPr>
          <a:xfrm>
            <a:off x="584200" y="1435101"/>
            <a:ext cx="10388600" cy="2308324"/>
          </a:xfrm>
        </p:spPr>
        <p:txBody>
          <a:bodyPr wrap="square">
            <a:spAutoFit/>
          </a:bodyPr>
          <a:lstStyle/>
          <a:p>
            <a:pPr marL="0" indent="0">
              <a:spcBef>
                <a:spcPts val="600"/>
              </a:spcBef>
              <a:spcAft>
                <a:spcPts val="600"/>
              </a:spcAft>
              <a:buNone/>
            </a:pPr>
            <a:r>
              <a:rPr lang="en-US" dirty="0"/>
              <a:t>Bonus: Modify your script so that instead of using a pre-determined list of names, the user can enter the names to be included in the list one at a time. </a:t>
            </a:r>
          </a:p>
          <a:p>
            <a:pPr marL="0" indent="0">
              <a:spcBef>
                <a:spcPts val="600"/>
              </a:spcBef>
              <a:spcAft>
                <a:spcPts val="600"/>
              </a:spcAft>
              <a:buNone/>
            </a:pPr>
            <a:r>
              <a:rPr lang="en-US" dirty="0"/>
              <a:t>You'll need to decide how to determine when the user has entered all the names.</a:t>
            </a:r>
            <a:endParaRPr lang="en-US" dirty="0">
              <a:latin typeface="+mj-lt"/>
            </a:endParaRPr>
          </a:p>
        </p:txBody>
      </p:sp>
      <p:pic>
        <p:nvPicPr>
          <p:cNvPr id="5" name="Graphic 4" descr="Lab">
            <a:extLst>
              <a:ext uri="{FF2B5EF4-FFF2-40B4-BE49-F238E27FC236}">
                <a16:creationId xmlns:a16="http://schemas.microsoft.com/office/drawing/2014/main" id="{2FB26571-952D-44D4-B6F2-7365EE6FDA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96499020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1445</Words>
  <Application>Microsoft Office PowerPoint</Application>
  <PresentationFormat>Widescreen</PresentationFormat>
  <Paragraphs>134</Paragraphs>
  <Slides>13</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Consolas</vt:lpstr>
      <vt:lpstr>Segoe UI</vt:lpstr>
      <vt:lpstr>Segoe UI Semibold</vt:lpstr>
      <vt:lpstr>Wingdings</vt:lpstr>
      <vt:lpstr>Microsoft Philanthropies TEALS</vt:lpstr>
      <vt:lpstr>Black Template</vt:lpstr>
      <vt:lpstr>Lesson 4.3: List Practice I</vt:lpstr>
      <vt:lpstr>List Practice I</vt:lpstr>
      <vt:lpstr>Today’s Plan</vt:lpstr>
      <vt:lpstr>Do Now 4.3: Quote of the Day</vt:lpstr>
      <vt:lpstr>Group activity</vt:lpstr>
      <vt:lpstr>Lecture</vt:lpstr>
      <vt:lpstr>Lab 4.3: Guess who activity</vt:lpstr>
      <vt:lpstr>Lab 4.3: Guess who activity – Roll call</vt:lpstr>
      <vt:lpstr>Lab 4.3: Guess who activity – Roll call bonus</vt:lpstr>
      <vt:lpstr>Lab 4.3: Guess who activity – I’m looking for</vt:lpstr>
      <vt:lpstr>Lab 4.3: Guess Who Activity – Putting it together</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2020-08-24T19:55:09Z</dcterms:created>
  <dcterms:modified xsi:type="dcterms:W3CDTF">2021-11-24T21:06:52Z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57D817F3-F387-419A-B7DB-4D18BE156CB3</vt:lpwstr>
  </property>
  <property fmtid="{D5CDD505-2E9C-101B-9397-08002B2CF9AE}" pid="3" name="ArticulatePath">
    <vt:lpwstr>TEALS SNAP 4.3</vt:lpwstr>
  </property>
</Properties>
</file>