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61" r:id="rId6"/>
    <p:sldId id="256" r:id="rId7"/>
    <p:sldId id="258" r:id="rId8"/>
    <p:sldId id="259" r:id="rId9"/>
    <p:sldId id="1680" r:id="rId10"/>
    <p:sldId id="1684" r:id="rId11"/>
    <p:sldId id="1683" r:id="rId12"/>
    <p:sldId id="1679" r:id="rId13"/>
    <p:sldId id="1682" r:id="rId14"/>
    <p:sldId id="1678"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18DB8-ED05-46CC-9869-C81E326A82BA}" v="12" dt="2020-05-09T06:01:11.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098" autoAdjust="0"/>
  </p:normalViewPr>
  <p:slideViewPr>
    <p:cSldViewPr snapToGrid="0">
      <p:cViewPr varScale="1">
        <p:scale>
          <a:sx n="71" d="100"/>
          <a:sy n="71" d="100"/>
        </p:scale>
        <p:origin x="19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intro-cs/unit_2/lesson_22/lab_2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1/27/2022 5:08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Now link - https://aka.ms/DoNow2.2</a:t>
            </a:r>
          </a:p>
          <a:p>
            <a:endParaRPr lang="en-US" dirty="0"/>
          </a:p>
          <a:p>
            <a:pPr algn="l"/>
            <a:r>
              <a:rPr lang="en-US" b="0" i="0" dirty="0">
                <a:solidFill>
                  <a:srgbClr val="333333"/>
                </a:solidFill>
                <a:effectLst/>
                <a:latin typeface="Helvetica Neue"/>
              </a:rPr>
              <a:t>Prompt students to restate the definition of </a:t>
            </a:r>
            <a:r>
              <a:rPr lang="en-US" b="1" i="0" dirty="0">
                <a:solidFill>
                  <a:srgbClr val="000000"/>
                </a:solidFill>
                <a:effectLst/>
                <a:latin typeface="Helvetica Neue"/>
              </a:rPr>
              <a:t>loop</a:t>
            </a:r>
            <a:r>
              <a:rPr lang="en-US" b="0" i="0" dirty="0">
                <a:solidFill>
                  <a:srgbClr val="333333"/>
                </a:solidFill>
                <a:effectLst/>
                <a:latin typeface="Helvetica Neue"/>
              </a:rPr>
              <a:t>.</a:t>
            </a:r>
          </a:p>
          <a:p>
            <a:pPr algn="l">
              <a:buFont typeface="Arial" panose="020B0604020202020204" pitchFamily="34" charset="0"/>
              <a:buChar char="•"/>
            </a:pPr>
            <a:r>
              <a:rPr lang="en-US" b="0" i="0" dirty="0">
                <a:solidFill>
                  <a:srgbClr val="333333"/>
                </a:solidFill>
                <a:effectLst/>
                <a:latin typeface="Helvetica Neue"/>
              </a:rPr>
              <a:t>A type of block that causes other code to run multiple times in succession.</a:t>
            </a:r>
          </a:p>
          <a:p>
            <a:pPr algn="l"/>
            <a:r>
              <a:rPr lang="en-US" b="0" i="0" dirty="0">
                <a:solidFill>
                  <a:srgbClr val="333333"/>
                </a:solidFill>
                <a:effectLst/>
                <a:latin typeface="Helvetica Neue"/>
              </a:rPr>
              <a:t>Prompt students to explain why loops are useful in programming.</a:t>
            </a:r>
          </a:p>
          <a:p>
            <a:pPr algn="l">
              <a:buFont typeface="Arial" panose="020B0604020202020204" pitchFamily="34" charset="0"/>
              <a:buChar char="•"/>
            </a:pPr>
            <a:r>
              <a:rPr lang="en-US" b="0" i="0" dirty="0">
                <a:solidFill>
                  <a:srgbClr val="333333"/>
                </a:solidFill>
                <a:effectLst/>
                <a:latin typeface="Helvetica Neue"/>
              </a:rPr>
              <a:t>To reduce code redundancy and increase readability when dealing with repetitive tasks.</a:t>
            </a:r>
          </a:p>
          <a:p>
            <a:pPr algn="l"/>
            <a:r>
              <a:rPr lang="en-US" b="0" i="0" dirty="0">
                <a:solidFill>
                  <a:srgbClr val="333333"/>
                </a:solidFill>
                <a:effectLst/>
                <a:latin typeface="Helvetica Neue"/>
              </a:rPr>
              <a:t>Ask for examples of problems that can be solved with loops.</a:t>
            </a:r>
          </a:p>
          <a:p>
            <a:pPr algn="l">
              <a:buFont typeface="Arial" panose="020B0604020202020204" pitchFamily="34" charset="0"/>
              <a:buChar char="•"/>
            </a:pPr>
            <a:r>
              <a:rPr lang="en-US" b="0" i="0" dirty="0">
                <a:solidFill>
                  <a:srgbClr val="333333"/>
                </a:solidFill>
                <a:effectLst/>
                <a:latin typeface="Helvetica Neue"/>
              </a:rPr>
              <a:t>Drawing polygons, repeating an action, etc..</a:t>
            </a:r>
          </a:p>
          <a:p>
            <a:pPr algn="l"/>
            <a:r>
              <a:rPr lang="en-US" b="0" i="0" dirty="0">
                <a:solidFill>
                  <a:srgbClr val="333333"/>
                </a:solidFill>
                <a:effectLst/>
                <a:latin typeface="Helvetica Neue"/>
              </a:rPr>
              <a:t>Ask students how their scripts to draw shapes improved when they introduced loops.</a:t>
            </a:r>
          </a:p>
          <a:p>
            <a:pPr algn="l">
              <a:buFont typeface="Arial" panose="020B0604020202020204" pitchFamily="34" charset="0"/>
              <a:buChar char="•"/>
            </a:pPr>
            <a:r>
              <a:rPr lang="en-US" b="0" i="0" dirty="0">
                <a:solidFill>
                  <a:srgbClr val="333333"/>
                </a:solidFill>
                <a:effectLst/>
                <a:latin typeface="Helvetica Neue"/>
              </a:rPr>
              <a:t>Code became shorter and more readable.</a:t>
            </a:r>
          </a:p>
          <a:p>
            <a:pPr algn="l">
              <a:buFont typeface="Arial" panose="020B0604020202020204" pitchFamily="34" charset="0"/>
              <a:buChar char="•"/>
            </a:pPr>
            <a:r>
              <a:rPr lang="en-US" b="0" i="0" dirty="0">
                <a:solidFill>
                  <a:srgbClr val="333333"/>
                </a:solidFill>
                <a:effectLst/>
                <a:latin typeface="Helvetica Neue"/>
              </a:rPr>
              <a:t>Small changes, such as altering the size of the shape, became simpler.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to consider the problem of drawing two squares next to each other. Work through writing a script to do this. The likely result will duplicate the code to draw a single square:</a:t>
            </a:r>
          </a:p>
          <a:p>
            <a:r>
              <a:rPr lang="en-US" dirty="0"/>
              <a:t>(Remind students to remember what they previously learned and use loops)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26391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script is complete, ask students if there are ways they could improve the code</a:t>
            </a:r>
          </a:p>
          <a:p>
            <a:r>
              <a:rPr lang="en-US" dirty="0"/>
              <a:t>Discuss what would happen if you needed to draw 10 squares, or 100, or an unknown number.</a:t>
            </a:r>
          </a:p>
          <a:p>
            <a:r>
              <a:rPr lang="en-US" dirty="0"/>
              <a:t>If students seem capable, you can allude to user input for the unknown number example, but do not get into details at this point</a:t>
            </a:r>
          </a:p>
          <a:p>
            <a:r>
              <a:rPr lang="en-US" dirty="0"/>
              <a:t>Ask if loops can somehow be applied to reduce redundancy even further in the script to draw two squares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129708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concept of nested loops</a:t>
            </a:r>
          </a:p>
          <a:p>
            <a:r>
              <a:rPr lang="en-US" dirty="0"/>
              <a:t>Define </a:t>
            </a:r>
            <a:r>
              <a:rPr lang="en-US" b="1" dirty="0"/>
              <a:t>nested loop</a:t>
            </a:r>
            <a:r>
              <a:rPr lang="en-US" dirty="0"/>
              <a:t> - a loop used inside the body of another loop.</a:t>
            </a:r>
          </a:p>
          <a:p>
            <a:r>
              <a:rPr lang="en-US" dirty="0"/>
              <a:t>Point out that there is nothing particularly special happening here-- the body of a loop can contain any code, including another loop</a:t>
            </a:r>
          </a:p>
          <a:p>
            <a:r>
              <a:rPr lang="en-US" dirty="0"/>
              <a:t>Emphasize that the inner loop will run all its iterations </a:t>
            </a:r>
            <a:r>
              <a:rPr lang="en-US" i="1" dirty="0"/>
              <a:t>each time</a:t>
            </a:r>
            <a:r>
              <a:rPr lang="en-US" dirty="0"/>
              <a:t> the outer loop runs.</a:t>
            </a:r>
          </a:p>
          <a:p>
            <a:r>
              <a:rPr lang="en-US" dirty="0"/>
              <a:t>Walk through rewriting the script to draw multiple squares to use nested loops:</a:t>
            </a:r>
          </a:p>
          <a:p>
            <a:r>
              <a:rPr lang="en-US" dirty="0"/>
              <a:t>Ask how many total times the sprite will move 50 steps</a:t>
            </a:r>
          </a:p>
          <a:p>
            <a:r>
              <a:rPr lang="en-US" dirty="0"/>
              <a:t>(Answer) The sprite will move 50 steps 8 times (4 * 2)</a:t>
            </a:r>
          </a:p>
          <a:p>
            <a:r>
              <a:rPr lang="en-US" dirty="0"/>
              <a:t>Show that the number of squares drawn can be easily changed by simply changing the number of times the outer loop iterates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90799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students to complete the </a:t>
            </a:r>
            <a:r>
              <a:rPr lang="en-US" sz="1200" kern="1200" dirty="0">
                <a:solidFill>
                  <a:schemeClr val="tx1"/>
                </a:solidFill>
                <a:effectLst/>
                <a:latin typeface="+mn-lt"/>
                <a:ea typeface="+mn-ea"/>
                <a:cs typeface="+mn-cs"/>
                <a:hlinkClick r:id="rId3" action="ppaction://hlinkfile"/>
              </a:rPr>
              <a:t>Yellow Brick Road</a:t>
            </a:r>
            <a:r>
              <a:rPr lang="en-US" dirty="0"/>
              <a:t> activity individually or in pairs. Try to pair students that have not previously interacted. </a:t>
            </a:r>
          </a:p>
          <a:p>
            <a:r>
              <a:rPr lang="en-US" dirty="0"/>
              <a:t>Remind students to continue using the principles learned with basic loops</a:t>
            </a:r>
          </a:p>
          <a:p>
            <a:r>
              <a:rPr lang="en-US" dirty="0"/>
              <a:t>Encourage students to write scripts that are as short and succinct as possible while still being functional and readable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155984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 student's solution</a:t>
            </a:r>
          </a:p>
          <a:p>
            <a:r>
              <a:rPr lang="en-US" dirty="0"/>
              <a:t>-Either request a volunteer or cold call alternative</a:t>
            </a:r>
          </a:p>
          <a:p>
            <a:r>
              <a:rPr lang="en-US" dirty="0"/>
              <a:t>-Point out uses of nested loops</a:t>
            </a:r>
          </a:p>
          <a:p>
            <a:r>
              <a:rPr lang="en-US" dirty="0"/>
              <a:t>Ask students to describe how loops, specifically nested loops, made the assignment easier</a:t>
            </a:r>
          </a:p>
          <a:p>
            <a:r>
              <a:rPr lang="en-US" dirty="0"/>
              <a:t>-Each brick, or at least each row, would have needed to be coded separately creating much longer scripts</a:t>
            </a:r>
          </a:p>
          <a:p>
            <a:r>
              <a:rPr lang="en-US" dirty="0"/>
              <a:t>Ask students to think about what code would need to change to alter the size of each brick or the size of the road and how that was made easier with loops</a:t>
            </a:r>
          </a:p>
          <a:p>
            <a:r>
              <a:rPr lang="en-US" dirty="0"/>
              <a:t>-Size of road: number of iterations in one or both loops</a:t>
            </a:r>
          </a:p>
          <a:p>
            <a:r>
              <a:rPr lang="en-US" dirty="0"/>
              <a:t>-Size of brick: one or both move blocks </a:t>
            </a:r>
            <a:r>
              <a:rPr lang="en-US" b="1" dirty="0"/>
              <a:t>and</a:t>
            </a:r>
            <a:r>
              <a:rPr lang="en-US" dirty="0"/>
              <a:t> number of iterations in one or both loops</a:t>
            </a:r>
          </a:p>
          <a:p>
            <a:r>
              <a:rPr lang="en-US" dirty="0"/>
              <a:t>-Without loops, the change would have been needed in many different places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1/27/2022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1/27/2022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9.xml"/><Relationship Id="rId1" Type="http://schemas.openxmlformats.org/officeDocument/2006/relationships/tags" Target="../tags/tag11.xml"/><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hyperlink" Target="https://aka.ms/DoNow2.2"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4.xml"/><Relationship Id="rId1" Type="http://schemas.openxmlformats.org/officeDocument/2006/relationships/tags" Target="../tags/tag7.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4.xml"/><Relationship Id="rId1" Type="http://schemas.openxmlformats.org/officeDocument/2006/relationships/tags" Target="../tags/tag8.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10.xml"/><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2.2 : Nested loops</a:t>
            </a:r>
          </a:p>
        </p:txBody>
      </p:sp>
      <p:sp>
        <p:nvSpPr>
          <p:cNvPr id="5" name="Text Placeholder 4"/>
          <p:cNvSpPr>
            <a:spLocks noGrp="1"/>
          </p:cNvSpPr>
          <p:nvPr>
            <p:ph type="body" sz="quarter" idx="12"/>
          </p:nvPr>
        </p:nvSpPr>
        <p:spPr/>
        <p:txBody>
          <a:bodyPr/>
          <a:lstStyle/>
          <a:p>
            <a:r>
              <a:rPr lang="en-US" dirty="0"/>
              <a:t>Microsoft Philanthropies TEALS Program</a:t>
            </a:r>
          </a:p>
          <a:p>
            <a:r>
              <a:rPr lang="en-US" dirty="0"/>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a:t>Exit ticket</a:t>
            </a:r>
            <a:endParaRPr lang="en-US" dirty="0"/>
          </a:p>
        </p:txBody>
      </p:sp>
      <p:pic>
        <p:nvPicPr>
          <p:cNvPr id="4" name="Graphic 3" descr="Close">
            <a:extLst>
              <a:ext uri="{FF2B5EF4-FFF2-40B4-BE49-F238E27FC236}">
                <a16:creationId xmlns:a16="http://schemas.microsoft.com/office/drawing/2014/main" id="{61BED927-5221-433D-8D12-486A265ADB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01163" y="33298"/>
            <a:ext cx="914400" cy="914400"/>
          </a:xfrm>
          <a:prstGeom prst="rect">
            <a:avLst/>
          </a:prstGeom>
        </p:spPr>
      </p:pic>
      <p:sp>
        <p:nvSpPr>
          <p:cNvPr id="7" name="Content Placeholder 2">
            <a:extLst>
              <a:ext uri="{FF2B5EF4-FFF2-40B4-BE49-F238E27FC236}">
                <a16:creationId xmlns:a16="http://schemas.microsoft.com/office/drawing/2014/main" id="{DE21DD1A-6FCE-41B8-B178-F5CC5BFBB090}"/>
              </a:ext>
            </a:extLst>
          </p:cNvPr>
          <p:cNvSpPr txBox="1">
            <a:spLocks/>
          </p:cNvSpPr>
          <p:nvPr/>
        </p:nvSpPr>
        <p:spPr>
          <a:xfrm>
            <a:off x="600645" y="1447800"/>
            <a:ext cx="11018838" cy="4302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In your notebook, write down what was challenging about this lab.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CB81-0E43-4571-9477-BF08F718B9FD}"/>
              </a:ext>
            </a:extLst>
          </p:cNvPr>
          <p:cNvSpPr>
            <a:spLocks noGrp="1"/>
          </p:cNvSpPr>
          <p:nvPr>
            <p:ph type="title"/>
          </p:nvPr>
        </p:nvSpPr>
        <p:spPr/>
        <p:txBody>
          <a:bodyPr/>
          <a:lstStyle/>
          <a:p>
            <a:r>
              <a:rPr lang="en-US" dirty="0"/>
              <a:t>After this lesson, you will be able to</a:t>
            </a:r>
          </a:p>
        </p:txBody>
      </p:sp>
      <p:sp>
        <p:nvSpPr>
          <p:cNvPr id="6" name="Text Placeholder 2">
            <a:extLst>
              <a:ext uri="{FF2B5EF4-FFF2-40B4-BE49-F238E27FC236}">
                <a16:creationId xmlns:a16="http://schemas.microsoft.com/office/drawing/2014/main" id="{7C68DD92-595F-4738-9890-7D5B1BEA3C2F}"/>
              </a:ext>
            </a:extLst>
          </p:cNvPr>
          <p:cNvSpPr txBox="1">
            <a:spLocks/>
          </p:cNvSpPr>
          <p:nvPr/>
        </p:nvSpPr>
        <p:spPr>
          <a:xfrm>
            <a:off x="587945" y="1435100"/>
            <a:ext cx="11018838" cy="4302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Use nested loops to solve programming problems.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2.2</a:t>
            </a:r>
          </a:p>
        </p:txBody>
      </p:sp>
      <p:pic>
        <p:nvPicPr>
          <p:cNvPr id="5" name="Graphic 4" descr="Head with gears">
            <a:extLst>
              <a:ext uri="{FF2B5EF4-FFF2-40B4-BE49-F238E27FC236}">
                <a16:creationId xmlns:a16="http://schemas.microsoft.com/office/drawing/2014/main" id="{A0B0438B-9C60-4336-ACA4-4949CDB658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9679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329613"/>
            <a:ext cx="11018521" cy="1200329"/>
          </a:xfrm>
          <a:prstGeom prst="rect">
            <a:avLst/>
          </a:prstGeom>
        </p:spPr>
        <p:txBody>
          <a:bodyPr wrap="square" lIns="0" tIns="0" rIns="0" bIns="91440">
            <a:spAutoFit/>
          </a:bodyPr>
          <a:lstStyle/>
          <a:p>
            <a:pPr>
              <a:spcBef>
                <a:spcPts val="600"/>
              </a:spcBef>
              <a:spcAft>
                <a:spcPts val="600"/>
              </a:spcAft>
            </a:pPr>
            <a:r>
              <a:rPr lang="en-US" sz="2400" dirty="0"/>
              <a:t>Go to the </a:t>
            </a:r>
            <a:r>
              <a:rPr lang="en-US" sz="2400" dirty="0">
                <a:hlinkClick r:id="rId6"/>
              </a:rPr>
              <a:t>starter project</a:t>
            </a:r>
            <a:r>
              <a:rPr lang="en-US" sz="2400" dirty="0"/>
              <a:t>. Reassemble the blocks so Alonzo asks how many zigzags to draw. Then have Alonzo draw zigzags from the center of the stage to the upper right the number of times specified.</a:t>
            </a:r>
          </a:p>
        </p:txBody>
      </p:sp>
      <p:pic>
        <p:nvPicPr>
          <p:cNvPr id="1026" name="Picture 2" descr="Alonzo">
            <a:extLst>
              <a:ext uri="{FF2B5EF4-FFF2-40B4-BE49-F238E27FC236}">
                <a16:creationId xmlns:a16="http://schemas.microsoft.com/office/drawing/2014/main" id="{820D6486-E9D8-4B18-8592-AE363404F6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1285" y="2747520"/>
            <a:ext cx="4856389" cy="352151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Multiple squares</a:t>
            </a:r>
          </a:p>
        </p:txBody>
      </p:sp>
      <p:sp>
        <p:nvSpPr>
          <p:cNvPr id="6" name="Content Placeholder 5">
            <a:extLst>
              <a:ext uri="{FF2B5EF4-FFF2-40B4-BE49-F238E27FC236}">
                <a16:creationId xmlns:a16="http://schemas.microsoft.com/office/drawing/2014/main" id="{5E672A60-36CF-4DB6-BC1B-3D30A1FCB7FD}"/>
              </a:ext>
            </a:extLst>
          </p:cNvPr>
          <p:cNvSpPr>
            <a:spLocks noGrp="1"/>
          </p:cNvSpPr>
          <p:nvPr>
            <p:ph sz="quarter" idx="10"/>
          </p:nvPr>
        </p:nvSpPr>
        <p:spPr>
          <a:xfrm>
            <a:off x="584200" y="1435100"/>
            <a:ext cx="11018838" cy="947952"/>
          </a:xfrm>
        </p:spPr>
        <p:txBody>
          <a:bodyPr/>
          <a:lstStyle/>
          <a:p>
            <a:pPr marL="0" indent="0">
              <a:buNone/>
            </a:pPr>
            <a:r>
              <a:rPr lang="en-IN" dirty="0"/>
              <a:t>How would you draw two squares next to each other?</a:t>
            </a:r>
          </a:p>
          <a:p>
            <a:endParaRPr lang="en-IN" dirty="0"/>
          </a:p>
        </p:txBody>
      </p:sp>
      <p:pic>
        <p:nvPicPr>
          <p:cNvPr id="4" name="Graphic 3" descr="Lecturer">
            <a:extLst>
              <a:ext uri="{FF2B5EF4-FFF2-40B4-BE49-F238E27FC236}">
                <a16:creationId xmlns:a16="http://schemas.microsoft.com/office/drawing/2014/main" id="{FA65AF99-C6CA-4257-BEDD-FDDA92303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96798"/>
            <a:ext cx="914400" cy="914400"/>
          </a:xfrm>
          <a:prstGeom prst="rect">
            <a:avLst/>
          </a:prstGeom>
        </p:spPr>
      </p:pic>
    </p:spTree>
    <p:custDataLst>
      <p:tags r:id="rId1"/>
    </p:custDataLst>
    <p:extLst>
      <p:ext uri="{BB962C8B-B14F-4D97-AF65-F5344CB8AC3E}">
        <p14:creationId xmlns:p14="http://schemas.microsoft.com/office/powerpoint/2010/main" val="13243459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445050-0C46-4CDA-8C5B-D6991175B33F}"/>
              </a:ext>
            </a:extLst>
          </p:cNvPr>
          <p:cNvSpPr>
            <a:spLocks noGrp="1"/>
          </p:cNvSpPr>
          <p:nvPr>
            <p:ph type="body" sz="quarter" idx="11"/>
          </p:nvPr>
        </p:nvSpPr>
        <p:spPr>
          <a:xfrm>
            <a:off x="4941888" y="1272976"/>
            <a:ext cx="6667500" cy="4308872"/>
          </a:xfrm>
        </p:spPr>
        <p:txBody>
          <a:bodyPr/>
          <a:lstStyle/>
          <a:p>
            <a:r>
              <a:rPr lang="en-IN" dirty="0"/>
              <a:t>Are there ways to improve the code?</a:t>
            </a:r>
          </a:p>
          <a:p>
            <a:r>
              <a:rPr lang="en-IN" dirty="0"/>
              <a:t>How would you modify the code to draw 10 squares?</a:t>
            </a:r>
          </a:p>
          <a:p>
            <a:r>
              <a:rPr lang="en-IN" dirty="0"/>
              <a:t>100 squares?</a:t>
            </a:r>
          </a:p>
          <a:p>
            <a:r>
              <a:rPr lang="en-IN" dirty="0"/>
              <a:t>An unknown number of squares?</a:t>
            </a:r>
          </a:p>
          <a:p>
            <a:r>
              <a:rPr lang="en-US" dirty="0"/>
              <a:t>Can loops somehow be applied to reduce redundancy even further in the script to draw two squares?</a:t>
            </a:r>
          </a:p>
          <a:p>
            <a:endParaRPr lang="en-US" dirty="0"/>
          </a:p>
        </p:txBody>
      </p:sp>
      <p:sp>
        <p:nvSpPr>
          <p:cNvPr id="10" name="Title 9">
            <a:extLst>
              <a:ext uri="{FF2B5EF4-FFF2-40B4-BE49-F238E27FC236}">
                <a16:creationId xmlns:a16="http://schemas.microsoft.com/office/drawing/2014/main" id="{68AEBBF5-DC41-41A9-9361-C05758C59B22}"/>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80DF3CE2-8B2F-4B6D-826C-5D3EB34026D8}"/>
              </a:ext>
            </a:extLst>
          </p:cNvPr>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bwMode="auto">
          <a:xfrm>
            <a:off x="582611" y="585788"/>
            <a:ext cx="3061541" cy="571343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215901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852AE4-39B6-4771-B246-E836956A72A5}"/>
              </a:ext>
            </a:extLst>
          </p:cNvPr>
          <p:cNvSpPr>
            <a:spLocks noGrp="1"/>
          </p:cNvSpPr>
          <p:nvPr>
            <p:ph type="body" sz="quarter" idx="11"/>
          </p:nvPr>
        </p:nvSpPr>
        <p:spPr>
          <a:xfrm>
            <a:off x="4941888" y="614335"/>
            <a:ext cx="6667500" cy="5626156"/>
          </a:xfrm>
        </p:spPr>
        <p:txBody>
          <a:bodyPr/>
          <a:lstStyle/>
          <a:p>
            <a:pPr marL="0" indent="0">
              <a:buNone/>
            </a:pPr>
            <a:r>
              <a:rPr lang="en-US" dirty="0"/>
              <a:t>A loop used inside the body of another loop.</a:t>
            </a:r>
          </a:p>
          <a:p>
            <a:pPr marL="457200" indent="-457200">
              <a:buFont typeface="Arial" panose="020B0604020202020204" pitchFamily="34" charset="0"/>
              <a:buChar char="•"/>
            </a:pPr>
            <a:r>
              <a:rPr lang="en-US" dirty="0"/>
              <a:t>The body of a loop can contain any code, including another loop.</a:t>
            </a:r>
          </a:p>
          <a:p>
            <a:pPr marL="457200" indent="-457200">
              <a:buFont typeface="Arial" panose="020B0604020202020204" pitchFamily="34" charset="0"/>
              <a:buChar char="•"/>
            </a:pPr>
            <a:r>
              <a:rPr lang="en-US" dirty="0"/>
              <a:t>The inner loop will run all its iterations </a:t>
            </a:r>
            <a:r>
              <a:rPr lang="en-US" i="1" dirty="0"/>
              <a:t>each time</a:t>
            </a:r>
            <a:r>
              <a:rPr lang="en-US" dirty="0"/>
              <a:t> the outer loop runs.</a:t>
            </a:r>
          </a:p>
          <a:p>
            <a:endParaRPr lang="en-US" dirty="0"/>
          </a:p>
          <a:p>
            <a:r>
              <a:rPr lang="en-US" dirty="0"/>
              <a:t>How many total times does the sprite will move 50 steps?</a:t>
            </a:r>
          </a:p>
          <a:p>
            <a:pPr lvl="1"/>
            <a:r>
              <a:rPr lang="en-US" dirty="0"/>
              <a:t>The sprite will move 50 steps 8 times (4 * 2)</a:t>
            </a:r>
          </a:p>
          <a:p>
            <a:pPr marL="0" indent="0">
              <a:buNone/>
            </a:pPr>
            <a:endParaRPr lang="en-US" dirty="0"/>
          </a:p>
          <a:p>
            <a:endParaRPr lang="en-US" dirty="0"/>
          </a:p>
        </p:txBody>
      </p:sp>
      <p:sp>
        <p:nvSpPr>
          <p:cNvPr id="2" name="Title 1">
            <a:extLst>
              <a:ext uri="{FF2B5EF4-FFF2-40B4-BE49-F238E27FC236}">
                <a16:creationId xmlns:a16="http://schemas.microsoft.com/office/drawing/2014/main" id="{63D65301-FE80-439F-82BA-AF2F8DFFBA8B}"/>
              </a:ext>
            </a:extLst>
          </p:cNvPr>
          <p:cNvSpPr>
            <a:spLocks noGrp="1"/>
          </p:cNvSpPr>
          <p:nvPr>
            <p:ph type="title"/>
          </p:nvPr>
        </p:nvSpPr>
        <p:spPr>
          <a:xfrm>
            <a:off x="582612" y="466391"/>
            <a:ext cx="3182027" cy="1107996"/>
          </a:xfrm>
        </p:spPr>
        <p:txBody>
          <a:bodyPr/>
          <a:lstStyle/>
          <a:p>
            <a:r>
              <a:rPr lang="en-US" dirty="0"/>
              <a:t>Nested loops</a:t>
            </a:r>
            <a:br>
              <a:rPr lang="en-US" dirty="0"/>
            </a:br>
            <a:endParaRPr lang="en-US" dirty="0"/>
          </a:p>
        </p:txBody>
      </p:sp>
      <p:pic>
        <p:nvPicPr>
          <p:cNvPr id="2052" name="Picture 4">
            <a:extLst>
              <a:ext uri="{FF2B5EF4-FFF2-40B4-BE49-F238E27FC236}">
                <a16:creationId xmlns:a16="http://schemas.microsoft.com/office/drawing/2014/main" id="{BB2281F5-34AC-429B-92CF-331F9BD907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1451162"/>
            <a:ext cx="3104172" cy="341667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038100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2.2</a:t>
            </a:r>
          </a:p>
        </p:txBody>
      </p:sp>
      <p:pic>
        <p:nvPicPr>
          <p:cNvPr id="4" name="Graphic 3" descr="Programmer">
            <a:extLst>
              <a:ext uri="{FF2B5EF4-FFF2-40B4-BE49-F238E27FC236}">
                <a16:creationId xmlns:a16="http://schemas.microsoft.com/office/drawing/2014/main" id="{B80FE6AF-6D23-4DC1-A887-62B4504BFF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25894"/>
            <a:ext cx="914400" cy="914400"/>
          </a:xfrm>
          <a:prstGeom prst="rect">
            <a:avLst/>
          </a:prstGeom>
        </p:spPr>
      </p:pic>
      <p:sp>
        <p:nvSpPr>
          <p:cNvPr id="13" name="Content Placeholder 2">
            <a:extLst>
              <a:ext uri="{FF2B5EF4-FFF2-40B4-BE49-F238E27FC236}">
                <a16:creationId xmlns:a16="http://schemas.microsoft.com/office/drawing/2014/main" id="{82D26FC2-95DD-4D7D-A5D3-D275CFB676C2}"/>
              </a:ext>
            </a:extLst>
          </p:cNvPr>
          <p:cNvSpPr txBox="1">
            <a:spLocks/>
          </p:cNvSpPr>
          <p:nvPr/>
        </p:nvSpPr>
        <p:spPr>
          <a:xfrm>
            <a:off x="584200" y="1435100"/>
            <a:ext cx="10434638" cy="189590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this lab, you will use nested loops to draw a yellow brick road using as little code as possible.</a:t>
            </a:r>
          </a:p>
          <a:p>
            <a:pPr marL="0" indent="0">
              <a:buNone/>
            </a:pPr>
            <a:r>
              <a:rPr lang="en-US" dirty="0"/>
              <a:t>Part 1: Single Brick Road</a:t>
            </a:r>
          </a:p>
          <a:p>
            <a:pPr marL="0" indent="0">
              <a:buNone/>
            </a:pPr>
            <a:r>
              <a:rPr lang="en-US" dirty="0"/>
              <a:t>Part 2: Multiple Rows of Bricks</a:t>
            </a:r>
          </a:p>
        </p:txBody>
      </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2.2: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Nglvqm5K"/>
  <p:tag name="ARTICULATE_SLIDE_COUNT" val="1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C121A11E-52BE-4517-977F-835D3A265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857</Words>
  <Application>Microsoft Office PowerPoint</Application>
  <PresentationFormat>Widescreen</PresentationFormat>
  <Paragraphs>81</Paragraphs>
  <Slides>10</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Consolas</vt:lpstr>
      <vt:lpstr>Helvetica Neue</vt:lpstr>
      <vt:lpstr>Segoe UI</vt:lpstr>
      <vt:lpstr>Segoe UI Semibold</vt:lpstr>
      <vt:lpstr>Wingdings</vt:lpstr>
      <vt:lpstr>Microsoft Philanthropies TEALS</vt:lpstr>
      <vt:lpstr>Black Template</vt:lpstr>
      <vt:lpstr>Lesson 2.2 : Nested loops</vt:lpstr>
      <vt:lpstr>After this lesson, you will be able to</vt:lpstr>
      <vt:lpstr>Today’s plan </vt:lpstr>
      <vt:lpstr>Do now 2.2</vt:lpstr>
      <vt:lpstr>Multiple squares</vt:lpstr>
      <vt:lpstr>PowerPoint Presentation</vt:lpstr>
      <vt:lpstr>Nested loops </vt:lpstr>
      <vt:lpstr>Lab 2.2</vt:lpstr>
      <vt:lpstr>2.2: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2022-01-27T22:08:56Z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03832CEF-C07B-490E-ACCF-9CF073A4A9BD</vt:lpwstr>
  </property>
  <property fmtid="{D5CDD505-2E9C-101B-9397-08002B2CF9AE}" pid="3" name="ArticulatePath">
    <vt:lpwstr>https://teals.sharepoint.com/sites/WorkingGroups/Shared Documents/Intro to Computer Science/Snap PPT Decks/Unit 2/Intro SNAP 2.02 TEALS</vt:lpwstr>
  </property>
  <property fmtid="{D5CDD505-2E9C-101B-9397-08002B2CF9AE}" pid="4" name="ContentTypeId">
    <vt:lpwstr>0x010100BC63412C2069E54F8A04E79B55E6097A</vt:lpwstr>
  </property>
</Properties>
</file>