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4"/>
  </p:notesMasterIdLst>
  <p:sldIdLst>
    <p:sldId id="1670" r:id="rId6"/>
    <p:sldId id="1679" r:id="rId7"/>
    <p:sldId id="1680" r:id="rId8"/>
    <p:sldId id="257" r:id="rId9"/>
    <p:sldId id="1704" r:id="rId10"/>
    <p:sldId id="1705" r:id="rId11"/>
    <p:sldId id="1706" r:id="rId12"/>
    <p:sldId id="1697" r:id="rId13"/>
  </p:sldIdLst>
  <p:sldSz cx="12192000" cy="6858000"/>
  <p:notesSz cx="6858000" cy="9144000"/>
  <p:custDataLst>
    <p:tags r:id="rId15"/>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E5D0"/>
    <a:srgbClr val="274B47"/>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53D212-0F1D-41B8-A089-F1C41CF01EB6}" v="1" dt="2020-05-09T06:25:20.8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69672" autoAdjust="0"/>
  </p:normalViewPr>
  <p:slideViewPr>
    <p:cSldViewPr snapToGrid="0">
      <p:cViewPr varScale="1">
        <p:scale>
          <a:sx n="50" d="100"/>
          <a:sy n="50" d="100"/>
        </p:scale>
        <p:origin x="1476" y="6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tags" Target="tags/tag1.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11/24/2021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lightbot.com/hour-of-code.html"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s://bjc.edc.org/hourofcode/#1" TargetMode="External"/><Relationship Id="rId4" Type="http://schemas.openxmlformats.org/officeDocument/2006/relationships/hyperlink" Target="https://studio.code.org/s/mc/stage/1/puzzle/1"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a:t>
            </a:fld>
            <a:endParaRPr lang="en-US"/>
          </a:p>
        </p:txBody>
      </p:sp>
    </p:spTree>
    <p:extLst>
      <p:ext uri="{BB962C8B-B14F-4D97-AF65-F5344CB8AC3E}">
        <p14:creationId xmlns:p14="http://schemas.microsoft.com/office/powerpoint/2010/main" val="2477247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Duration Description</a:t>
            </a:r>
            <a:endParaRPr lang="en-US" dirty="0">
              <a:effectLst/>
            </a:endParaRPr>
          </a:p>
          <a:p>
            <a:r>
              <a:rPr lang="en-US" dirty="0">
                <a:effectLst/>
              </a:rPr>
              <a:t>5 minutes | Welcome, attendance, bell work, announcements</a:t>
            </a:r>
          </a:p>
          <a:p>
            <a:r>
              <a:rPr lang="en-US" dirty="0">
                <a:effectLst/>
              </a:rPr>
              <a:t>5 minutes | Lesson</a:t>
            </a:r>
          </a:p>
          <a:p>
            <a:r>
              <a:rPr lang="en-US" dirty="0">
                <a:effectLst/>
              </a:rPr>
              <a:t>35 minutes | Hour of Code</a:t>
            </a:r>
          </a:p>
          <a:p>
            <a:r>
              <a:rPr lang="en-US" dirty="0">
                <a:effectLst/>
              </a:rPr>
              <a:t>10 minutes | Debrief and wrap-up</a:t>
            </a:r>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Computer program</a:t>
            </a:r>
            <a:r>
              <a:rPr lang="en-US" dirty="0"/>
              <a:t>: a sequence of instructions or steps, written in a language that can be understood by a computer, that will be used by the computer to complete a task or solve a problem</a:t>
            </a:r>
          </a:p>
          <a:p>
            <a:endParaRPr lang="en-US" dirty="0"/>
          </a:p>
          <a:p>
            <a:pPr marL="171450" indent="-171450">
              <a:buFont typeface="Arial" panose="020B0604020202020204" pitchFamily="34" charset="0"/>
              <a:buChar char="•"/>
            </a:pPr>
            <a:r>
              <a:rPr lang="en-US" dirty="0"/>
              <a:t>Ask for any programming languages students are familiar with (even just names).</a:t>
            </a:r>
          </a:p>
          <a:p>
            <a:pPr marL="171450" indent="-171450">
              <a:buFont typeface="Arial" panose="020B0604020202020204" pitchFamily="34" charset="0"/>
              <a:buChar char="•"/>
            </a:pPr>
            <a:r>
              <a:rPr lang="en-US" dirty="0"/>
              <a:t>Draw distinctions between proper programming languages and other types of languages (such as markup languages e.g. HTML).</a:t>
            </a:r>
          </a:p>
          <a:p>
            <a:pPr marL="171450" indent="-171450">
              <a:buFont typeface="Arial" panose="020B0604020202020204" pitchFamily="34" charset="0"/>
              <a:buChar char="•"/>
            </a:pPr>
            <a:r>
              <a:rPr lang="en-US" dirty="0"/>
              <a:t>Sample video about programming languages: https://www.youtube.com/watch?v=6qF3HmRzg8o (Credit: William Masse)</a:t>
            </a:r>
          </a:p>
          <a:p>
            <a:endParaRPr lang="en-US" dirty="0"/>
          </a:p>
          <a:p>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effectLst/>
              </a:rPr>
              <a:t>Lead the group to develop expectations about what aspects of programming might be most challenging and what skills might be most useful to be successful.</a:t>
            </a:r>
          </a:p>
          <a:p>
            <a:endParaRPr lang="en-US" dirty="0"/>
          </a:p>
          <a:p>
            <a:r>
              <a:rPr lang="en-US" dirty="0"/>
              <a:t>Some additional guiding questions:</a:t>
            </a:r>
          </a:p>
          <a:p>
            <a:r>
              <a:rPr lang="en-US" dirty="0"/>
              <a:t>What parts of programming are most intimidating or scary?</a:t>
            </a:r>
          </a:p>
          <a:p>
            <a:r>
              <a:rPr lang="en-US" dirty="0"/>
              <a:t>What are you good at that might help you be a good programmer?</a:t>
            </a:r>
          </a:p>
          <a:p>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5</a:t>
            </a:fld>
            <a:endParaRPr lang="en-US"/>
          </a:p>
        </p:txBody>
      </p:sp>
    </p:spTree>
    <p:extLst>
      <p:ext uri="{BB962C8B-B14F-4D97-AF65-F5344CB8AC3E}">
        <p14:creationId xmlns:p14="http://schemas.microsoft.com/office/powerpoint/2010/main" val="3089858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Include your instructions based on the coding activity you choose for today’s lesson. Some options:</a:t>
            </a:r>
          </a:p>
          <a:p>
            <a:pPr marL="171450" indent="-171450">
              <a:buFont typeface="Arial" panose="020B0604020202020204" pitchFamily="34" charset="0"/>
              <a:buChar char="•"/>
            </a:pPr>
            <a:r>
              <a:rPr lang="en-US" dirty="0"/>
              <a:t>Light Bot: </a:t>
            </a:r>
            <a:r>
              <a:rPr lang="en-US" dirty="0">
                <a:hlinkClick r:id="rId3"/>
              </a:rPr>
              <a:t>https://lightbot.com/hour-of-code.html</a:t>
            </a:r>
            <a:r>
              <a:rPr lang="en-US" dirty="0"/>
              <a:t> (online version requires Flash)</a:t>
            </a:r>
          </a:p>
          <a:p>
            <a:pPr marL="171450" indent="-171450">
              <a:buFont typeface="Arial" panose="020B0604020202020204" pitchFamily="34" charset="0"/>
              <a:buChar char="•"/>
            </a:pPr>
            <a:r>
              <a:rPr lang="en-US" dirty="0"/>
              <a:t>Minecraft Adventurer (Code.org): </a:t>
            </a:r>
            <a:r>
              <a:rPr lang="en-US" dirty="0">
                <a:hlinkClick r:id="rId4"/>
              </a:rPr>
              <a:t>https://studio.code.org/s/mc/stage/1/puzzle/1</a:t>
            </a:r>
            <a:endParaRPr lang="en-US" dirty="0"/>
          </a:p>
          <a:p>
            <a:pPr marL="171450" indent="-171450">
              <a:buFont typeface="Arial" panose="020B0604020202020204" pitchFamily="34" charset="0"/>
              <a:buChar char="•"/>
            </a:pPr>
            <a:r>
              <a:rPr lang="en-US" dirty="0"/>
              <a:t>SNAP: </a:t>
            </a:r>
            <a:r>
              <a:rPr lang="en-US" dirty="0">
                <a:hlinkClick r:id="rId5"/>
              </a:rPr>
              <a:t>https://bjc.edc.org/hourofcode/#1</a:t>
            </a:r>
            <a:endParaRPr lang="en-US" dirty="0"/>
          </a:p>
          <a:p>
            <a:endParaRPr lang="en-US" dirty="0"/>
          </a:p>
          <a:p>
            <a:r>
              <a:rPr lang="en-US" dirty="0"/>
              <a:t>It is unlikely that students will finish multiple activities in one class period. Choose one activity as the requirement and leave the others for those who finish quickly. Allow students to struggle with the activities if needed, stressing the importance of patience and persistence in programming.</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34918775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Put special emphasis on the iterative nature of programming, and the need to occasionally throw out a partial solution and start over.</a:t>
            </a:r>
          </a:p>
          <a:p>
            <a:pPr marL="171450" indent="-171450">
              <a:buFont typeface="Arial" panose="020B0604020202020204" pitchFamily="34" charset="0"/>
              <a:buChar char="•"/>
            </a:pPr>
            <a:r>
              <a:rPr lang="en-US" dirty="0">
                <a:effectLst/>
              </a:rPr>
              <a:t>If students seem interested, this can be an opportunity for a brief conversation about the difference between high-level programming languages and machine languages (assembly code).</a:t>
            </a:r>
            <a:endParaRPr lang="en-US" dirty="0"/>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25151333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16759653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11/24/2021</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11/24/2021</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2" name="Google Shape;22;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296227811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6.xml"/><Relationship Id="rId18" Type="http://schemas.openxmlformats.org/officeDocument/2006/relationships/slideLayout" Target="../slideLayouts/slideLayout71.xml"/><Relationship Id="rId26" Type="http://schemas.openxmlformats.org/officeDocument/2006/relationships/slideLayout" Target="../slideLayouts/slideLayout79.xml"/><Relationship Id="rId39" Type="http://schemas.openxmlformats.org/officeDocument/2006/relationships/slideLayout" Target="../slideLayouts/slideLayout92.xml"/><Relationship Id="rId21" Type="http://schemas.openxmlformats.org/officeDocument/2006/relationships/slideLayout" Target="../slideLayouts/slideLayout74.xml"/><Relationship Id="rId34" Type="http://schemas.openxmlformats.org/officeDocument/2006/relationships/slideLayout" Target="../slideLayouts/slideLayout87.xml"/><Relationship Id="rId42" Type="http://schemas.openxmlformats.org/officeDocument/2006/relationships/slideLayout" Target="../slideLayouts/slideLayout95.xml"/><Relationship Id="rId47" Type="http://schemas.openxmlformats.org/officeDocument/2006/relationships/slideLayout" Target="../slideLayouts/slideLayout100.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9" Type="http://schemas.openxmlformats.org/officeDocument/2006/relationships/slideLayout" Target="../slideLayouts/slideLayout82.xml"/><Relationship Id="rId11" Type="http://schemas.openxmlformats.org/officeDocument/2006/relationships/slideLayout" Target="../slideLayouts/slideLayout64.xml"/><Relationship Id="rId24" Type="http://schemas.openxmlformats.org/officeDocument/2006/relationships/slideLayout" Target="../slideLayouts/slideLayout77.xml"/><Relationship Id="rId32" Type="http://schemas.openxmlformats.org/officeDocument/2006/relationships/slideLayout" Target="../slideLayouts/slideLayout85.xml"/><Relationship Id="rId37" Type="http://schemas.openxmlformats.org/officeDocument/2006/relationships/slideLayout" Target="../slideLayouts/slideLayout90.xml"/><Relationship Id="rId40" Type="http://schemas.openxmlformats.org/officeDocument/2006/relationships/slideLayout" Target="../slideLayouts/slideLayout93.xml"/><Relationship Id="rId45" Type="http://schemas.openxmlformats.org/officeDocument/2006/relationships/slideLayout" Target="../slideLayouts/slideLayout98.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slideLayout" Target="../slideLayouts/slideLayout76.xml"/><Relationship Id="rId28" Type="http://schemas.openxmlformats.org/officeDocument/2006/relationships/slideLayout" Target="../slideLayouts/slideLayout81.xml"/><Relationship Id="rId36" Type="http://schemas.openxmlformats.org/officeDocument/2006/relationships/slideLayout" Target="../slideLayouts/slideLayout89.xml"/><Relationship Id="rId49" Type="http://schemas.openxmlformats.org/officeDocument/2006/relationships/image" Target="../media/image1.emf"/><Relationship Id="rId10" Type="http://schemas.openxmlformats.org/officeDocument/2006/relationships/slideLayout" Target="../slideLayouts/slideLayout63.xml"/><Relationship Id="rId19" Type="http://schemas.openxmlformats.org/officeDocument/2006/relationships/slideLayout" Target="../slideLayouts/slideLayout72.xml"/><Relationship Id="rId31" Type="http://schemas.openxmlformats.org/officeDocument/2006/relationships/slideLayout" Target="../slideLayouts/slideLayout84.xml"/><Relationship Id="rId44" Type="http://schemas.openxmlformats.org/officeDocument/2006/relationships/slideLayout" Target="../slideLayouts/slideLayout97.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 Id="rId27" Type="http://schemas.openxmlformats.org/officeDocument/2006/relationships/slideLayout" Target="../slideLayouts/slideLayout80.xml"/><Relationship Id="rId30" Type="http://schemas.openxmlformats.org/officeDocument/2006/relationships/slideLayout" Target="../slideLayouts/slideLayout83.xml"/><Relationship Id="rId35" Type="http://schemas.openxmlformats.org/officeDocument/2006/relationships/slideLayout" Target="../slideLayouts/slideLayout88.xml"/><Relationship Id="rId43" Type="http://schemas.openxmlformats.org/officeDocument/2006/relationships/slideLayout" Target="../slideLayouts/slideLayout96.xml"/><Relationship Id="rId48" Type="http://schemas.openxmlformats.org/officeDocument/2006/relationships/theme" Target="../theme/theme2.xml"/><Relationship Id="rId8" Type="http://schemas.openxmlformats.org/officeDocument/2006/relationships/slideLayout" Target="../slideLayouts/slideLayout61.xml"/><Relationship Id="rId3" Type="http://schemas.openxmlformats.org/officeDocument/2006/relationships/slideLayout" Target="../slideLayouts/slideLayout56.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5" Type="http://schemas.openxmlformats.org/officeDocument/2006/relationships/slideLayout" Target="../slideLayouts/slideLayout78.xml"/><Relationship Id="rId33" Type="http://schemas.openxmlformats.org/officeDocument/2006/relationships/slideLayout" Target="../slideLayouts/slideLayout86.xml"/><Relationship Id="rId38" Type="http://schemas.openxmlformats.org/officeDocument/2006/relationships/slideLayout" Target="../slideLayouts/slideLayout91.xml"/><Relationship Id="rId46" Type="http://schemas.openxmlformats.org/officeDocument/2006/relationships/slideLayout" Target="../slideLayouts/slideLayout99.xml"/><Relationship Id="rId20" Type="http://schemas.openxmlformats.org/officeDocument/2006/relationships/slideLayout" Target="../slideLayouts/slideLayout73.xml"/><Relationship Id="rId41" Type="http://schemas.openxmlformats.org/officeDocument/2006/relationships/slideLayout" Target="../slideLayouts/slideLayout94.xml"/><Relationship Id="rId1" Type="http://schemas.openxmlformats.org/officeDocument/2006/relationships/slideLayout" Target="../slideLayouts/slideLayout54.xml"/><Relationship Id="rId6"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5"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 id="2147483763" r:id="rId53"/>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notesSlide" Target="../notesSlides/notesSlide4.xml"/><Relationship Id="rId7" Type="http://schemas.openxmlformats.org/officeDocument/2006/relationships/image" Target="../media/image24.png"/><Relationship Id="rId2" Type="http://schemas.openxmlformats.org/officeDocument/2006/relationships/slideLayout" Target="../slideLayouts/slideLayout9.xml"/><Relationship Id="rId1" Type="http://schemas.openxmlformats.org/officeDocument/2006/relationships/tags" Target="../tags/tag5.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jp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xml"/><Relationship Id="rId1" Type="http://schemas.openxmlformats.org/officeDocument/2006/relationships/tags" Target="../tags/tag6.xml"/><Relationship Id="rId5" Type="http://schemas.openxmlformats.org/officeDocument/2006/relationships/image" Target="../media/image25.svg"/><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9.xml"/><Relationship Id="rId1" Type="http://schemas.openxmlformats.org/officeDocument/2006/relationships/tags" Target="../tags/tag7.xml"/><Relationship Id="rId5" Type="http://schemas.openxmlformats.org/officeDocument/2006/relationships/image" Target="../media/image27.svg"/><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7.xml"/><Relationship Id="rId1" Type="http://schemas.openxmlformats.org/officeDocument/2006/relationships/tags" Target="../tags/tag8.xml"/><Relationship Id="rId5" Type="http://schemas.openxmlformats.org/officeDocument/2006/relationships/image" Target="../media/image29.svg"/><Relationship Id="rId4" Type="http://schemas.openxmlformats.org/officeDocument/2006/relationships/image" Target="../media/image28.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9.xml"/><Relationship Id="rId1" Type="http://schemas.openxmlformats.org/officeDocument/2006/relationships/tags" Target="../tags/tag9.xml"/><Relationship Id="rId5" Type="http://schemas.openxmlformats.org/officeDocument/2006/relationships/image" Target="../media/image31.svg"/><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a:xfrm>
            <a:off x="584200" y="2979778"/>
            <a:ext cx="9144000" cy="553998"/>
          </a:xfrm>
        </p:spPr>
        <p:txBody>
          <a:bodyPr/>
          <a:lstStyle/>
          <a:p>
            <a:r>
              <a:rPr lang="en-US" dirty="0"/>
              <a:t>Lesson 0.3: Programming languages</a:t>
            </a:r>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199" y="3962400"/>
            <a:ext cx="11244007" cy="677108"/>
          </a:xfrm>
        </p:spPr>
        <p:txBody>
          <a:bodyPr/>
          <a:lstStyle/>
          <a:p>
            <a:r>
              <a:rPr lang="en-US" dirty="0">
                <a:cs typeface="Segoe UI"/>
              </a:rPr>
              <a:t>Microsoft Philanthropies TEALS Program</a:t>
            </a:r>
          </a:p>
          <a:p>
            <a:r>
              <a:rPr lang="en-US" dirty="0">
                <a:cs typeface="Segoe UI"/>
              </a:rPr>
              <a:t>Introduction to Computer Science</a:t>
            </a:r>
          </a:p>
        </p:txBody>
      </p:sp>
      <p:pic>
        <p:nvPicPr>
          <p:cNvPr id="4" name="Picture 3" descr="Creative Commons License prohibiting commercial use of this PowerPoint Presentation by th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4"/>
          <a:stretch>
            <a:fillRect/>
          </a:stretch>
        </p:blipFill>
        <p:spPr>
          <a:xfrm>
            <a:off x="9086850" y="6338272"/>
            <a:ext cx="3105150" cy="390525"/>
          </a:xfrm>
          <a:prstGeom prst="rect">
            <a:avLst/>
          </a:prstGeom>
        </p:spPr>
      </p:pic>
    </p:spTree>
    <p:custDataLst>
      <p:tags r:id="rId1"/>
    </p:custDataLst>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p:txBody>
          <a:bodyPr/>
          <a:lstStyle/>
          <a:p>
            <a:r>
              <a:rPr lang="en-US" dirty="0"/>
              <a:t>Programming languages</a:t>
            </a:r>
          </a:p>
        </p:txBody>
      </p:sp>
      <p:sp>
        <p:nvSpPr>
          <p:cNvPr id="4" name="Content Placeholder 4">
            <a:extLst>
              <a:ext uri="{FF2B5EF4-FFF2-40B4-BE49-F238E27FC236}">
                <a16:creationId xmlns:a16="http://schemas.microsoft.com/office/drawing/2014/main" id="{23419A31-B62D-446F-9349-BE8CB67C4CFF}"/>
              </a:ext>
            </a:extLst>
          </p:cNvPr>
          <p:cNvSpPr txBox="1">
            <a:spLocks noChangeAspect="1"/>
          </p:cNvSpPr>
          <p:nvPr/>
        </p:nvSpPr>
        <p:spPr>
          <a:xfrm>
            <a:off x="584200" y="1436688"/>
            <a:ext cx="11018838" cy="1992312"/>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spcAft>
                <a:spcPts val="600"/>
              </a:spcAft>
              <a:buFont typeface="Wingdings" panose="05000000000000000000" pitchFamily="2" charset="2"/>
              <a:buNone/>
            </a:pPr>
            <a:r>
              <a:rPr lang="en-US" dirty="0">
                <a:latin typeface="+mj-lt"/>
              </a:rPr>
              <a:t>After this lesson, you will be able to...</a:t>
            </a:r>
          </a:p>
          <a:p>
            <a:pPr marL="457200">
              <a:spcBef>
                <a:spcPts val="600"/>
              </a:spcBef>
              <a:spcAft>
                <a:spcPts val="600"/>
              </a:spcAft>
              <a:buFont typeface="Arial" panose="020B0604020202020204" pitchFamily="34" charset="0"/>
              <a:buChar char="•"/>
            </a:pPr>
            <a:r>
              <a:rPr lang="en-US" sz="2400" dirty="0"/>
              <a:t>Complete small coding tasks.</a:t>
            </a:r>
          </a:p>
          <a:p>
            <a:pPr marL="457200">
              <a:spcBef>
                <a:spcPts val="600"/>
              </a:spcBef>
              <a:spcAft>
                <a:spcPts val="600"/>
              </a:spcAft>
              <a:buFont typeface="Arial" panose="020B0604020202020204" pitchFamily="34" charset="0"/>
              <a:buChar char="•"/>
            </a:pPr>
            <a:r>
              <a:rPr lang="en-US" sz="2400" dirty="0"/>
              <a:t>Explain why computer programs are written in specialized languages.</a:t>
            </a:r>
            <a:endParaRPr lang="en-US" sz="2400" dirty="0">
              <a:ea typeface="Times New Roman" panose="02020603050405020304" pitchFamily="18" charset="0"/>
            </a:endParaRPr>
          </a:p>
        </p:txBody>
      </p:sp>
    </p:spTree>
    <p:custDataLst>
      <p:tags r:id="rId1"/>
    </p:custDataLst>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1505027"/>
          </a:xfrm>
        </p:spPr>
        <p:txBody>
          <a:bodyPr/>
          <a:lstStyle/>
          <a:p>
            <a:pPr>
              <a:spcAft>
                <a:spcPts val="600"/>
              </a:spcAft>
            </a:pPr>
            <a:r>
              <a:rPr lang="en-US" sz="1800" dirty="0">
                <a:effectLst/>
              </a:rPr>
              <a:t>Welcome, attendance, bell work, announcements</a:t>
            </a:r>
            <a:endParaRPr lang="en-US" sz="1800" dirty="0"/>
          </a:p>
          <a:p>
            <a:pPr>
              <a:spcAft>
                <a:spcPts val="600"/>
              </a:spcAft>
            </a:pPr>
            <a:r>
              <a:rPr lang="en-US" sz="1800" dirty="0">
                <a:effectLst/>
              </a:rPr>
              <a:t>Lesson</a:t>
            </a:r>
          </a:p>
          <a:p>
            <a:pPr>
              <a:spcAft>
                <a:spcPts val="600"/>
              </a:spcAft>
            </a:pPr>
            <a:r>
              <a:rPr lang="en-US" sz="1800" dirty="0"/>
              <a:t>Lab: Hour of Code</a:t>
            </a:r>
          </a:p>
          <a:p>
            <a:pPr>
              <a:spcAft>
                <a:spcPts val="600"/>
              </a:spcAft>
            </a:pPr>
            <a:r>
              <a:rPr lang="en-US" sz="1800" dirty="0"/>
              <a:t>Debrief</a:t>
            </a:r>
          </a:p>
        </p:txBody>
      </p:sp>
    </p:spTree>
    <p:custDataLst>
      <p:tags r:id="rId1"/>
    </p:custDataLst>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BF565B99-539C-4EBE-83AB-B40ADFBE0910}"/>
              </a:ext>
            </a:extLst>
          </p:cNvPr>
          <p:cNvSpPr>
            <a:spLocks noGrp="1"/>
          </p:cNvSpPr>
          <p:nvPr>
            <p:ph type="title"/>
          </p:nvPr>
        </p:nvSpPr>
        <p:spPr>
          <a:xfrm>
            <a:off x="588963" y="457200"/>
            <a:ext cx="11017250" cy="554038"/>
          </a:xfrm>
        </p:spPr>
        <p:txBody>
          <a:bodyPr/>
          <a:lstStyle/>
          <a:p>
            <a:r>
              <a:rPr lang="en-US" dirty="0"/>
              <a:t>Introduction to programming languages</a:t>
            </a:r>
          </a:p>
        </p:txBody>
      </p:sp>
      <p:sp>
        <p:nvSpPr>
          <p:cNvPr id="10" name="Content Placeholder 2">
            <a:extLst>
              <a:ext uri="{FF2B5EF4-FFF2-40B4-BE49-F238E27FC236}">
                <a16:creationId xmlns:a16="http://schemas.microsoft.com/office/drawing/2014/main" id="{85FC4754-19AA-4B78-88CA-FD5A27AB9A81}"/>
              </a:ext>
            </a:extLst>
          </p:cNvPr>
          <p:cNvSpPr txBox="1">
            <a:spLocks/>
          </p:cNvSpPr>
          <p:nvPr/>
        </p:nvSpPr>
        <p:spPr>
          <a:xfrm>
            <a:off x="586390" y="1434369"/>
            <a:ext cx="11026776" cy="2194201"/>
          </a:xfrm>
          <a:prstGeom prst="rect">
            <a:avLst/>
          </a:prstGeom>
        </p:spPr>
        <p:txBody>
          <a:bodyP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200"/>
              </a:spcBef>
              <a:spcAft>
                <a:spcPts val="600"/>
              </a:spcAft>
              <a:buNone/>
            </a:pPr>
            <a:r>
              <a:rPr lang="en-US" sz="2400" b="1" dirty="0">
                <a:latin typeface="+mj-lt"/>
              </a:rPr>
              <a:t>Computer program: </a:t>
            </a:r>
            <a:r>
              <a:rPr lang="en-US" sz="2400" dirty="0"/>
              <a:t>a sequence of instructions or steps, written in a language that can be understood by a computer, that will be used by the computer to complete a task or solve a problem</a:t>
            </a:r>
          </a:p>
          <a:p>
            <a:pPr marL="0" indent="0">
              <a:spcBef>
                <a:spcPts val="1200"/>
              </a:spcBef>
              <a:spcAft>
                <a:spcPts val="600"/>
              </a:spcAft>
              <a:buNone/>
            </a:pPr>
            <a:r>
              <a:rPr lang="en-US" sz="2400" dirty="0"/>
              <a:t>Are there any programming languages that you have heard of?</a:t>
            </a:r>
          </a:p>
        </p:txBody>
      </p:sp>
      <p:sp>
        <p:nvSpPr>
          <p:cNvPr id="4" name="Rectangle 3">
            <a:extLst>
              <a:ext uri="{FF2B5EF4-FFF2-40B4-BE49-F238E27FC236}">
                <a16:creationId xmlns:a16="http://schemas.microsoft.com/office/drawing/2014/main" id="{11A5E269-1706-4E02-931F-54769AA4F4D8}"/>
              </a:ext>
              <a:ext uri="{C183D7F6-B498-43B3-948B-1728B52AA6E4}">
                <adec:decorative xmlns:adec="http://schemas.microsoft.com/office/drawing/2017/decorative" val="1"/>
              </a:ext>
            </a:extLst>
          </p:cNvPr>
          <p:cNvSpPr/>
          <p:nvPr/>
        </p:nvSpPr>
        <p:spPr bwMode="auto">
          <a:xfrm>
            <a:off x="582613" y="3762944"/>
            <a:ext cx="11026776" cy="2509169"/>
          </a:xfrm>
          <a:prstGeom prst="rect">
            <a:avLst/>
          </a:prstGeom>
          <a:no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IN" sz="2000" dirty="0">
              <a:solidFill>
                <a:schemeClr val="bg1"/>
              </a:solidFill>
              <a:ea typeface="Segoe UI" pitchFamily="34" charset="0"/>
              <a:cs typeface="Segoe UI" pitchFamily="34" charset="0"/>
            </a:endParaRPr>
          </a:p>
        </p:txBody>
      </p:sp>
      <p:pic>
        <p:nvPicPr>
          <p:cNvPr id="9" name="Picture 8" descr="Python Logo">
            <a:extLst>
              <a:ext uri="{FF2B5EF4-FFF2-40B4-BE49-F238E27FC236}">
                <a16:creationId xmlns:a16="http://schemas.microsoft.com/office/drawing/2014/main" id="{E7B0D6C1-EA15-4450-8EA0-5E19293B81A0}"/>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6390" y="4357237"/>
            <a:ext cx="3909707" cy="1320583"/>
          </a:xfrm>
          <a:prstGeom prst="rect">
            <a:avLst/>
          </a:prstGeom>
        </p:spPr>
      </p:pic>
      <p:pic>
        <p:nvPicPr>
          <p:cNvPr id="7" name="Picture 6" descr="Java logo">
            <a:extLst>
              <a:ext uri="{FF2B5EF4-FFF2-40B4-BE49-F238E27FC236}">
                <a16:creationId xmlns:a16="http://schemas.microsoft.com/office/drawing/2014/main" id="{5F222F7C-92FE-4CD7-ADF9-3CB7ED03DCEB}"/>
              </a:ext>
              <a:ext uri="{C183D7F6-B498-43B3-948B-1728B52AA6E4}">
                <adec:decorative xmlns:adec="http://schemas.microsoft.com/office/drawing/2017/decorative" val="0"/>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30857"/>
          <a:stretch/>
        </p:blipFill>
        <p:spPr bwMode="auto">
          <a:xfrm>
            <a:off x="5608764" y="4109184"/>
            <a:ext cx="1433536" cy="181668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Snap logo">
            <a:extLst>
              <a:ext uri="{FF2B5EF4-FFF2-40B4-BE49-F238E27FC236}">
                <a16:creationId xmlns:a16="http://schemas.microsoft.com/office/drawing/2014/main" id="{43EDA614-C86D-4402-ABC5-ADEBD1D33E88}"/>
              </a:ext>
              <a:ext uri="{C183D7F6-B498-43B3-948B-1728B52AA6E4}">
                <adec:decorative xmlns:adec="http://schemas.microsoft.com/office/drawing/2017/decorative" val="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447669" y="4357237"/>
            <a:ext cx="2404182" cy="1320582"/>
          </a:xfrm>
          <a:prstGeom prst="rect">
            <a:avLst/>
          </a:prstGeom>
          <a:noFill/>
          <a:extLst>
            <a:ext uri="{909E8E84-426E-40DD-AFC4-6F175D3DCCD1}">
              <a14:hiddenFill xmlns:a14="http://schemas.microsoft.com/office/drawing/2010/main">
                <a:solidFill>
                  <a:srgbClr val="FFFFFF"/>
                </a:solidFill>
              </a14:hiddenFill>
            </a:ext>
          </a:extLst>
        </p:spPr>
      </p:pic>
      <p:pic>
        <p:nvPicPr>
          <p:cNvPr id="2" name="Graphic 1" descr="Lecture">
            <a:extLst>
              <a:ext uri="{FF2B5EF4-FFF2-40B4-BE49-F238E27FC236}">
                <a16:creationId xmlns:a16="http://schemas.microsoft.com/office/drawing/2014/main" id="{7EC13321-E4E6-4815-AE6C-D0A5944DBF6D}"/>
              </a:ext>
              <a:ext uri="{C183D7F6-B498-43B3-948B-1728B52AA6E4}">
                <adec:decorative xmlns:adec="http://schemas.microsoft.com/office/drawing/2017/decorative" val="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972800" y="182880"/>
            <a:ext cx="914400" cy="914400"/>
          </a:xfrm>
          <a:prstGeom prst="rect">
            <a:avLst/>
          </a:prstGeom>
        </p:spPr>
      </p:pic>
    </p:spTree>
    <p:custDataLst>
      <p:tags r:id="rId1"/>
    </p:custData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4" name="Content Placeholder 2">
            <a:extLst>
              <a:ext uri="{FF2B5EF4-FFF2-40B4-BE49-F238E27FC236}">
                <a16:creationId xmlns:a16="http://schemas.microsoft.com/office/drawing/2014/main" id="{8BC94A5D-246F-44AE-B3EF-D4B39EBA9FCC}"/>
              </a:ext>
            </a:extLst>
          </p:cNvPr>
          <p:cNvSpPr txBox="1">
            <a:spLocks/>
          </p:cNvSpPr>
          <p:nvPr/>
        </p:nvSpPr>
        <p:spPr>
          <a:xfrm>
            <a:off x="586390" y="1434370"/>
            <a:ext cx="11605610" cy="4834668"/>
          </a:xfrm>
          <a:prstGeom prst="rect">
            <a:avLst/>
          </a:prstGeom>
        </p:spPr>
        <p:txBody>
          <a:bodyP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spcAft>
                <a:spcPts val="600"/>
              </a:spcAft>
              <a:buNone/>
            </a:pPr>
            <a:r>
              <a:rPr lang="en-US" dirty="0">
                <a:latin typeface="+mj-lt"/>
              </a:rPr>
              <a:t>Think-Pair-Share</a:t>
            </a:r>
            <a:endParaRPr lang="en-US" dirty="0"/>
          </a:p>
          <a:p>
            <a:pPr marL="457200" indent="-290513">
              <a:spcBef>
                <a:spcPts val="600"/>
              </a:spcBef>
              <a:spcAft>
                <a:spcPts val="600"/>
              </a:spcAft>
              <a:buFont typeface="Arial" panose="020B0604020202020204" pitchFamily="34" charset="0"/>
              <a:buChar char="•"/>
              <a:tabLst>
                <a:tab pos="290513" algn="l"/>
              </a:tabLst>
            </a:pPr>
            <a:r>
              <a:rPr lang="en-US" sz="2400" dirty="0"/>
              <a:t>What are the steps required to write a computer program?</a:t>
            </a:r>
          </a:p>
          <a:p>
            <a:pPr marL="688975" lvl="1" indent="-168275">
              <a:spcBef>
                <a:spcPts val="600"/>
              </a:spcBef>
              <a:spcAft>
                <a:spcPts val="600"/>
              </a:spcAft>
              <a:buFont typeface="Segoe UI" panose="020B0502040204020203" pitchFamily="34" charset="0"/>
              <a:buChar char="–"/>
              <a:tabLst>
                <a:tab pos="623888" algn="l"/>
              </a:tabLst>
            </a:pPr>
            <a:r>
              <a:rPr lang="en-US" dirty="0"/>
              <a:t>This is essentially developing an algorithm for writing a program!</a:t>
            </a:r>
            <a:endParaRPr lang="en-US" sz="2400" dirty="0"/>
          </a:p>
          <a:p>
            <a:pPr marL="457200" indent="-290513">
              <a:spcBef>
                <a:spcPts val="600"/>
              </a:spcBef>
              <a:spcAft>
                <a:spcPts val="600"/>
              </a:spcAft>
              <a:buFont typeface="Arial" panose="020B0604020202020204" pitchFamily="34" charset="0"/>
              <a:buChar char="•"/>
              <a:tabLst>
                <a:tab pos="290513" algn="l"/>
              </a:tabLst>
            </a:pPr>
            <a:r>
              <a:rPr lang="en-US" sz="2400" dirty="0"/>
              <a:t>What knowledge might make writing a program easier?</a:t>
            </a:r>
          </a:p>
          <a:p>
            <a:pPr marL="457200" indent="-290513">
              <a:spcBef>
                <a:spcPts val="600"/>
              </a:spcBef>
              <a:spcAft>
                <a:spcPts val="600"/>
              </a:spcAft>
              <a:buFont typeface="Arial" panose="020B0604020202020204" pitchFamily="34" charset="0"/>
              <a:buChar char="•"/>
              <a:tabLst>
                <a:tab pos="290513" algn="l"/>
              </a:tabLst>
            </a:pPr>
            <a:r>
              <a:rPr lang="en-US" sz="2400" dirty="0"/>
              <a:t>What might you need to do when writing a computer program that you have never or rarely done before?</a:t>
            </a:r>
          </a:p>
        </p:txBody>
      </p:sp>
      <p:pic>
        <p:nvPicPr>
          <p:cNvPr id="3" name="Graphic 2" descr="Lecture">
            <a:extLst>
              <a:ext uri="{FF2B5EF4-FFF2-40B4-BE49-F238E27FC236}">
                <a16:creationId xmlns:a16="http://schemas.microsoft.com/office/drawing/2014/main" id="{641C5E6C-D8B6-46B6-A3B5-3E5D97DADEBA}"/>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105595615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Hour of Code</a:t>
            </a:r>
          </a:p>
        </p:txBody>
      </p:sp>
      <p:sp>
        <p:nvSpPr>
          <p:cNvPr id="5" name="Content Placeholder 2">
            <a:extLst>
              <a:ext uri="{FF2B5EF4-FFF2-40B4-BE49-F238E27FC236}">
                <a16:creationId xmlns:a16="http://schemas.microsoft.com/office/drawing/2014/main" id="{4C98F814-00A4-41A8-B474-F1B0B1650AA9}"/>
              </a:ext>
            </a:extLst>
          </p:cNvPr>
          <p:cNvSpPr txBox="1">
            <a:spLocks/>
          </p:cNvSpPr>
          <p:nvPr/>
        </p:nvSpPr>
        <p:spPr>
          <a:xfrm>
            <a:off x="584200" y="1435100"/>
            <a:ext cx="11025188" cy="4833938"/>
          </a:xfrm>
          <a:prstGeom prst="rect">
            <a:avLst/>
          </a:prstGeom>
        </p:spPr>
        <p:txBody>
          <a:bodyPr>
            <a:norm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sz="2400" dirty="0">
                <a:latin typeface="+mj-lt"/>
              </a:rPr>
              <a:t>Instructions</a:t>
            </a:r>
          </a:p>
        </p:txBody>
      </p:sp>
      <p:pic>
        <p:nvPicPr>
          <p:cNvPr id="3" name="Graphic 2" descr="Lab">
            <a:extLst>
              <a:ext uri="{FF2B5EF4-FFF2-40B4-BE49-F238E27FC236}">
                <a16:creationId xmlns:a16="http://schemas.microsoft.com/office/drawing/2014/main" id="{23D462F3-113A-4E80-B409-39AD7868C2B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76276360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B574-2416-40DB-ABFC-EF6041C2BEC5}"/>
              </a:ext>
            </a:extLst>
          </p:cNvPr>
          <p:cNvSpPr>
            <a:spLocks noGrp="1"/>
          </p:cNvSpPr>
          <p:nvPr>
            <p:ph type="title"/>
          </p:nvPr>
        </p:nvSpPr>
        <p:spPr>
          <a:xfrm>
            <a:off x="585216" y="646568"/>
            <a:ext cx="9144000" cy="498598"/>
          </a:xfrm>
        </p:spPr>
        <p:txBody>
          <a:bodyPr/>
          <a:lstStyle/>
          <a:p>
            <a:pPr marL="114300">
              <a:spcBef>
                <a:spcPts val="600"/>
              </a:spcBef>
              <a:spcAft>
                <a:spcPts val="600"/>
              </a:spcAft>
              <a:buSzPct val="100000"/>
            </a:pPr>
            <a:r>
              <a:rPr lang="en-US" dirty="0"/>
              <a:t>Debrief</a:t>
            </a:r>
            <a:endParaRPr lang="en-US" dirty="0">
              <a:latin typeface="+mn-lt"/>
            </a:endParaRPr>
          </a:p>
        </p:txBody>
      </p:sp>
      <p:pic>
        <p:nvPicPr>
          <p:cNvPr id="6" name="Graphic 5" descr="Group brainstorm">
            <a:extLst>
              <a:ext uri="{FF2B5EF4-FFF2-40B4-BE49-F238E27FC236}">
                <a16:creationId xmlns:a16="http://schemas.microsoft.com/office/drawing/2014/main" id="{F3993AFB-5722-4C9B-B0BA-AD2AA876E4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01199" y="1985336"/>
            <a:ext cx="2100944" cy="2100944"/>
          </a:xfrm>
          <a:prstGeom prst="rect">
            <a:avLst/>
          </a:prstGeom>
        </p:spPr>
      </p:pic>
      <p:sp>
        <p:nvSpPr>
          <p:cNvPr id="3" name="Content Placeholder 2">
            <a:extLst>
              <a:ext uri="{FF2B5EF4-FFF2-40B4-BE49-F238E27FC236}">
                <a16:creationId xmlns:a16="http://schemas.microsoft.com/office/drawing/2014/main" id="{8EA4E45B-83A1-473F-9236-F39C72363DDD}"/>
              </a:ext>
            </a:extLst>
          </p:cNvPr>
          <p:cNvSpPr txBox="1">
            <a:spLocks/>
          </p:cNvSpPr>
          <p:nvPr/>
        </p:nvSpPr>
        <p:spPr>
          <a:xfrm>
            <a:off x="596146" y="1966604"/>
            <a:ext cx="7272120" cy="3490298"/>
          </a:xfrm>
          <a:prstGeom prst="rect">
            <a:avLst/>
          </a:prstGeom>
        </p:spPr>
        <p:txBody>
          <a:bodyPr wrap="square">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81037" indent="-514350">
              <a:spcBef>
                <a:spcPts val="600"/>
              </a:spcBef>
              <a:spcAft>
                <a:spcPts val="600"/>
              </a:spcAft>
              <a:buFont typeface="+mj-lt"/>
              <a:buAutoNum type="arabicPeriod"/>
            </a:pPr>
            <a:r>
              <a:rPr lang="en-US" sz="2800" dirty="0"/>
              <a:t>What was most challenging?</a:t>
            </a:r>
          </a:p>
          <a:p>
            <a:pPr marL="681037" indent="-514350">
              <a:spcBef>
                <a:spcPts val="600"/>
              </a:spcBef>
              <a:spcAft>
                <a:spcPts val="600"/>
              </a:spcAft>
              <a:buFont typeface="+mj-lt"/>
              <a:buAutoNum type="arabicPeriod"/>
            </a:pPr>
            <a:r>
              <a:rPr lang="en-US" sz="2800" dirty="0"/>
              <a:t>What was different about solving these problems than solving other problems encountered in school?</a:t>
            </a:r>
          </a:p>
          <a:p>
            <a:pPr marL="681037" indent="-514350">
              <a:spcBef>
                <a:spcPts val="600"/>
              </a:spcBef>
              <a:spcAft>
                <a:spcPts val="600"/>
              </a:spcAft>
              <a:buFont typeface="+mj-lt"/>
              <a:buAutoNum type="arabicPeriod"/>
            </a:pPr>
            <a:r>
              <a:rPr lang="en-US" sz="2800" dirty="0"/>
              <a:t>Why can instructions not be given in simple English? Why must we be limited to certain operations from which we must build up solutions?</a:t>
            </a:r>
          </a:p>
        </p:txBody>
      </p:sp>
    </p:spTree>
    <p:custDataLst>
      <p:tags r:id="rId1"/>
    </p:custDataLst>
    <p:extLst>
      <p:ext uri="{BB962C8B-B14F-4D97-AF65-F5344CB8AC3E}">
        <p14:creationId xmlns:p14="http://schemas.microsoft.com/office/powerpoint/2010/main" val="3396267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5EE87-7F46-46D4-AA1C-C512028A2EFA}"/>
              </a:ext>
            </a:extLst>
          </p:cNvPr>
          <p:cNvSpPr>
            <a:spLocks noGrp="1"/>
          </p:cNvSpPr>
          <p:nvPr>
            <p:ph type="title"/>
          </p:nvPr>
        </p:nvSpPr>
        <p:spPr/>
        <p:txBody>
          <a:bodyPr/>
          <a:lstStyle/>
          <a:p>
            <a:r>
              <a:rPr lang="en-US"/>
              <a:t>Exit ticket</a:t>
            </a:r>
            <a:endParaRPr lang="en-US" dirty="0"/>
          </a:p>
        </p:txBody>
      </p:sp>
      <p:sp>
        <p:nvSpPr>
          <p:cNvPr id="4" name="Content Placeholder 2">
            <a:extLst>
              <a:ext uri="{FF2B5EF4-FFF2-40B4-BE49-F238E27FC236}">
                <a16:creationId xmlns:a16="http://schemas.microsoft.com/office/drawing/2014/main" id="{28CD338D-AFD5-4751-9C75-E37C32379B90}"/>
              </a:ext>
            </a:extLst>
          </p:cNvPr>
          <p:cNvSpPr txBox="1">
            <a:spLocks/>
          </p:cNvSpPr>
          <p:nvPr/>
        </p:nvSpPr>
        <p:spPr>
          <a:xfrm>
            <a:off x="584200" y="1435100"/>
            <a:ext cx="11025188" cy="4833938"/>
          </a:xfrm>
          <a:prstGeom prst="rect">
            <a:avLst/>
          </a:prstGeom>
        </p:spPr>
        <p:txBody>
          <a:bodyPr vert="horz" wrap="square" lIns="0" tIns="0" rIns="0" bIns="0" rtlCol="0">
            <a:norm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latin typeface="+mj-lt"/>
              </a:rPr>
              <a:t>In your notebook, answer the following:</a:t>
            </a:r>
          </a:p>
          <a:p>
            <a:pPr marL="681037" indent="-514350">
              <a:spcBef>
                <a:spcPts val="600"/>
              </a:spcBef>
              <a:spcAft>
                <a:spcPts val="600"/>
              </a:spcAft>
              <a:buFont typeface="+mj-lt"/>
              <a:buAutoNum type="arabicPeriod"/>
            </a:pPr>
            <a:r>
              <a:rPr lang="en-US" dirty="0"/>
              <a:t>Why are computer programs are written in specialized languages?</a:t>
            </a:r>
          </a:p>
          <a:p>
            <a:pPr marL="681037" indent="-514350">
              <a:spcBef>
                <a:spcPts val="600"/>
              </a:spcBef>
              <a:spcAft>
                <a:spcPts val="600"/>
              </a:spcAft>
              <a:buFont typeface="+mj-lt"/>
              <a:buAutoNum type="arabicPeriod"/>
            </a:pPr>
            <a:r>
              <a:rPr lang="en-US" dirty="0"/>
              <a:t>What are some challenges when we write a program?</a:t>
            </a:r>
          </a:p>
          <a:p>
            <a:pPr marL="681037" indent="-514350">
              <a:spcBef>
                <a:spcPts val="600"/>
              </a:spcBef>
              <a:spcAft>
                <a:spcPts val="600"/>
              </a:spcAft>
              <a:buFont typeface="+mj-lt"/>
              <a:buAutoNum type="arabicPeriod"/>
            </a:pPr>
            <a:r>
              <a:rPr lang="en-US" dirty="0"/>
              <a:t>Discussion: Share what you were having trouble with</a:t>
            </a:r>
          </a:p>
        </p:txBody>
      </p:sp>
      <p:pic>
        <p:nvPicPr>
          <p:cNvPr id="3" name="Graphic 2" descr="Exit">
            <a:extLst>
              <a:ext uri="{FF2B5EF4-FFF2-40B4-BE49-F238E27FC236}">
                <a16:creationId xmlns:a16="http://schemas.microsoft.com/office/drawing/2014/main" id="{74D45D6E-70A2-4F9D-A4ED-C4EB7B2BAD6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1394580040"/>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8"/>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918F3A7-4928-473A-AB08-D437E12E6E7B}">
  <ds:schemaRefs>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A103441D-C93D-482F-8EB6-014F30CF110E}">
  <ds:schemaRefs>
    <ds:schemaRef ds:uri="http://schemas.microsoft.com/sharepoint/v3/contenttype/forms"/>
  </ds:schemaRefs>
</ds:datastoreItem>
</file>

<file path=customXml/itemProps3.xml><?xml version="1.0" encoding="utf-8"?>
<ds:datastoreItem xmlns:ds="http://schemas.openxmlformats.org/officeDocument/2006/customXml" ds:itemID="{0C0DB492-0EF4-4236-83C0-E3F141A3F9D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Microsoft Philanthropies TEALS</Template>
  <TotalTime>0</TotalTime>
  <Words>620</Words>
  <Application>Microsoft Office PowerPoint</Application>
  <PresentationFormat>Widescreen</PresentationFormat>
  <Paragraphs>63</Paragraphs>
  <Slides>8</Slides>
  <Notes>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8</vt:i4>
      </vt:variant>
    </vt:vector>
  </HeadingPairs>
  <TitlesOfParts>
    <vt:vector size="16" baseType="lpstr">
      <vt:lpstr>Arial</vt:lpstr>
      <vt:lpstr>Calibri</vt:lpstr>
      <vt:lpstr>Consolas</vt:lpstr>
      <vt:lpstr>Segoe UI</vt:lpstr>
      <vt:lpstr>Segoe UI Semibold</vt:lpstr>
      <vt:lpstr>Wingdings</vt:lpstr>
      <vt:lpstr>Microsoft Philanthropies TEALS</vt:lpstr>
      <vt:lpstr>Black Template</vt:lpstr>
      <vt:lpstr>Lesson 0.3: Programming languages</vt:lpstr>
      <vt:lpstr>Programming languages</vt:lpstr>
      <vt:lpstr>Today’s plan</vt:lpstr>
      <vt:lpstr>Introduction to programming languages</vt:lpstr>
      <vt:lpstr>Discussion</vt:lpstr>
      <vt:lpstr>Lab: Hour of Code</vt:lpstr>
      <vt:lpstr>Debrief</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2020-04-27T22:39:15Z</dcterms:created>
  <dcterms:modified xsi:type="dcterms:W3CDTF">2021-11-24T20:08:47Z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2020-04-27T22:40:18.2365762Z</vt:lpwstr>
  </property>
  <property fmtid="{D5CDD505-2E9C-101B-9397-08002B2CF9AE}" pid="5" name="MSIP_Label_f42aa342-8706-4288-bd11-ebb85995028c_Name">
    <vt:lpwstr>General</vt:lpwstr>
  </property>
  <property fmtid="{D5CDD505-2E9C-101B-9397-08002B2CF9AE}" pid="6" name="MSIP_Label_f42aa342-8706-4288-bd11-ebb85995028c_ActionId">
    <vt:lpwstr>509d5af3-5656-43e6-b6ba-f0c542608f04</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0x010100BC63412C2069E54F8A04E79B55E6097A</vt:lpwstr>
  </property>
  <property fmtid="{D5CDD505-2E9C-101B-9397-08002B2CF9AE}" pid="10" name="ArticulateGUID">
    <vt:lpwstr>4DE669FA-EA27-4882-A4A1-27626988B188</vt:lpwstr>
  </property>
  <property fmtid="{D5CDD505-2E9C-101B-9397-08002B2CF9AE}" pid="11" name="ArticulatePath">
    <vt:lpwstr>TEALS SNAP 0.3</vt:lpwstr>
  </property>
</Properties>
</file>