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5"/>
  </p:notesMasterIdLst>
  <p:sldIdLst>
    <p:sldId id="1661" r:id="rId6"/>
    <p:sldId id="256" r:id="rId7"/>
    <p:sldId id="258" r:id="rId8"/>
    <p:sldId id="259" r:id="rId9"/>
    <p:sldId id="1680" r:id="rId10"/>
    <p:sldId id="1681" r:id="rId11"/>
    <p:sldId id="1679" r:id="rId12"/>
    <p:sldId id="1682" r:id="rId13"/>
    <p:sldId id="1678" r:id="rId14"/>
  </p:sldIdLst>
  <p:sldSz cx="12192000" cy="6858000"/>
  <p:notesSz cx="6858000" cy="9144000"/>
  <p:custDataLst>
    <p:tags r:id="rId16"/>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01C713-9C60-4EA4-A6CF-38A5447D9069}" v="7" dt="2020-05-09T05:57:06.2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035" autoAdjust="0"/>
  </p:normalViewPr>
  <p:slideViewPr>
    <p:cSldViewPr snapToGrid="0">
      <p:cViewPr varScale="1">
        <p:scale>
          <a:sx n="50" d="100"/>
          <a:sy n="50" d="100"/>
        </p:scale>
        <p:origin x="14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pmm.nasa.gov/education/water-cycle"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genius.com/Pharrell-williams-happy-lyrics" TargetMode="External"/><Relationship Id="rId4" Type="http://schemas.openxmlformats.org/officeDocument/2006/relationships/hyperlink" Target="https://m.poets.org/poetsorg/poem/still-i-rise"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ealsk12.gitbook.io/intro-cs/unit_2/lesson_21/lab_21"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math-salamanders.com/image-files/geometry-cheat-sheet-2-2d-shapes.gif"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ealsk12.gitbook.io/intro-cs/unit_2/lesson_21#instructors-not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11/24/2021 3:26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students answers as lecture. </a:t>
            </a:r>
          </a:p>
          <a:p>
            <a:endParaRPr lang="en-US" dirty="0"/>
          </a:p>
          <a:p>
            <a:r>
              <a:rPr lang="en-US" dirty="0"/>
              <a:t>Do Now Link - https://aka.ms/DoNow2.1</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 students that a program can be written in many ways that are functionally equivalent.</a:t>
            </a:r>
          </a:p>
          <a:p>
            <a:r>
              <a:rPr lang="en-US" dirty="0"/>
              <a:t>Ask students to speculate as to why one version of a program might be better or worse.</a:t>
            </a:r>
          </a:p>
          <a:p>
            <a:r>
              <a:rPr lang="en-US" dirty="0"/>
              <a:t>Possible answers: more efficient (in time or space), shorter script, more elegant/readable script</a:t>
            </a:r>
          </a:p>
          <a:p>
            <a:r>
              <a:rPr lang="en-US" dirty="0"/>
              <a:t>Use </a:t>
            </a:r>
            <a:r>
              <a:rPr lang="en-US" sz="1200" kern="1200" dirty="0">
                <a:solidFill>
                  <a:schemeClr val="tx1"/>
                </a:solidFill>
                <a:effectLst/>
                <a:latin typeface="+mn-lt"/>
                <a:ea typeface="+mn-ea"/>
                <a:cs typeface="+mn-cs"/>
              </a:rPr>
              <a:t>AKA.ms/2.1LectureExample </a:t>
            </a:r>
            <a:r>
              <a:rPr lang="en-US" dirty="0"/>
              <a:t>to demonstrate unreadable script</a:t>
            </a:r>
          </a:p>
          <a:p>
            <a:r>
              <a:rPr lang="en-US" dirty="0"/>
              <a:t>Show students the script, ask what it does, then ask if they can think of ways to improve it</a:t>
            </a:r>
          </a:p>
          <a:p>
            <a:r>
              <a:rPr lang="en-US" dirty="0"/>
              <a:t>Attempt to get students to realize that the script is </a:t>
            </a:r>
            <a:r>
              <a:rPr lang="en-US" i="1" dirty="0"/>
              <a:t>redundant</a:t>
            </a:r>
            <a:r>
              <a:rPr lang="en-US" dirty="0"/>
              <a:t> and could be simplified if there were a way to execute a block of script more than once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263911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Begin with general definition: </a:t>
            </a:r>
            <a:r>
              <a:rPr lang="en-US" i="1" dirty="0"/>
              <a:t>A type of block that causes other script to run multiple times in succession</a:t>
            </a:r>
            <a:endParaRPr lang="en-US" dirty="0"/>
          </a:p>
          <a:p>
            <a:r>
              <a:rPr lang="en-US" dirty="0"/>
              <a:t>Use real life loops to introduce the concept- </a:t>
            </a:r>
            <a:r>
              <a:rPr lang="en-US" sz="1200" kern="1200" dirty="0">
                <a:solidFill>
                  <a:schemeClr val="tx1"/>
                </a:solidFill>
                <a:effectLst/>
                <a:latin typeface="+mn-lt"/>
                <a:ea typeface="+mn-ea"/>
                <a:cs typeface="+mn-cs"/>
                <a:hlinkClick r:id="rId3"/>
              </a:rPr>
              <a:t>water cycle</a:t>
            </a:r>
            <a:r>
              <a:rPr lang="en-US" dirty="0"/>
              <a:t>, eating one spoonful at a time, use a poem like </a:t>
            </a:r>
            <a:r>
              <a:rPr lang="en-US" sz="1200" kern="1200" dirty="0">
                <a:solidFill>
                  <a:schemeClr val="tx1"/>
                </a:solidFill>
                <a:effectLst/>
                <a:latin typeface="+mn-lt"/>
                <a:ea typeface="+mn-ea"/>
                <a:cs typeface="+mn-cs"/>
                <a:hlinkClick r:id="rId4"/>
              </a:rPr>
              <a:t>"Still I Rise"</a:t>
            </a:r>
            <a:r>
              <a:rPr lang="en-US" dirty="0"/>
              <a:t> by Maya Angelou or a song with a repetitive hook like </a:t>
            </a:r>
            <a:r>
              <a:rPr lang="en-US" sz="1200" kern="1200" dirty="0">
                <a:solidFill>
                  <a:schemeClr val="tx1"/>
                </a:solidFill>
                <a:effectLst/>
                <a:latin typeface="+mn-lt"/>
                <a:ea typeface="+mn-ea"/>
                <a:cs typeface="+mn-cs"/>
                <a:hlinkClick r:id="rId5"/>
              </a:rPr>
              <a:t>"Happy"</a:t>
            </a:r>
            <a:r>
              <a:rPr lang="en-US" dirty="0"/>
              <a:t> by Pharrell Williams. If you choose to use a song, you can break students into groups and have each group choose their own song. Make sure to ask students to identify a song that has a repetitive hook without explicit lyrics.</a:t>
            </a:r>
          </a:p>
          <a:p>
            <a:r>
              <a:rPr lang="en-US" dirty="0"/>
              <a:t>Introduce SNAP specific loops</a:t>
            </a:r>
          </a:p>
          <a:p>
            <a:endParaRPr lang="en-US" dirty="0"/>
          </a:p>
          <a:p>
            <a:r>
              <a:rPr lang="en-US" dirty="0"/>
              <a:t>Demo how to use the different blocks in SNAP</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712158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https://tealsk12.gitbook.io/intro-cs/unit_2/lesson_21/lab_21</a:t>
            </a:r>
            <a:endParaRPr lang="en-US" dirty="0"/>
          </a:p>
          <a:p>
            <a:r>
              <a:rPr lang="en-US" dirty="0"/>
              <a:t>If available, students should use their solutions to Lab 1.3 ("Squares and Triangles and Stars, Oh My!") as a starting point. Ensure students "Save as..." before starting on the new lab to not overwrite their original project (part 1.1).</a:t>
            </a:r>
          </a:p>
          <a:p>
            <a:r>
              <a:rPr lang="en-US" dirty="0"/>
              <a:t>If student solutions for Lab 1.3 are not available, or are not correct, provide a correct implementation (the solution to Lab 1.3 can be found on the TEALS Dashboard under Additional Curriculum Materials).</a:t>
            </a:r>
          </a:p>
          <a:p>
            <a:r>
              <a:rPr lang="en-US" dirty="0"/>
              <a:t>Encourage students to try to use as few blocks and have as little script duplication as possible to draw each shape while still creating understandable scripts. Asa reminder you may want to make the </a:t>
            </a:r>
            <a:r>
              <a:rPr lang="en-US" sz="1200" kern="1200" dirty="0">
                <a:solidFill>
                  <a:schemeClr val="tx1"/>
                </a:solidFill>
                <a:effectLst/>
                <a:latin typeface="+mn-lt"/>
                <a:ea typeface="+mn-ea"/>
                <a:cs typeface="+mn-cs"/>
                <a:hlinkClick r:id="rId4"/>
              </a:rPr>
              <a:t>Geometry Cheat Sheet</a:t>
            </a:r>
            <a:r>
              <a:rPr lang="en-US" dirty="0"/>
              <a:t> showing various shapes and their respective angles as a reference for students </a:t>
            </a:r>
            <a:r>
              <a:rPr lang="en-US" dirty="0" err="1"/>
              <a:t>throught</a:t>
            </a:r>
            <a:r>
              <a:rPr lang="en-US" dirty="0"/>
              <a:t> unit 2.</a:t>
            </a:r>
          </a:p>
          <a:p>
            <a:r>
              <a:rPr lang="en-US" dirty="0"/>
              <a:t>Once students complete part 2.1, the remaining parts should go much more quickly as they all follow the same basic pattern.</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3496367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https://tealsk12.gitbook.io/intro-cs/unit_2/lesson_21#instructors-notes</a:t>
            </a:r>
            <a:endParaRPr lang="en-US" dirty="0"/>
          </a:p>
          <a:p>
            <a:r>
              <a:rPr lang="en-US" dirty="0"/>
              <a:t>Discuss one or two student solutions to part 2.2</a:t>
            </a:r>
          </a:p>
          <a:p>
            <a:r>
              <a:rPr lang="en-US" dirty="0"/>
              <a:t>Ask students to think about what the script would look like without loops</a:t>
            </a:r>
          </a:p>
          <a:p>
            <a:r>
              <a:rPr lang="en-US" dirty="0"/>
              <a:t>Discuss one or two students solutions to part 3.1</a:t>
            </a:r>
          </a:p>
          <a:p>
            <a:r>
              <a:rPr lang="en-US" dirty="0"/>
              <a:t>Point out how unwieldy the script for these two shapes would be without loops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638841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19930212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5.xml"/><Relationship Id="rId6" Type="http://schemas.openxmlformats.org/officeDocument/2006/relationships/hyperlink" Target="https://aka.ms/DoNow2.1" TargetMode="Externa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6.xml"/><Relationship Id="rId6" Type="http://schemas.openxmlformats.org/officeDocument/2006/relationships/hyperlink" Target="https://aka.ms/2.1LectureExample" TargetMode="External"/><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5.xml"/><Relationship Id="rId7" Type="http://schemas.openxmlformats.org/officeDocument/2006/relationships/image" Target="../media/image26.png"/><Relationship Id="rId2" Type="http://schemas.openxmlformats.org/officeDocument/2006/relationships/slideLayout" Target="../slideLayouts/slideLayout9.xml"/><Relationship Id="rId1" Type="http://schemas.openxmlformats.org/officeDocument/2006/relationships/tags" Target="../tags/tag7.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8.xml"/><Relationship Id="rId5" Type="http://schemas.openxmlformats.org/officeDocument/2006/relationships/image" Target="../media/image30.sv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7.xml"/><Relationship Id="rId1" Type="http://schemas.openxmlformats.org/officeDocument/2006/relationships/tags" Target="../tags/tag9.xml"/><Relationship Id="rId5" Type="http://schemas.openxmlformats.org/officeDocument/2006/relationships/image" Target="../media/image32.sv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34.sv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2.1 : Loops</a:t>
            </a:r>
            <a:endParaRPr lang="en-US" dirty="0"/>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a:t>
            </a:r>
            <a:r>
              <a:rPr lang="en-US">
                <a:cs typeface="Segoe UI"/>
              </a:rPr>
              <a:t>Computer Science</a:t>
            </a:r>
            <a:endParaRPr lang="en-US" dirty="0">
              <a:cs typeface="Segoe UI"/>
            </a:endParaRP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F4A77B-89AD-4B74-A4E3-FBA1148AC7BE}"/>
              </a:ext>
            </a:extLst>
          </p:cNvPr>
          <p:cNvSpPr>
            <a:spLocks noGrp="1"/>
          </p:cNvSpPr>
          <p:nvPr>
            <p:ph type="title"/>
          </p:nvPr>
        </p:nvSpPr>
        <p:spPr/>
        <p:txBody>
          <a:bodyPr/>
          <a:lstStyle/>
          <a:p>
            <a:r>
              <a:rPr lang="en-US" dirty="0"/>
              <a:t>After this lesson, you will be able to</a:t>
            </a:r>
          </a:p>
        </p:txBody>
      </p:sp>
      <p:sp>
        <p:nvSpPr>
          <p:cNvPr id="6" name="Text Placeholder 4">
            <a:extLst>
              <a:ext uri="{FF2B5EF4-FFF2-40B4-BE49-F238E27FC236}">
                <a16:creationId xmlns:a16="http://schemas.microsoft.com/office/drawing/2014/main" id="{085529E5-C5EA-4DCB-AF9B-DB87533363A0}"/>
              </a:ext>
            </a:extLst>
          </p:cNvPr>
          <p:cNvSpPr txBox="1">
            <a:spLocks/>
          </p:cNvSpPr>
          <p:nvPr/>
        </p:nvSpPr>
        <p:spPr>
          <a:xfrm>
            <a:off x="584200" y="1435100"/>
            <a:ext cx="10434638" cy="193899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290513">
              <a:spcBef>
                <a:spcPts val="600"/>
              </a:spcBef>
              <a:spcAft>
                <a:spcPts val="600"/>
              </a:spcAft>
              <a:buFont typeface="Arial" panose="020B0604020202020204" pitchFamily="34" charset="0"/>
              <a:buChar char="•"/>
            </a:pPr>
            <a:r>
              <a:rPr lang="en-US" sz="2400" dirty="0"/>
              <a:t>Define "loop" in a programming context.</a:t>
            </a:r>
          </a:p>
          <a:p>
            <a:pPr marL="457200" indent="-290513">
              <a:spcBef>
                <a:spcPts val="600"/>
              </a:spcBef>
              <a:spcAft>
                <a:spcPts val="600"/>
              </a:spcAft>
              <a:buFont typeface="Arial" panose="020B0604020202020204" pitchFamily="34" charset="0"/>
              <a:buChar char="•"/>
            </a:pPr>
            <a:r>
              <a:rPr lang="en-US" sz="2400" dirty="0"/>
              <a:t>Explain why loops are useful.</a:t>
            </a:r>
          </a:p>
          <a:p>
            <a:pPr marL="457200" indent="-290513">
              <a:spcBef>
                <a:spcPts val="600"/>
              </a:spcBef>
              <a:spcAft>
                <a:spcPts val="600"/>
              </a:spcAft>
              <a:buFont typeface="Arial" panose="020B0604020202020204" pitchFamily="34" charset="0"/>
              <a:buChar char="•"/>
            </a:pPr>
            <a:r>
              <a:rPr lang="en-US" sz="2400" dirty="0"/>
              <a:t>Implement simple repeat and forever loops in Snap!</a:t>
            </a:r>
          </a:p>
          <a:p>
            <a:pPr marL="457200" indent="-290513">
              <a:spcBef>
                <a:spcPts val="600"/>
              </a:spcBef>
              <a:spcAft>
                <a:spcPts val="600"/>
              </a:spcAft>
              <a:buFont typeface="Arial" panose="020B0604020202020204" pitchFamily="34" charset="0"/>
              <a:buChar char="•"/>
            </a:pPr>
            <a:r>
              <a:rPr lang="en-US" sz="2400" dirty="0"/>
              <a:t>Utilize loops to reduce redundancy in script.</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a:lstStyle/>
          <a:p>
            <a:r>
              <a:rPr lang="en-US" dirty="0"/>
              <a:t>Do now</a:t>
            </a:r>
          </a:p>
          <a:p>
            <a:r>
              <a:rPr lang="en-US" dirty="0"/>
              <a:t>Lecture</a:t>
            </a:r>
          </a:p>
          <a:p>
            <a:r>
              <a:rPr lang="en-US" dirty="0"/>
              <a:t>Lab</a:t>
            </a:r>
          </a:p>
          <a:p>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586740" y="511628"/>
            <a:ext cx="11018520" cy="553998"/>
          </a:xfrm>
        </p:spPr>
        <p:txBody>
          <a:bodyPr/>
          <a:lstStyle/>
          <a:p>
            <a:r>
              <a:rPr lang="en-US" dirty="0"/>
              <a:t>Do now 2.1</a:t>
            </a:r>
          </a:p>
        </p:txBody>
      </p:sp>
      <p:pic>
        <p:nvPicPr>
          <p:cNvPr id="5" name="Graphic 4" descr="Head with gears">
            <a:extLst>
              <a:ext uri="{FF2B5EF4-FFF2-40B4-BE49-F238E27FC236}">
                <a16:creationId xmlns:a16="http://schemas.microsoft.com/office/drawing/2014/main" id="{7D608E6C-C8C9-4D51-809F-4A3BD4EF54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120456"/>
            <a:ext cx="914400" cy="914400"/>
          </a:xfrm>
          <a:prstGeom prst="rect">
            <a:avLst/>
          </a:prstGeom>
        </p:spPr>
      </p:pic>
      <p:sp>
        <p:nvSpPr>
          <p:cNvPr id="6" name="Rectangle 5">
            <a:extLst>
              <a:ext uri="{FF2B5EF4-FFF2-40B4-BE49-F238E27FC236}">
                <a16:creationId xmlns:a16="http://schemas.microsoft.com/office/drawing/2014/main" id="{3E142E3E-6E64-4F74-8045-590AED251072}"/>
              </a:ext>
            </a:extLst>
          </p:cNvPr>
          <p:cNvSpPr/>
          <p:nvPr/>
        </p:nvSpPr>
        <p:spPr>
          <a:xfrm>
            <a:off x="586740" y="1329614"/>
            <a:ext cx="11115403" cy="4170372"/>
          </a:xfrm>
          <a:prstGeom prst="rect">
            <a:avLst/>
          </a:prstGeom>
        </p:spPr>
        <p:txBody>
          <a:bodyPr wrap="square">
            <a:spAutoFit/>
          </a:bodyPr>
          <a:lstStyle/>
          <a:p>
            <a:r>
              <a:rPr lang="en-US" sz="2800" dirty="0">
                <a:latin typeface="+mj-lt"/>
              </a:rPr>
              <a:t>Go to the </a:t>
            </a:r>
            <a:r>
              <a:rPr lang="en-US" sz="2800" dirty="0">
                <a:latin typeface="+mj-lt"/>
                <a:hlinkClick r:id="rId6"/>
              </a:rPr>
              <a:t>starter project </a:t>
            </a:r>
            <a:r>
              <a:rPr lang="en-US" sz="2800" dirty="0">
                <a:latin typeface="+mj-lt"/>
              </a:rPr>
              <a:t>and run the script and test it.</a:t>
            </a:r>
          </a:p>
          <a:p>
            <a:pPr marL="457200" indent="-344488">
              <a:spcBef>
                <a:spcPts val="600"/>
              </a:spcBef>
              <a:spcAft>
                <a:spcPts val="600"/>
              </a:spcAft>
              <a:buFont typeface="+mj-lt"/>
              <a:buAutoNum type="arabicPeriod"/>
              <a:tabLst>
                <a:tab pos="285750" algn="l"/>
              </a:tabLst>
            </a:pPr>
            <a:r>
              <a:rPr lang="en-US" sz="2400" dirty="0"/>
              <a:t>What is the </a:t>
            </a:r>
            <a:r>
              <a:rPr lang="en-US" sz="2400" b="1" dirty="0"/>
              <a:t>forever</a:t>
            </a:r>
            <a:r>
              <a:rPr lang="en-US" sz="2400" dirty="0"/>
              <a:t> block, and why is it important for this script?</a:t>
            </a:r>
          </a:p>
          <a:p>
            <a:pPr marL="457200" indent="-344488">
              <a:spcBef>
                <a:spcPts val="600"/>
              </a:spcBef>
              <a:spcAft>
                <a:spcPts val="600"/>
              </a:spcAft>
              <a:buFont typeface="+mj-lt"/>
              <a:buAutoNum type="arabicPeriod"/>
              <a:tabLst>
                <a:tab pos="285750" algn="l"/>
              </a:tabLst>
            </a:pPr>
            <a:r>
              <a:rPr lang="en-US" sz="2400" dirty="0"/>
              <a:t>What happens if you take it out temporarily, reattach the rest of the script to the </a:t>
            </a:r>
            <a:r>
              <a:rPr lang="en-US" sz="2400" b="1" dirty="0"/>
              <a:t>When Green Flag clicked</a:t>
            </a:r>
            <a:r>
              <a:rPr lang="en-US" sz="2400" dirty="0"/>
              <a:t> block, and run/test the script?</a:t>
            </a:r>
          </a:p>
          <a:p>
            <a:pPr marL="457200" indent="-344488">
              <a:spcBef>
                <a:spcPts val="600"/>
              </a:spcBef>
              <a:spcAft>
                <a:spcPts val="600"/>
              </a:spcAft>
              <a:buFont typeface="+mj-lt"/>
              <a:buAutoNum type="arabicPeriod"/>
              <a:tabLst>
                <a:tab pos="285750" algn="l"/>
              </a:tabLst>
            </a:pPr>
            <a:r>
              <a:rPr lang="en-US" sz="2400" dirty="0"/>
              <a:t>What does "point direction 90" do to the sprite?</a:t>
            </a:r>
          </a:p>
          <a:p>
            <a:pPr marL="457200" indent="-344488">
              <a:spcBef>
                <a:spcPts val="600"/>
              </a:spcBef>
              <a:spcAft>
                <a:spcPts val="600"/>
              </a:spcAft>
              <a:buFont typeface="+mj-lt"/>
              <a:buAutoNum type="arabicPeriod"/>
              <a:tabLst>
                <a:tab pos="285750" algn="l"/>
              </a:tabLst>
            </a:pPr>
            <a:r>
              <a:rPr lang="en-US" sz="2400" dirty="0"/>
              <a:t>What will happen if you decrease or increase the # of steps?</a:t>
            </a:r>
          </a:p>
          <a:p>
            <a:pPr marL="457200" indent="-344488">
              <a:spcBef>
                <a:spcPts val="600"/>
              </a:spcBef>
              <a:spcAft>
                <a:spcPts val="600"/>
              </a:spcAft>
              <a:buFont typeface="+mj-lt"/>
              <a:buAutoNum type="arabicPeriod"/>
              <a:tabLst>
                <a:tab pos="285750" algn="l"/>
              </a:tabLst>
            </a:pPr>
            <a:r>
              <a:rPr lang="en-US" sz="2400" dirty="0"/>
              <a:t>Add script so that if the user presses the left arrow key, the sprite faces the left direction and moves a few steps in that direction. Test to make sure both the left and right key work. </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98D3-E6EF-4046-972E-DA12EF2EAF43}"/>
              </a:ext>
            </a:extLst>
          </p:cNvPr>
          <p:cNvSpPr>
            <a:spLocks noGrp="1"/>
          </p:cNvSpPr>
          <p:nvPr>
            <p:ph type="title"/>
          </p:nvPr>
        </p:nvSpPr>
        <p:spPr/>
        <p:txBody>
          <a:bodyPr/>
          <a:lstStyle/>
          <a:p>
            <a:r>
              <a:rPr lang="en-US" dirty="0"/>
              <a:t>Readability </a:t>
            </a:r>
          </a:p>
        </p:txBody>
      </p:sp>
      <p:pic>
        <p:nvPicPr>
          <p:cNvPr id="4" name="Graphic 3" descr="Lecturer">
            <a:extLst>
              <a:ext uri="{FF2B5EF4-FFF2-40B4-BE49-F238E27FC236}">
                <a16:creationId xmlns:a16="http://schemas.microsoft.com/office/drawing/2014/main" id="{FA65AF99-C6CA-4257-BEDD-FDDA92303E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120456"/>
            <a:ext cx="914400" cy="914400"/>
          </a:xfrm>
          <a:prstGeom prst="rect">
            <a:avLst/>
          </a:prstGeom>
        </p:spPr>
      </p:pic>
      <p:sp>
        <p:nvSpPr>
          <p:cNvPr id="5" name="Content Placeholder 2">
            <a:extLst>
              <a:ext uri="{FF2B5EF4-FFF2-40B4-BE49-F238E27FC236}">
                <a16:creationId xmlns:a16="http://schemas.microsoft.com/office/drawing/2014/main" id="{39475975-614E-47AC-8DE7-332545F1E4BB}"/>
              </a:ext>
            </a:extLst>
          </p:cNvPr>
          <p:cNvSpPr txBox="1">
            <a:spLocks/>
          </p:cNvSpPr>
          <p:nvPr/>
        </p:nvSpPr>
        <p:spPr>
          <a:xfrm>
            <a:off x="584200" y="1435100"/>
            <a:ext cx="11018838" cy="43088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hlinkClick r:id="rId6"/>
              </a:rPr>
              <a:t>https://aka.ms/2.1LectureExample</a:t>
            </a:r>
            <a:endParaRPr lang="en-US" dirty="0"/>
          </a:p>
        </p:txBody>
      </p:sp>
    </p:spTree>
    <p:custDataLst>
      <p:tags r:id="rId1"/>
    </p:custDataLst>
    <p:extLst>
      <p:ext uri="{BB962C8B-B14F-4D97-AF65-F5344CB8AC3E}">
        <p14:creationId xmlns:p14="http://schemas.microsoft.com/office/powerpoint/2010/main" val="132434598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98D3-E6EF-4046-972E-DA12EF2EAF43}"/>
              </a:ext>
            </a:extLst>
          </p:cNvPr>
          <p:cNvSpPr>
            <a:spLocks noGrp="1"/>
          </p:cNvSpPr>
          <p:nvPr>
            <p:ph type="title"/>
          </p:nvPr>
        </p:nvSpPr>
        <p:spPr/>
        <p:txBody>
          <a:bodyPr/>
          <a:lstStyle/>
          <a:p>
            <a:r>
              <a:rPr lang="en-US" dirty="0"/>
              <a:t>Loops </a:t>
            </a:r>
          </a:p>
        </p:txBody>
      </p:sp>
      <p:pic>
        <p:nvPicPr>
          <p:cNvPr id="12" name="Graphic 11" descr="Lecturer">
            <a:extLst>
              <a:ext uri="{FF2B5EF4-FFF2-40B4-BE49-F238E27FC236}">
                <a16:creationId xmlns:a16="http://schemas.microsoft.com/office/drawing/2014/main" id="{FB8A4562-0592-4394-B5B6-417701B1DA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120456"/>
            <a:ext cx="914400" cy="914400"/>
          </a:xfrm>
          <a:prstGeom prst="rect">
            <a:avLst/>
          </a:prstGeom>
        </p:spPr>
      </p:pic>
      <p:sp>
        <p:nvSpPr>
          <p:cNvPr id="20" name="Content Placeholder 2">
            <a:extLst>
              <a:ext uri="{FF2B5EF4-FFF2-40B4-BE49-F238E27FC236}">
                <a16:creationId xmlns:a16="http://schemas.microsoft.com/office/drawing/2014/main" id="{3B69A079-AB6D-4180-B393-0B1C1D4712CE}"/>
              </a:ext>
            </a:extLst>
          </p:cNvPr>
          <p:cNvSpPr txBox="1">
            <a:spLocks/>
          </p:cNvSpPr>
          <p:nvPr/>
        </p:nvSpPr>
        <p:spPr>
          <a:xfrm>
            <a:off x="584200" y="1435100"/>
            <a:ext cx="11018838" cy="861774"/>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Loop - A type of block that causes other script to run multiple times in succession.</a:t>
            </a:r>
          </a:p>
        </p:txBody>
      </p:sp>
      <p:pic>
        <p:nvPicPr>
          <p:cNvPr id="1026" name="Picture 2" descr="Repeat Block">
            <a:extLst>
              <a:ext uri="{FF2B5EF4-FFF2-40B4-BE49-F238E27FC236}">
                <a16:creationId xmlns:a16="http://schemas.microsoft.com/office/drawing/2014/main" id="{1C7E160E-CB7E-4FAB-B3C3-2B9E8CD8DC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1375" y="2570717"/>
            <a:ext cx="1663422" cy="86177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505B306-9845-45BE-B59D-1D76BFA20095}"/>
              </a:ext>
            </a:extLst>
          </p:cNvPr>
          <p:cNvSpPr/>
          <p:nvPr/>
        </p:nvSpPr>
        <p:spPr>
          <a:xfrm>
            <a:off x="2863586" y="2878407"/>
            <a:ext cx="6638740" cy="400110"/>
          </a:xfrm>
          <a:prstGeom prst="rect">
            <a:avLst/>
          </a:prstGeom>
        </p:spPr>
        <p:txBody>
          <a:bodyPr wrap="none">
            <a:spAutoFit/>
          </a:bodyPr>
          <a:lstStyle/>
          <a:p>
            <a:r>
              <a:rPr lang="en-US" sz="2000" dirty="0"/>
              <a:t>runs the body of the loop the specified number of </a:t>
            </a:r>
            <a:r>
              <a:rPr lang="en-US" sz="2000" dirty="0" err="1"/>
              <a:t>timess</a:t>
            </a:r>
            <a:endParaRPr lang="en-US" sz="2000" dirty="0"/>
          </a:p>
        </p:txBody>
      </p:sp>
      <p:pic>
        <p:nvPicPr>
          <p:cNvPr id="1028" name="Picture 4" descr="Forever Block">
            <a:extLst>
              <a:ext uri="{FF2B5EF4-FFF2-40B4-BE49-F238E27FC236}">
                <a16:creationId xmlns:a16="http://schemas.microsoft.com/office/drawing/2014/main" id="{E436F8E0-8EDC-4F3E-B935-B874DDFC8CC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0728" y="3755194"/>
            <a:ext cx="1163394" cy="86177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071A23F9-FA04-4D40-A5E1-671A629F9FC1}"/>
              </a:ext>
            </a:extLst>
          </p:cNvPr>
          <p:cNvSpPr/>
          <p:nvPr/>
        </p:nvSpPr>
        <p:spPr>
          <a:xfrm>
            <a:off x="2548885" y="3779538"/>
            <a:ext cx="7159139" cy="400110"/>
          </a:xfrm>
          <a:prstGeom prst="rect">
            <a:avLst/>
          </a:prstGeom>
        </p:spPr>
        <p:txBody>
          <a:bodyPr wrap="none">
            <a:spAutoFit/>
          </a:bodyPr>
          <a:lstStyle/>
          <a:p>
            <a:r>
              <a:rPr lang="en-US" sz="2000" dirty="0"/>
              <a:t>runs the body of the loop nonstop until the script is ended by</a:t>
            </a:r>
          </a:p>
        </p:txBody>
      </p:sp>
      <p:pic>
        <p:nvPicPr>
          <p:cNvPr id="1030" name="Picture 6" descr="Stop Block">
            <a:extLst>
              <a:ext uri="{FF2B5EF4-FFF2-40B4-BE49-F238E27FC236}">
                <a16:creationId xmlns:a16="http://schemas.microsoft.com/office/drawing/2014/main" id="{F5E9B16B-87D2-4B25-9D1E-D7F5470A22E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08024" y="3682835"/>
            <a:ext cx="1632169" cy="59351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peat Untill Blocl">
            <a:extLst>
              <a:ext uri="{FF2B5EF4-FFF2-40B4-BE49-F238E27FC236}">
                <a16:creationId xmlns:a16="http://schemas.microsoft.com/office/drawing/2014/main" id="{B7788C72-D379-4E6F-8ADA-5F1B340C1F5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4200" y="4953812"/>
            <a:ext cx="2578100" cy="96974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26922AA6-91B4-42DE-B041-1C4EAE741D9E}"/>
              </a:ext>
            </a:extLst>
          </p:cNvPr>
          <p:cNvSpPr/>
          <p:nvPr/>
        </p:nvSpPr>
        <p:spPr>
          <a:xfrm>
            <a:off x="3446245" y="4970921"/>
            <a:ext cx="8344396" cy="400110"/>
          </a:xfrm>
          <a:prstGeom prst="rect">
            <a:avLst/>
          </a:prstGeom>
        </p:spPr>
        <p:txBody>
          <a:bodyPr wrap="square">
            <a:spAutoFit/>
          </a:bodyPr>
          <a:lstStyle/>
          <a:p>
            <a:r>
              <a:rPr lang="en-US" sz="2000" dirty="0"/>
              <a:t>runs the body of the loop until the specified condition becomes true</a:t>
            </a:r>
          </a:p>
        </p:txBody>
      </p:sp>
    </p:spTree>
    <p:custDataLst>
      <p:tags r:id="rId1"/>
    </p:custDataLst>
    <p:extLst>
      <p:ext uri="{BB962C8B-B14F-4D97-AF65-F5344CB8AC3E}">
        <p14:creationId xmlns:p14="http://schemas.microsoft.com/office/powerpoint/2010/main" val="66466703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5F6D-21D1-4E7D-BE43-82CF39EB4D24}"/>
              </a:ext>
            </a:extLst>
          </p:cNvPr>
          <p:cNvSpPr>
            <a:spLocks noGrp="1"/>
          </p:cNvSpPr>
          <p:nvPr>
            <p:ph type="title"/>
          </p:nvPr>
        </p:nvSpPr>
        <p:spPr/>
        <p:txBody>
          <a:bodyPr/>
          <a:lstStyle/>
          <a:p>
            <a:r>
              <a:rPr lang="en-US" dirty="0"/>
              <a:t>Lab 2.1</a:t>
            </a:r>
          </a:p>
        </p:txBody>
      </p:sp>
      <p:pic>
        <p:nvPicPr>
          <p:cNvPr id="4" name="Graphic 3" descr="Programmer">
            <a:extLst>
              <a:ext uri="{FF2B5EF4-FFF2-40B4-BE49-F238E27FC236}">
                <a16:creationId xmlns:a16="http://schemas.microsoft.com/office/drawing/2014/main" id="{9080C7A0-B7DC-46D0-85E5-2950269079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120456"/>
            <a:ext cx="914400" cy="914400"/>
          </a:xfrm>
          <a:prstGeom prst="rect">
            <a:avLst/>
          </a:prstGeom>
        </p:spPr>
      </p:pic>
      <p:sp>
        <p:nvSpPr>
          <p:cNvPr id="16" name="Content Placeholder 2">
            <a:extLst>
              <a:ext uri="{FF2B5EF4-FFF2-40B4-BE49-F238E27FC236}">
                <a16:creationId xmlns:a16="http://schemas.microsoft.com/office/drawing/2014/main" id="{D587A8C4-5707-4F65-B34B-737C657A4215}"/>
              </a:ext>
            </a:extLst>
          </p:cNvPr>
          <p:cNvSpPr txBox="1">
            <a:spLocks/>
          </p:cNvSpPr>
          <p:nvPr/>
        </p:nvSpPr>
        <p:spPr>
          <a:xfrm>
            <a:off x="584199" y="1435100"/>
            <a:ext cx="11018519" cy="73866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Wingdings" panose="05000000000000000000" pitchFamily="2" charset="2"/>
              <a:buNone/>
            </a:pPr>
            <a:r>
              <a:rPr lang="en-US" sz="2400" dirty="0"/>
              <a:t>In this lab, you will apply what you have learned about loops to the script you wrote for "Squares and Triangles and Stars, Oh My!" activity. </a:t>
            </a:r>
          </a:p>
        </p:txBody>
      </p:sp>
    </p:spTree>
    <p:custDataLst>
      <p:tags r:id="rId1"/>
    </p:custDataLst>
    <p:extLst>
      <p:ext uri="{BB962C8B-B14F-4D97-AF65-F5344CB8AC3E}">
        <p14:creationId xmlns:p14="http://schemas.microsoft.com/office/powerpoint/2010/main" val="32673756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dirty="0"/>
              <a:t>2.1: Debrief</a:t>
            </a: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Tree>
    <p:custDataLst>
      <p:tags r:id="rId1"/>
    </p:custDataLst>
    <p:extLst>
      <p:ext uri="{BB962C8B-B14F-4D97-AF65-F5344CB8AC3E}">
        <p14:creationId xmlns:p14="http://schemas.microsoft.com/office/powerpoint/2010/main" val="24926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a:t>
            </a:r>
            <a:r>
              <a:rPr lang="en-US"/>
              <a:t>tsicket</a:t>
            </a:r>
            <a:endParaRPr lang="en-US" dirty="0"/>
          </a:p>
        </p:txBody>
      </p:sp>
      <p:pic>
        <p:nvPicPr>
          <p:cNvPr id="4" name="Graphic 3" descr="Close">
            <a:extLst>
              <a:ext uri="{FF2B5EF4-FFF2-40B4-BE49-F238E27FC236}">
                <a16:creationId xmlns:a16="http://schemas.microsoft.com/office/drawing/2014/main" id="{660C4896-38CA-4476-989A-3F35202509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120456"/>
            <a:ext cx="914400" cy="914400"/>
          </a:xfrm>
          <a:prstGeom prst="rect">
            <a:avLst/>
          </a:prstGeom>
        </p:spPr>
      </p:pic>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892552"/>
          </a:xfrm>
        </p:spPr>
        <p:txBody>
          <a:bodyPr/>
          <a:lstStyle/>
          <a:p>
            <a:pPr marL="0" indent="0">
              <a:spcBef>
                <a:spcPts val="600"/>
              </a:spcBef>
              <a:spcAft>
                <a:spcPts val="600"/>
              </a:spcAft>
              <a:buNone/>
            </a:pPr>
            <a:r>
              <a:rPr lang="en-US" sz="2400" dirty="0"/>
              <a:t>In your notebook answer the following question: </a:t>
            </a:r>
          </a:p>
          <a:p>
            <a:pPr marL="0" indent="0">
              <a:spcBef>
                <a:spcPts val="600"/>
              </a:spcBef>
              <a:spcAft>
                <a:spcPts val="600"/>
              </a:spcAft>
              <a:buNone/>
            </a:pPr>
            <a:r>
              <a:rPr lang="en-US" sz="2400" dirty="0"/>
              <a:t>Do you think it was easier or more challenging to write script with loops? Why?</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9"/>
  <p:tag name="ARTICULATE_DESIGN_ID_MICROSOFT PHILANTHROPIES TEALS" val="zdzZZEPt"/>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B6EF9D-EE76-41A8-9FF0-0366F1C684B1}">
  <ds:schemaRefs>
    <ds:schemaRef ds:uri="http://schemas.microsoft.com/sharepoint/v3/contenttype/forms"/>
  </ds:schemaRefs>
</ds:datastoreItem>
</file>

<file path=customXml/itemProps2.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2B6BF186-4E9C-4DE2-9606-07ED19A53B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842</Words>
  <Application>Microsoft Office PowerPoint</Application>
  <PresentationFormat>Widescreen</PresentationFormat>
  <Paragraphs>67</Paragraphs>
  <Slides>9</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Consolas</vt:lpstr>
      <vt:lpstr>Segoe UI</vt:lpstr>
      <vt:lpstr>Segoe UI Semibold</vt:lpstr>
      <vt:lpstr>Wingdings</vt:lpstr>
      <vt:lpstr>Microsoft Philanthropies TEALS</vt:lpstr>
      <vt:lpstr>Black Template</vt:lpstr>
      <vt:lpstr>Lesson 2.1 : Loops</vt:lpstr>
      <vt:lpstr>After this lesson, you will be able to</vt:lpstr>
      <vt:lpstr>Today’s Plan</vt:lpstr>
      <vt:lpstr>Do now 2.1</vt:lpstr>
      <vt:lpstr>Readability </vt:lpstr>
      <vt:lpstr>Loops </vt:lpstr>
      <vt:lpstr>Lab 2.1</vt:lpstr>
      <vt:lpstr>2.1: Debrief</vt:lpstr>
      <vt:lpstr>Exit tsicket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2020-05-04T18:07:38Z</dcterms:created>
  <dcterms:modified xsi:type="dcterms:W3CDTF">2021-11-24T20:32:06Z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97DB7904-BC72-4FA1-9408-070136C99C95</vt:lpwstr>
  </property>
  <property fmtid="{D5CDD505-2E9C-101B-9397-08002B2CF9AE}" pid="3" name="ArticulatePath">
    <vt:lpwstr>https://teals.sharepoint.com/sites/WorkingGroups/Shared Documents/Intro to Computer Science/Snap PPT Decks/Unit 2/Intro SNAP 2.01 TEALS</vt:lpwstr>
  </property>
  <property fmtid="{D5CDD505-2E9C-101B-9397-08002B2CF9AE}" pid="4" name="ContentTypeId">
    <vt:lpwstr>0x010100BC63412C2069E54F8A04E79B55E6097A</vt:lpwstr>
  </property>
</Properties>
</file>