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25CC-B63E-4338-B648-12DE305C6262}" v="7" dt="2020-05-09T10:01:1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638" autoAdjust="0"/>
  </p:normalViewPr>
  <p:slideViewPr>
    <p:cSldViewPr snapToGrid="0">
      <p:cViewPr varScale="1">
        <p:scale>
          <a:sx n="105" d="100"/>
          <a:sy n="105"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achinglondoncomputing.org/resources/inspiring-unplugged-classroom-activities/the-box-variable-activit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4/lab_2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3:30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https://tealsk12.gitbook.io/intro-cs/unit_2/lesson_24#1-lecture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Remind students how the code from the last lecture that used the ask and answer block. ​</a:t>
            </a:r>
          </a:p>
          <a:p>
            <a:r>
              <a:rPr lang="en-US" dirty="0"/>
              <a:t>Review user input, specifically the block</a:t>
            </a:r>
          </a:p>
          <a:p>
            <a:r>
              <a:rPr lang="en-US" dirty="0"/>
              <a:t>Ask students to speculate about how the block works</a:t>
            </a:r>
          </a:p>
          <a:p>
            <a:r>
              <a:rPr lang="en-US" dirty="0"/>
              <a:t>Students should recognize that the block must be storing a value somehow and remembering it for later</a:t>
            </a:r>
          </a:p>
          <a:p>
            <a:r>
              <a:rPr lang="en-US" dirty="0"/>
              <a:t>Ask students whether that type of functionality might be useful in other cases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https://tealsk12.gitbook.io/intro-cs/unit_2/lesson_24#1-lecture</a:t>
            </a:r>
            <a:endParaRPr lang="en-US" dirty="0"/>
          </a:p>
          <a:p>
            <a:r>
              <a:rPr lang="en-US" dirty="0"/>
              <a:t>Consider introducing variables with an interactive physical demonstration by modifying the </a:t>
            </a:r>
            <a:r>
              <a:rPr lang="en-US" sz="1200" kern="1200" dirty="0" err="1">
                <a:solidFill>
                  <a:schemeClr val="tx1"/>
                </a:solidFill>
                <a:effectLst/>
                <a:latin typeface="+mn-lt"/>
                <a:ea typeface="+mn-ea"/>
                <a:cs typeface="+mn-cs"/>
                <a:hlinkClick r:id="rId4"/>
              </a:rPr>
              <a:t>The</a:t>
            </a:r>
            <a:r>
              <a:rPr lang="en-US" sz="1200" kern="1200" dirty="0">
                <a:solidFill>
                  <a:schemeClr val="tx1"/>
                </a:solidFill>
                <a:effectLst/>
                <a:latin typeface="+mn-lt"/>
                <a:ea typeface="+mn-ea"/>
                <a:cs typeface="+mn-cs"/>
                <a:hlinkClick r:id="rId4"/>
              </a:rPr>
              <a:t> Box Variable Activity</a:t>
            </a:r>
            <a:r>
              <a:rPr lang="en-US" dirty="0"/>
              <a:t> for your students.</a:t>
            </a:r>
          </a:p>
          <a:p>
            <a:r>
              <a:rPr lang="en-US" dirty="0"/>
              <a:t>Demonstrate creating, assigning, and accessing a variable in SNAP</a:t>
            </a:r>
          </a:p>
          <a:p>
            <a:r>
              <a:rPr lang="en-US" b="1" dirty="0"/>
              <a:t>Ignore global vs. this sprite only for now</a:t>
            </a:r>
            <a:endParaRPr lang="en-US" dirty="0"/>
          </a:p>
          <a:p>
            <a:r>
              <a:rPr lang="en-US" dirty="0"/>
              <a:t>Point out that a variable can only hold one value at a time</a:t>
            </a:r>
          </a:p>
          <a:p>
            <a:r>
              <a:rPr lang="en-US" dirty="0"/>
              <a:t>When a new value is assigned, the old value is lost and cannot be recovered</a:t>
            </a:r>
          </a:p>
          <a:p>
            <a:r>
              <a:rPr lang="en-US" dirty="0"/>
              <a:t>Emphasize the importance of descriptive, readable names for variables</a:t>
            </a:r>
          </a:p>
          <a:p>
            <a:r>
              <a:rPr lang="en-US" dirty="0"/>
              <a:t>Show that variables are independent</a:t>
            </a:r>
          </a:p>
          <a:p>
            <a:r>
              <a:rPr lang="en-US" dirty="0"/>
              <a:t>One variable's value can be assigned to another, as in , but changing the value of var2 later will not update the value of var1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demonstrate the (green) pick random block, which will be used in the lab.</a:t>
            </a:r>
          </a:p>
          <a:p>
            <a:endParaRPr lang="en-US" dirty="0"/>
          </a:p>
          <a:p>
            <a:r>
              <a:rPr lang="en-US" dirty="0">
                <a:hlinkClick r:id="rId3"/>
              </a:rPr>
              <a:t>https://tealsk12.gitbook.io/intro-cs/unit_2/lesson_24/lab_24</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and demonstrate one or more students' submissions</a:t>
            </a:r>
          </a:p>
          <a:p>
            <a:r>
              <a:rPr lang="en-US" dirty="0"/>
              <a:t>Ask students for commentary on usage and naming of variables throughout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hyperlink" Target="AKA.MS/DoNow2.4" TargetMode="External"/><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2.4: Variables </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BBD9-D0EB-43CE-A8DA-D20CC99759FD}"/>
              </a:ext>
            </a:extLst>
          </p:cNvPr>
          <p:cNvSpPr>
            <a:spLocks noGrp="1"/>
          </p:cNvSpPr>
          <p:nvPr>
            <p:ph type="title"/>
          </p:nvPr>
        </p:nvSpPr>
        <p:spPr/>
        <p:txBody>
          <a:bodyPr/>
          <a:lstStyle/>
          <a:p>
            <a:r>
              <a:rPr lang="en-US" dirty="0"/>
              <a:t>After this lesson you will be able to</a:t>
            </a:r>
          </a:p>
        </p:txBody>
      </p:sp>
      <p:sp>
        <p:nvSpPr>
          <p:cNvPr id="5" name="Text Placeholder 2">
            <a:extLst>
              <a:ext uri="{FF2B5EF4-FFF2-40B4-BE49-F238E27FC236}">
                <a16:creationId xmlns:a16="http://schemas.microsoft.com/office/drawing/2014/main" id="{81804F33-65C8-41EE-8EA3-B181E4954C80}"/>
              </a:ext>
            </a:extLst>
          </p:cNvPr>
          <p:cNvSpPr txBox="1">
            <a:spLocks/>
          </p:cNvSpPr>
          <p:nvPr/>
        </p:nvSpPr>
        <p:spPr>
          <a:xfrm>
            <a:off x="588263" y="1435100"/>
            <a:ext cx="11021125"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Use variables to track values throughout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1107996"/>
          </a:xfrm>
          <a:prstGeom prst="rect">
            <a:avLst/>
          </a:prstGeom>
        </p:spPr>
        <p:txBody>
          <a:bodyPr wrap="square">
            <a:spAutoFit/>
          </a:bodyPr>
          <a:lstStyle/>
          <a:p>
            <a:pPr>
              <a:spcBef>
                <a:spcPts val="600"/>
              </a:spcBef>
              <a:spcAft>
                <a:spcPts val="600"/>
              </a:spcAft>
            </a:pPr>
            <a:r>
              <a:rPr lang="en-US" sz="2800" dirty="0"/>
              <a:t>Access the project at </a:t>
            </a:r>
            <a:r>
              <a:rPr lang="en-US" sz="2800" dirty="0">
                <a:solidFill>
                  <a:schemeClr val="accent1"/>
                </a:solidFill>
                <a:hlinkClick r:id="rId5" action="ppaction://hlinkfile">
                  <a:extLst>
                    <a:ext uri="{A12FA001-AC4F-418D-AE19-62706E023703}">
                      <ahyp:hlinkClr xmlns:ahyp="http://schemas.microsoft.com/office/drawing/2018/hyperlinkcolor" val="tx"/>
                    </a:ext>
                  </a:extLst>
                </a:hlinkClick>
              </a:rPr>
              <a:t>AKA.MS/DoNow2.4</a:t>
            </a:r>
            <a:endParaRPr lang="en-US" sz="2800" dirty="0">
              <a:solidFill>
                <a:schemeClr val="accent1"/>
              </a:solidFill>
            </a:endParaRPr>
          </a:p>
          <a:p>
            <a:pPr>
              <a:spcBef>
                <a:spcPts val="600"/>
              </a:spcBef>
              <a:spcAft>
                <a:spcPts val="600"/>
              </a:spcAft>
            </a:pPr>
            <a:r>
              <a:rPr lang="en-US" sz="2800" dirty="0"/>
              <a:t>Identify the three bugs and how to fix them</a:t>
            </a:r>
          </a:p>
        </p:txBody>
      </p:sp>
      <p:pic>
        <p:nvPicPr>
          <p:cNvPr id="14" name="Graphic 13" descr="Grasshopper">
            <a:extLst>
              <a:ext uri="{FF2B5EF4-FFF2-40B4-BE49-F238E27FC236}">
                <a16:creationId xmlns:a16="http://schemas.microsoft.com/office/drawing/2014/main" id="{9BD4DD5F-ACB6-4D10-868E-23DF661DC6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6740" y="5355812"/>
            <a:ext cx="914400" cy="914400"/>
          </a:xfrm>
          <a:prstGeom prst="rect">
            <a:avLst/>
          </a:prstGeom>
        </p:spPr>
      </p:pic>
      <p:pic>
        <p:nvPicPr>
          <p:cNvPr id="12" name="Graphic 11" descr="Ladybug">
            <a:extLst>
              <a:ext uri="{FF2B5EF4-FFF2-40B4-BE49-F238E27FC236}">
                <a16:creationId xmlns:a16="http://schemas.microsoft.com/office/drawing/2014/main" id="{33E3BB28-63D6-4072-A798-BEFED25B17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24742" y="5355812"/>
            <a:ext cx="914400" cy="914400"/>
          </a:xfrm>
          <a:prstGeom prst="rect">
            <a:avLst/>
          </a:prstGeom>
        </p:spPr>
      </p:pic>
      <p:pic>
        <p:nvPicPr>
          <p:cNvPr id="10" name="Graphic 9" descr="Bug">
            <a:extLst>
              <a:ext uri="{FF2B5EF4-FFF2-40B4-BE49-F238E27FC236}">
                <a16:creationId xmlns:a16="http://schemas.microsoft.com/office/drawing/2014/main" id="{58118C53-51F6-4A2B-94CD-E75BA21651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40972" y="5354638"/>
            <a:ext cx="914400" cy="914400"/>
          </a:xfrm>
          <a:prstGeom prst="rect">
            <a:avLst/>
          </a:prstGeom>
        </p:spPr>
      </p:pic>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2.4 Lecture: Answer Block  </a:t>
            </a:r>
          </a:p>
        </p:txBody>
      </p:sp>
      <p:pic>
        <p:nvPicPr>
          <p:cNvPr id="7" name="Graphic 6" descr="Lecturer">
            <a:extLst>
              <a:ext uri="{FF2B5EF4-FFF2-40B4-BE49-F238E27FC236}">
                <a16:creationId xmlns:a16="http://schemas.microsoft.com/office/drawing/2014/main" id="{34203AE7-6E1A-40E4-8D2A-48635325B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5" name="TextBox 4">
            <a:extLst>
              <a:ext uri="{FF2B5EF4-FFF2-40B4-BE49-F238E27FC236}">
                <a16:creationId xmlns:a16="http://schemas.microsoft.com/office/drawing/2014/main" id="{0B3193D3-506F-4732-829F-009B6C44AD78}"/>
              </a:ext>
            </a:extLst>
          </p:cNvPr>
          <p:cNvSpPr txBox="1"/>
          <p:nvPr/>
        </p:nvSpPr>
        <p:spPr>
          <a:xfrm>
            <a:off x="588263" y="1436688"/>
            <a:ext cx="7540077" cy="938719"/>
          </a:xfrm>
          <a:prstGeom prst="rect">
            <a:avLst/>
          </a:prstGeom>
          <a:noFill/>
        </p:spPr>
        <p:txBody>
          <a:bodyPr wrap="none" lIns="0" tIns="0" rIns="0" bIns="0" rtlCol="0">
            <a:spAutoFit/>
          </a:bodyPr>
          <a:lstStyle/>
          <a:p>
            <a:pPr algn="l">
              <a:spcBef>
                <a:spcPts val="600"/>
              </a:spcBef>
            </a:pPr>
            <a:r>
              <a:rPr lang="en-US" sz="2800" dirty="0"/>
              <a:t>How do you think the ‘answer’ block works? </a:t>
            </a:r>
          </a:p>
          <a:p>
            <a:pPr algn="l">
              <a:spcBef>
                <a:spcPts val="600"/>
              </a:spcBef>
            </a:pPr>
            <a:r>
              <a:rPr lang="en-US" sz="2800" dirty="0"/>
              <a:t>Why is that important for a computer program?</a:t>
            </a:r>
          </a:p>
        </p:txBody>
      </p:sp>
    </p:spTree>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2.4 Lecture: Variables </a:t>
            </a:r>
          </a:p>
        </p:txBody>
      </p:sp>
      <p:pic>
        <p:nvPicPr>
          <p:cNvPr id="5" name="Graphic 4" descr="Lecturer">
            <a:extLst>
              <a:ext uri="{FF2B5EF4-FFF2-40B4-BE49-F238E27FC236}">
                <a16:creationId xmlns:a16="http://schemas.microsoft.com/office/drawing/2014/main" id="{768C3745-F327-40C0-B21D-0A5FD98DD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12" name="Content Placeholder 2">
            <a:extLst>
              <a:ext uri="{FF2B5EF4-FFF2-40B4-BE49-F238E27FC236}">
                <a16:creationId xmlns:a16="http://schemas.microsoft.com/office/drawing/2014/main" id="{3FB0CB28-4D11-4EDA-B7B5-5A54B7E4FFA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latin typeface="+mj-lt"/>
              </a:rPr>
              <a:t>Variable: </a:t>
            </a:r>
            <a:r>
              <a:rPr lang="en-US" i="1" dirty="0"/>
              <a:t>a location in memory to store a value for retrieval</a:t>
            </a:r>
            <a:br>
              <a:rPr lang="en-US" i="1" dirty="0"/>
            </a:br>
            <a:r>
              <a:rPr lang="en-US" i="1" dirty="0"/>
              <a:t>and use later</a:t>
            </a:r>
            <a:endParaRPr lang="en-US" dirty="0"/>
          </a:p>
        </p:txBody>
      </p:sp>
    </p:spTree>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2.4: I’m thinking of a number</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3139321"/>
          </a:xfrm>
          <a:prstGeom prst="rect">
            <a:avLst/>
          </a:prstGeom>
        </p:spPr>
        <p:txBody>
          <a:bodyPr wrap="square">
            <a:spAutoFit/>
          </a:bodyPr>
          <a:lstStyle/>
          <a:p>
            <a:pPr>
              <a:spcBef>
                <a:spcPts val="600"/>
              </a:spcBef>
              <a:spcAft>
                <a:spcPts val="600"/>
              </a:spcAft>
            </a:pPr>
            <a:r>
              <a:rPr lang="en-US" sz="2400" dirty="0"/>
              <a:t>In this lab, you will use conditional statements and variables to build a simple number guessing game. You will write a SNAP program to choose a random number between 1 and 10 and then ask the user to guess a number. If the user's guess matches the random number, the user wins. If not, the user loses.</a:t>
            </a:r>
          </a:p>
          <a:p>
            <a:pPr marL="457200" indent="-342900">
              <a:spcBef>
                <a:spcPts val="600"/>
              </a:spcBef>
              <a:spcAft>
                <a:spcPts val="600"/>
              </a:spcAft>
              <a:buFont typeface="+mj-lt"/>
              <a:buAutoNum type="arabicPeriod"/>
            </a:pPr>
            <a:r>
              <a:rPr lang="en-US" sz="2400" dirty="0"/>
              <a:t>Fill out the planning worksheet</a:t>
            </a:r>
          </a:p>
          <a:p>
            <a:pPr marL="457200" indent="-342900">
              <a:spcBef>
                <a:spcPts val="600"/>
              </a:spcBef>
              <a:spcAft>
                <a:spcPts val="600"/>
              </a:spcAft>
              <a:buFont typeface="+mj-lt"/>
              <a:buAutoNum type="arabicPeriod"/>
            </a:pPr>
            <a:r>
              <a:rPr lang="en-US" sz="2400" dirty="0"/>
              <a:t>Build the game </a:t>
            </a:r>
          </a:p>
          <a:p>
            <a:pPr marL="457200" indent="-342900">
              <a:spcBef>
                <a:spcPts val="600"/>
              </a:spcBef>
              <a:spcAft>
                <a:spcPts val="600"/>
              </a:spcAft>
              <a:buFont typeface="+mj-lt"/>
              <a:buAutoNum type="arabicPeriod"/>
            </a:pPr>
            <a:r>
              <a:rPr lang="en-US" sz="2400" dirty="0"/>
              <a:t>(Bonus) Upgrade the game</a:t>
            </a:r>
          </a:p>
        </p:txBody>
      </p:sp>
      <p:pic>
        <p:nvPicPr>
          <p:cNvPr id="7" name="Graphic 6" descr="Thought bubble">
            <a:extLst>
              <a:ext uri="{FF2B5EF4-FFF2-40B4-BE49-F238E27FC236}">
                <a16:creationId xmlns:a16="http://schemas.microsoft.com/office/drawing/2014/main" id="{0E1DAC1E-175D-4C64-B86B-A99CF981EB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33484" y="3890814"/>
            <a:ext cx="1244937" cy="1244937"/>
          </a:xfrm>
          <a:prstGeom prst="rect">
            <a:avLst/>
          </a:prstGeom>
        </p:spPr>
      </p:pic>
      <p:pic>
        <p:nvPicPr>
          <p:cNvPr id="9" name="Graphic 8" descr="Female Profile">
            <a:extLst>
              <a:ext uri="{FF2B5EF4-FFF2-40B4-BE49-F238E27FC236}">
                <a16:creationId xmlns:a16="http://schemas.microsoft.com/office/drawing/2014/main" id="{83592D8B-E5C2-46FC-93C1-7B7258CCDE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4645" y="4675805"/>
            <a:ext cx="1825285" cy="1825285"/>
          </a:xfrm>
          <a:prstGeom prst="rect">
            <a:avLst/>
          </a:prstGeom>
        </p:spPr>
      </p:pic>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2.4: </a:t>
            </a:r>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0" y="12858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738664"/>
          </a:xfrm>
        </p:spPr>
        <p:txBody>
          <a:bodyPr/>
          <a:lstStyle/>
          <a:p>
            <a:pPr marL="0" indent="0">
              <a:spcBef>
                <a:spcPts val="600"/>
              </a:spcBef>
              <a:buNone/>
            </a:pPr>
            <a:r>
              <a:rPr lang="en-US" sz="2400" dirty="0"/>
              <a:t>In your notebook, tell me about one strategy you use when you are frustrated with your code. </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 name="ARTICULATE_DESIGN_ID_MICROSOFT PHILANTHROPIES TEALS" val="wyx8mEx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5713F70A-AE0C-4B3B-AD55-5BC269F80C90}"/>
</file>

<file path=customXml/itemProps3.xml><?xml version="1.0" encoding="utf-8"?>
<ds:datastoreItem xmlns:ds="http://schemas.openxmlformats.org/officeDocument/2006/customXml" ds:itemID="{A66C1D9E-610F-4300-995F-066E9ED3F2F0}">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92cc7923-7bd6-4c52-a535-c267c30bc123"/>
    <ds:schemaRef ds:uri="http://purl.org/dc/terms/"/>
    <ds:schemaRef ds:uri="http://schemas.openxmlformats.org/package/2006/metadata/core-properties"/>
    <ds:schemaRef ds:uri="59afee55-fc30-40da-a84e-ff6fc62c4efa"/>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Widescreen</PresentationFormat>
  <Paragraphs>56</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2.4: Variables </vt:lpstr>
      <vt:lpstr>After this lesson you will be able to</vt:lpstr>
      <vt:lpstr>Today’s Plan</vt:lpstr>
      <vt:lpstr>Do Now 2.4</vt:lpstr>
      <vt:lpstr>2.4 Lecture: Answer Block  </vt:lpstr>
      <vt:lpstr>2.4 Lecture: Variables </vt:lpstr>
      <vt:lpstr>Lab 2.4: I’m thinking of a number</vt:lpstr>
      <vt:lpstr>2.4: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2020-05-09T10:01:43Z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39172719-8CB3-4454-A9CC-1137238EC6F1</vt:lpwstr>
  </property>
  <property fmtid="{D5CDD505-2E9C-101B-9397-08002B2CF9AE}" pid="3" name="ArticulatePath">
    <vt:lpwstr>https://teals.sharepoint.com/sites/WorkingGroups/Shared Documents/Intro to Computer Science/Snap PPT Decks/Unit 2/Intro SNAP 2.04 TEALS</vt:lpwstr>
  </property>
  <property fmtid="{D5CDD505-2E9C-101B-9397-08002B2CF9AE}" pid="4" name="ContentTypeId">
    <vt:lpwstr>0x010100BC63412C2069E54F8A04E79B55E6097A</vt:lpwstr>
  </property>
</Properties>
</file>