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5" r:id="rId10"/>
    <p:sldId id="1684" r:id="rId11"/>
    <p:sldId id="1687" r:id="rId12"/>
    <p:sldId id="1686"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74570-62F8-47B5-B700-7E80F7C3B506}" v="4" dt="2020-05-09T05:51:34.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6" autoAdjust="0"/>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oengagethemall.blogspot.com/2013/02/grudgeball-review-game-where-kids-attack.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forums.tealsk12.org/c/unit-1-snap-basics/lesson-1-5-storytelling-projec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alsk12.org/intro-to-computer-science-sample-solution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students that the goal here is to practice programming, not being a comedian.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 review game (such as </a:t>
            </a:r>
            <a:r>
              <a:rPr lang="en-US" sz="1200" kern="1200" dirty="0" err="1">
                <a:solidFill>
                  <a:schemeClr val="tx1"/>
                </a:solidFill>
                <a:effectLst/>
                <a:latin typeface="+mn-lt"/>
                <a:ea typeface="+mn-ea"/>
                <a:cs typeface="+mn-cs"/>
                <a:hlinkClick r:id="rId3"/>
              </a:rPr>
              <a:t>GrudgeBall</a:t>
            </a:r>
            <a:r>
              <a:rPr lang="en-US" dirty="0"/>
              <a:t> to remind students of the skills and concepts that have been learned in this unit</a:t>
            </a:r>
          </a:p>
          <a:p>
            <a:r>
              <a:rPr lang="en-US" dirty="0"/>
              <a:t>Categories of blocks</a:t>
            </a:r>
          </a:p>
          <a:p>
            <a:r>
              <a:rPr lang="en-US" dirty="0"/>
              <a:t>Movement</a:t>
            </a:r>
          </a:p>
          <a:p>
            <a:r>
              <a:rPr lang="en-US" dirty="0"/>
              <a:t>Drawing</a:t>
            </a:r>
          </a:p>
          <a:p>
            <a:r>
              <a:rPr lang="en-US" dirty="0"/>
              <a:t>Hide/Show</a:t>
            </a:r>
          </a:p>
          <a:p>
            <a:r>
              <a:rPr lang="en-US" dirty="0"/>
              <a:t>Costumes</a:t>
            </a:r>
          </a:p>
          <a:p>
            <a:r>
              <a:rPr lang="en-US" dirty="0"/>
              <a:t>Broadcasting</a:t>
            </a:r>
          </a:p>
          <a:p>
            <a:r>
              <a:rPr lang="en-US" dirty="0"/>
              <a:t>Remind students that their solutions to previous assignments are an excellent resource when trying to accomplish similar tasks.</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Digital tools and technologies can help capture stories in our own heritage, especially ones that might otherwise be lost, or difficult to write down</a:t>
            </a:r>
          </a:p>
          <a:p>
            <a:r>
              <a:rPr lang="en-US" dirty="0"/>
              <a:t>In USA there are over 500 Native American communities, speaking more than 290 distinct languages, and a multitude of dialects. Students may be familiar with many states and cities in USA that have been given names adapted from the original Aboriginal language spoken in the area, such as Alaska ("peninsula"), or Minnesota ("cloudy water"), or Seattle ("named after a Native American Chief"). Traditionally Native American people relied on storytelling instead of the written language to pass down information and history.</a:t>
            </a:r>
          </a:p>
          <a:p>
            <a:r>
              <a:rPr lang="en-US" dirty="0"/>
              <a:t>Many other communities have used storytelling as a method to pass down history. And these stories were often shared from generation to generation by word of mouth from a relative or elder.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Forum discussion</a:t>
            </a:r>
          </a:p>
          <a:p>
            <a:r>
              <a:rPr lang="en-US" sz="1200" kern="1200" dirty="0">
                <a:solidFill>
                  <a:schemeClr val="tx1"/>
                </a:solidFill>
                <a:effectLst/>
                <a:latin typeface="+mn-lt"/>
                <a:ea typeface="+mn-ea"/>
                <a:cs typeface="+mn-cs"/>
                <a:hlinkClick r:id="rId3"/>
              </a:rPr>
              <a:t>Lesson 1.5 Storytelling Project</a:t>
            </a:r>
            <a:r>
              <a:rPr lang="en-US" dirty="0"/>
              <a:t> (TEALS Discourse account required).</a:t>
            </a:r>
          </a:p>
          <a:p>
            <a:endParaRPr lang="en-US" dirty="0"/>
          </a:p>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4"/>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977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88311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hyperlink" Target="https://tealsk12.gitbooks.io/introduction*to*computer*science/content/SNAP%20Program%20Design%20and%20Planning%20Worksheet.docx" TargetMode="Externa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10.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1.5 : Story Telling Project</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2631D6-0851-4DB2-8B37-411B1E1851C3}"/>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AE79ABA3-322E-4EBE-996A-C195880733CB}"/>
              </a:ext>
            </a:extLst>
          </p:cNvPr>
          <p:cNvSpPr txBox="1">
            <a:spLocks/>
          </p:cNvSpPr>
          <p:nvPr/>
        </p:nvSpPr>
        <p:spPr>
          <a:xfrm>
            <a:off x="590550" y="1436688"/>
            <a:ext cx="11018838" cy="8156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85750">
              <a:spcBef>
                <a:spcPts val="600"/>
              </a:spcBef>
              <a:buFont typeface="Arial" panose="020B0604020202020204" pitchFamily="34" charset="0"/>
              <a:buChar char="•"/>
            </a:pPr>
            <a:r>
              <a:rPr lang="en-US" sz="2400" dirty="0"/>
              <a:t>Animate Snap! sprites using costumes and movement.</a:t>
            </a:r>
          </a:p>
          <a:p>
            <a:pPr marL="457200" indent="-285750">
              <a:spcBef>
                <a:spcPts val="600"/>
              </a:spcBef>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Project review </a:t>
            </a:r>
          </a:p>
          <a:p>
            <a:r>
              <a:rPr lang="en-US" dirty="0"/>
              <a:t>Project</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1.5</a:t>
            </a:r>
          </a:p>
        </p:txBody>
      </p:sp>
      <p:pic>
        <p:nvPicPr>
          <p:cNvPr id="5" name="Graphic 4" descr="Head with gears">
            <a:extLst>
              <a:ext uri="{FF2B5EF4-FFF2-40B4-BE49-F238E27FC236}">
                <a16:creationId xmlns:a16="http://schemas.microsoft.com/office/drawing/2014/main" id="{F6A650FA-D68E-4287-9EB5-F642DFE24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5100"/>
            <a:ext cx="11115403" cy="3600986"/>
          </a:xfrm>
          <a:prstGeom prst="rect">
            <a:avLst/>
          </a:prstGeom>
        </p:spPr>
        <p:txBody>
          <a:bodyPr wrap="square">
            <a:spAutoFit/>
          </a:bodyPr>
          <a:lstStyle/>
          <a:p>
            <a:pPr>
              <a:spcBef>
                <a:spcPts val="600"/>
              </a:spcBef>
              <a:spcAft>
                <a:spcPts val="600"/>
              </a:spcAft>
            </a:pPr>
            <a:r>
              <a:rPr lang="en-US" sz="2400" dirty="0"/>
              <a:t>Write a Snap@ program where 1 sprite is telling another a "knock, knock" joke. </a:t>
            </a:r>
          </a:p>
          <a:p>
            <a:pPr>
              <a:spcBef>
                <a:spcPts val="600"/>
              </a:spcBef>
              <a:spcAft>
                <a:spcPts val="600"/>
              </a:spcAft>
            </a:pPr>
            <a:r>
              <a:rPr lang="en-US" sz="2400" dirty="0"/>
              <a:t>Sprite 1: Knock! Knock!</a:t>
            </a:r>
          </a:p>
          <a:p>
            <a:pPr>
              <a:spcBef>
                <a:spcPts val="600"/>
              </a:spcBef>
              <a:spcAft>
                <a:spcPts val="600"/>
              </a:spcAft>
            </a:pPr>
            <a:r>
              <a:rPr lang="en-US" sz="2400" dirty="0"/>
              <a:t>Sprite 2: Who’s there? </a:t>
            </a:r>
          </a:p>
          <a:p>
            <a:pPr>
              <a:spcBef>
                <a:spcPts val="600"/>
              </a:spcBef>
              <a:spcAft>
                <a:spcPts val="600"/>
              </a:spcAft>
            </a:pPr>
            <a:r>
              <a:rPr lang="en-US" sz="2400" dirty="0"/>
              <a:t>Sprite 1: Lettuce. </a:t>
            </a:r>
          </a:p>
          <a:p>
            <a:pPr>
              <a:spcBef>
                <a:spcPts val="600"/>
              </a:spcBef>
              <a:spcAft>
                <a:spcPts val="600"/>
              </a:spcAft>
            </a:pPr>
            <a:r>
              <a:rPr lang="en-US" sz="2400" dirty="0"/>
              <a:t>Sprite 2: Lettuce who? </a:t>
            </a:r>
          </a:p>
          <a:p>
            <a:pPr>
              <a:spcBef>
                <a:spcPts val="600"/>
              </a:spcBef>
              <a:spcAft>
                <a:spcPts val="600"/>
              </a:spcAft>
            </a:pPr>
            <a:r>
              <a:rPr lang="en-US" sz="2400" dirty="0"/>
              <a:t>Sprite 1: Lettuce in, its cold outside! </a:t>
            </a:r>
          </a:p>
          <a:p>
            <a:pPr>
              <a:spcBef>
                <a:spcPts val="600"/>
              </a:spcBef>
              <a:spcAft>
                <a:spcPts val="600"/>
              </a:spcAft>
            </a:pPr>
            <a:r>
              <a:rPr lang="en-US" sz="2400" dirty="0"/>
              <a:t>You must use the broadcast and when I receive blocks.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1.3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 </a:t>
            </a:r>
          </a:p>
        </p:txBody>
      </p:sp>
      <p:pic>
        <p:nvPicPr>
          <p:cNvPr id="4" name="Graphic 3" descr="Programmer">
            <a:extLst>
              <a:ext uri="{FF2B5EF4-FFF2-40B4-BE49-F238E27FC236}">
                <a16:creationId xmlns:a16="http://schemas.microsoft.com/office/drawing/2014/main" id="{2BBB3C41-1856-495B-AFDB-CDAE0A837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1435100"/>
            <a:ext cx="10438966" cy="2197677"/>
          </a:xfrm>
        </p:spPr>
        <p:txBody>
          <a:bodyPr wrap="square">
            <a:normAutofit fontScale="92500" lnSpcReduction="20000"/>
          </a:bodyPr>
          <a:lstStyle/>
          <a:p>
            <a:pPr marL="0" indent="0">
              <a:lnSpc>
                <a:spcPct val="110000"/>
              </a:lnSpc>
              <a:spcBef>
                <a:spcPts val="600"/>
              </a:spcBef>
              <a:buNone/>
            </a:pPr>
            <a:r>
              <a:rPr lang="en-US" dirty="0"/>
              <a:t>For this project you are going to portray an animation that depicts some aspect of your heritage. This could include: </a:t>
            </a:r>
          </a:p>
          <a:p>
            <a:pPr marL="457200" indent="-285750">
              <a:lnSpc>
                <a:spcPct val="110000"/>
              </a:lnSpc>
              <a:spcBef>
                <a:spcPts val="600"/>
              </a:spcBef>
              <a:buFont typeface="Arial" panose="020B0604020202020204" pitchFamily="34" charset="0"/>
              <a:buChar char="•"/>
            </a:pPr>
            <a:r>
              <a:rPr lang="en-US" dirty="0"/>
              <a:t>animation of how a State/city/town name came to be.</a:t>
            </a:r>
          </a:p>
          <a:p>
            <a:pPr marL="457200" indent="-285750">
              <a:lnSpc>
                <a:spcPct val="110000"/>
              </a:lnSpc>
              <a:spcBef>
                <a:spcPts val="600"/>
              </a:spcBef>
              <a:buFont typeface="Arial" panose="020B0604020202020204" pitchFamily="34" charset="0"/>
              <a:buChar char="•"/>
            </a:pPr>
            <a:r>
              <a:rPr lang="en-US" dirty="0"/>
              <a:t>animated map of an immigration journey.</a:t>
            </a:r>
          </a:p>
          <a:p>
            <a:pPr marL="457200" indent="-285750">
              <a:lnSpc>
                <a:spcPct val="110000"/>
              </a:lnSpc>
              <a:spcBef>
                <a:spcPts val="600"/>
              </a:spcBef>
              <a:buFont typeface="Arial" panose="020B0604020202020204" pitchFamily="34" charset="0"/>
              <a:buChar char="•"/>
            </a:pPr>
            <a:r>
              <a:rPr lang="en-US" dirty="0"/>
              <a:t>a personal family story</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a:t>
            </a:r>
          </a:p>
        </p:txBody>
      </p:sp>
      <p:pic>
        <p:nvPicPr>
          <p:cNvPr id="6" name="Graphic 5" descr="Programmer">
            <a:extLst>
              <a:ext uri="{FF2B5EF4-FFF2-40B4-BE49-F238E27FC236}">
                <a16:creationId xmlns:a16="http://schemas.microsoft.com/office/drawing/2014/main" id="{AAA97F2C-265A-4871-B6FB-FB912F29C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4" name="Rectangle 2">
            <a:extLst>
              <a:ext uri="{FF2B5EF4-FFF2-40B4-BE49-F238E27FC236}">
                <a16:creationId xmlns:a16="http://schemas.microsoft.com/office/drawing/2014/main" id="{94E29E11-2EF0-4923-8D2D-F2307B22ABC4}"/>
              </a:ext>
            </a:extLst>
          </p:cNvPr>
          <p:cNvSpPr>
            <a:spLocks noGrp="1" noChangeArrowheads="1"/>
          </p:cNvSpPr>
          <p:nvPr>
            <p:ph sz="quarter" idx="12"/>
          </p:nvPr>
        </p:nvSpPr>
        <p:spPr bwMode="auto">
          <a:xfrm>
            <a:off x="588263" y="1265064"/>
            <a:ext cx="1078528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mj-lt"/>
              </a:rPr>
              <a:t>Behavior</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Whenever the green flag is clicked, your Snap! animation should display your chosen story line by line somewhere on the stage.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As each line is shown, the sprites should move to animate the story.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The animation should advance on its own but should do so at a pace that allows each action to complete.</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 the story ends, there should be a way for the user to replay the entire animation from the beginning.</a:t>
            </a:r>
          </a:p>
        </p:txBody>
      </p:sp>
    </p:spTree>
    <p:custDataLst>
      <p:tags r:id="rId1"/>
    </p:custDataLst>
    <p:extLst>
      <p:ext uri="{BB962C8B-B14F-4D97-AF65-F5344CB8AC3E}">
        <p14:creationId xmlns:p14="http://schemas.microsoft.com/office/powerpoint/2010/main" val="10996274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Unit 1 project – Storytelling  </a:t>
            </a:r>
          </a:p>
        </p:txBody>
      </p:sp>
      <p:pic>
        <p:nvPicPr>
          <p:cNvPr id="6" name="Graphic 5" descr="Programmer">
            <a:extLst>
              <a:ext uri="{FF2B5EF4-FFF2-40B4-BE49-F238E27FC236}">
                <a16:creationId xmlns:a16="http://schemas.microsoft.com/office/drawing/2014/main" id="{DC563DA0-93FD-4BC3-9CD0-8ABFDAF7F9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8" name="Content Placeholder 4">
            <a:extLst>
              <a:ext uri="{FF2B5EF4-FFF2-40B4-BE49-F238E27FC236}">
                <a16:creationId xmlns:a16="http://schemas.microsoft.com/office/drawing/2014/main" id="{EABFB150-2397-4DDB-B6DE-2C43983F1FBD}"/>
              </a:ext>
            </a:extLst>
          </p:cNvPr>
          <p:cNvSpPr txBox="1">
            <a:spLocks/>
          </p:cNvSpPr>
          <p:nvPr/>
        </p:nvSpPr>
        <p:spPr>
          <a:xfrm>
            <a:off x="584200" y="1428710"/>
            <a:ext cx="11025188" cy="4840328"/>
          </a:xfrm>
          <a:prstGeom prst="rect">
            <a:avLst/>
          </a:prstGeom>
        </p:spPr>
        <p:txBody>
          <a:bodyPr vert="horz" wrap="square" lIns="0" tIns="0" rIns="0" bIns="0" rtlCol="0">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600"/>
              </a:spcBef>
              <a:buFont typeface="Wingdings" panose="05000000000000000000" pitchFamily="2" charset="2"/>
              <a:buNone/>
            </a:pPr>
            <a:r>
              <a:rPr lang="en-US" sz="3300" dirty="0">
                <a:latin typeface="+mj-lt"/>
              </a:rPr>
              <a:t>Implementation details</a:t>
            </a:r>
          </a:p>
          <a:p>
            <a:pPr marL="0" indent="0">
              <a:lnSpc>
                <a:spcPct val="110000"/>
              </a:lnSpc>
              <a:spcBef>
                <a:spcPts val="600"/>
              </a:spcBef>
              <a:buFont typeface="Wingdings" panose="05000000000000000000" pitchFamily="2" charset="2"/>
              <a:buNone/>
            </a:pPr>
            <a:r>
              <a:rPr lang="en-US" dirty="0"/>
              <a:t>Fill out a </a:t>
            </a:r>
            <a:r>
              <a:rPr lang="en-US" dirty="0">
                <a:hlinkClick r:id="rId6"/>
              </a:rPr>
              <a:t>Planning worksheet</a:t>
            </a:r>
            <a:r>
              <a:rPr lang="en-US" dirty="0"/>
              <a:t> for the above program. Make sure you consider all aspects of the program carefully.</a:t>
            </a:r>
          </a:p>
          <a:p>
            <a:pPr marL="0" indent="0">
              <a:lnSpc>
                <a:spcPct val="110000"/>
              </a:lnSpc>
              <a:spcBef>
                <a:spcPts val="600"/>
              </a:spcBef>
              <a:buFont typeface="Wingdings" panose="05000000000000000000" pitchFamily="2" charset="2"/>
              <a:buNone/>
            </a:pPr>
            <a:r>
              <a:rPr lang="en-US" dirty="0"/>
              <a:t>Action must be performed by sprites and must consist of more than simply changing costumes. You must include the following components in your animation:</a:t>
            </a:r>
          </a:p>
          <a:p>
            <a:pPr marL="403225" lvl="1" indent="-284163">
              <a:lnSpc>
                <a:spcPct val="120000"/>
              </a:lnSpc>
              <a:spcBef>
                <a:spcPts val="600"/>
              </a:spcBef>
              <a:buSzPct val="100000"/>
              <a:buFont typeface="Arial" panose="020B0604020202020204" pitchFamily="34" charset="0"/>
              <a:buChar char="•"/>
            </a:pPr>
            <a:r>
              <a:rPr lang="en-US" sz="2800" dirty="0"/>
              <a:t>At least two sprites that act in some way to contribute to the depiction of the story.</a:t>
            </a:r>
          </a:p>
          <a:p>
            <a:pPr marL="403225" lvl="1" indent="-284163">
              <a:lnSpc>
                <a:spcPct val="120000"/>
              </a:lnSpc>
              <a:spcBef>
                <a:spcPts val="600"/>
              </a:spcBef>
              <a:buSzPct val="100000"/>
              <a:buFont typeface="Arial" panose="020B0604020202020204" pitchFamily="34" charset="0"/>
              <a:buChar char="•"/>
            </a:pPr>
            <a:r>
              <a:rPr lang="en-US" sz="2800" dirty="0"/>
              <a:t>At least one sprite that moves.</a:t>
            </a:r>
          </a:p>
          <a:p>
            <a:pPr marL="403225" lvl="1" indent="-284163">
              <a:lnSpc>
                <a:spcPct val="120000"/>
              </a:lnSpc>
              <a:spcBef>
                <a:spcPts val="600"/>
              </a:spcBef>
              <a:buSzPct val="100000"/>
              <a:buFont typeface="Arial" panose="020B0604020202020204" pitchFamily="34" charset="0"/>
              <a:buChar char="•"/>
            </a:pPr>
            <a:r>
              <a:rPr lang="en-US" sz="2800" dirty="0"/>
              <a:t>At least one sprite that rotates.</a:t>
            </a:r>
          </a:p>
          <a:p>
            <a:pPr marL="403225" lvl="1" indent="-284163">
              <a:lnSpc>
                <a:spcPct val="120000"/>
              </a:lnSpc>
              <a:spcBef>
                <a:spcPts val="600"/>
              </a:spcBef>
              <a:buSzPct val="100000"/>
              <a:buFont typeface="Arial" panose="020B0604020202020204" pitchFamily="34" charset="0"/>
              <a:buChar char="•"/>
            </a:pPr>
            <a:r>
              <a:rPr lang="en-US" sz="2800" dirty="0"/>
              <a:t>At least one sprite that changes costume.</a:t>
            </a:r>
          </a:p>
          <a:p>
            <a:pPr marL="403225" lvl="1" indent="-284163">
              <a:lnSpc>
                <a:spcPct val="120000"/>
              </a:lnSpc>
              <a:spcBef>
                <a:spcPts val="600"/>
              </a:spcBef>
              <a:buSzPct val="100000"/>
              <a:buFont typeface="Arial" panose="020B0604020202020204" pitchFamily="34" charset="0"/>
              <a:buChar char="•"/>
            </a:pPr>
            <a:r>
              <a:rPr lang="en-US" sz="2800" dirty="0"/>
              <a:t>At least one sprite that is both hidden and shown at some point.</a:t>
            </a:r>
          </a:p>
          <a:p>
            <a:pPr marL="0" indent="0">
              <a:lnSpc>
                <a:spcPct val="110000"/>
              </a:lnSpc>
              <a:spcBef>
                <a:spcPts val="600"/>
              </a:spcBef>
              <a:buFont typeface="Wingdings" panose="05000000000000000000" pitchFamily="2" charset="2"/>
              <a:buNone/>
            </a:pPr>
            <a:endParaRPr lang="en-US" sz="800" dirty="0"/>
          </a:p>
        </p:txBody>
      </p:sp>
    </p:spTree>
    <p:custDataLst>
      <p:tags r:id="rId1"/>
    </p:custDataLst>
    <p:extLst>
      <p:ext uri="{BB962C8B-B14F-4D97-AF65-F5344CB8AC3E}">
        <p14:creationId xmlns:p14="http://schemas.microsoft.com/office/powerpoint/2010/main" val="2576045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49BD64A-3D95-4167-B94F-3CA89C79F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585788"/>
            <a:ext cx="914400" cy="914400"/>
          </a:xfrm>
          <a:prstGeom prst="rect">
            <a:avLst/>
          </a:prstGeom>
        </p:spPr>
      </p:pic>
      <p:sp>
        <p:nvSpPr>
          <p:cNvPr id="6" name="Content Placeholder 2">
            <a:extLst>
              <a:ext uri="{FF2B5EF4-FFF2-40B4-BE49-F238E27FC236}">
                <a16:creationId xmlns:a16="http://schemas.microsoft.com/office/drawing/2014/main" id="{17572D34-4D00-42AE-95B5-0A05A1E87967}"/>
              </a:ext>
            </a:extLst>
          </p:cNvPr>
          <p:cNvSpPr txBox="1">
            <a:spLocks/>
          </p:cNvSpPr>
          <p:nvPr/>
        </p:nvSpPr>
        <p:spPr>
          <a:xfrm>
            <a:off x="590550" y="1436688"/>
            <a:ext cx="11018838" cy="8620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most challenging</a:t>
            </a:r>
            <a:br>
              <a:rPr lang="en-US" dirty="0"/>
            </a:br>
            <a:r>
              <a:rPr lang="en-US" dirty="0"/>
              <a:t>about this project.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AxwLhq0E"/>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5C1236EB-517F-4832-8738-7924F959D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977</Words>
  <Application>Microsoft Office PowerPoint</Application>
  <PresentationFormat>Widescreen</PresentationFormat>
  <Paragraphs>85</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1.5 : Story Telling Project</vt:lpstr>
      <vt:lpstr>After this lesson you will be able to</vt:lpstr>
      <vt:lpstr>Today’s plan </vt:lpstr>
      <vt:lpstr>Do now 1.5</vt:lpstr>
      <vt:lpstr>1.3 Lecture</vt:lpstr>
      <vt:lpstr>Unit 1 project – Storytelling </vt:lpstr>
      <vt:lpstr>Unit 1 project – Storytelling</vt:lpstr>
      <vt:lpstr>Unit 1 project – Storytelling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2021-11-24T20:26:34Z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5576BB29-B5BC-4484-B936-53021E51A3A8</vt:lpwstr>
  </property>
  <property fmtid="{D5CDD505-2E9C-101B-9397-08002B2CF9AE}" pid="3" name="ArticulatePath">
    <vt:lpwstr>https://teals.sharepoint.com/sites/WorkingGroups/Shared Documents/Intro to Computer Science/Snap PPT Decks/Unit 1/Intro SNAP 1.05 TEALS</vt:lpwstr>
  </property>
  <property fmtid="{D5CDD505-2E9C-101B-9397-08002B2CF9AE}" pid="4" name="ContentTypeId">
    <vt:lpwstr>0x010100BC63412C2069E54F8A04E79B55E6097A</vt:lpwstr>
  </property>
</Properties>
</file>