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5"/>
  </p:notesMasterIdLst>
  <p:sldIdLst>
    <p:sldId id="1661" r:id="rId6"/>
    <p:sldId id="256" r:id="rId7"/>
    <p:sldId id="258" r:id="rId8"/>
    <p:sldId id="259" r:id="rId9"/>
    <p:sldId id="1680" r:id="rId10"/>
    <p:sldId id="1681" r:id="rId11"/>
    <p:sldId id="1683" r:id="rId12"/>
    <p:sldId id="1686" r:id="rId13"/>
    <p:sldId id="1687" r:id="rId14"/>
    <p:sldId id="1684" r:id="rId15"/>
    <p:sldId id="1688" r:id="rId16"/>
    <p:sldId id="1685" r:id="rId17"/>
    <p:sldId id="1689" r:id="rId18"/>
    <p:sldId id="1690" r:id="rId19"/>
    <p:sldId id="1691" r:id="rId20"/>
    <p:sldId id="1692" r:id="rId21"/>
    <p:sldId id="1679" r:id="rId22"/>
    <p:sldId id="1682" r:id="rId23"/>
    <p:sldId id="1678" r:id="rId24"/>
  </p:sldIdLst>
  <p:sldSz cx="12192000" cy="6858000"/>
  <p:notesSz cx="6858000" cy="9144000"/>
  <p:custDataLst>
    <p:tags r:id="rId2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8575"/>
    <a:srgbClr val="0000FF"/>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0D652-6B2D-44A2-AEC3-9BFFB52184B3}" v="17" dt="2020-05-09T06:18:55.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30" autoAdjust="0"/>
  </p:normalViewPr>
  <p:slideViewPr>
    <p:cSldViewPr snapToGrid="0">
      <p:cViewPr varScale="1">
        <p:scale>
          <a:sx n="46" d="100"/>
          <a:sy n="46" d="100"/>
        </p:scale>
        <p:origin x="16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lsk12.gitbook.io/intro-cs/unit_2/lesson_25#3-activity"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2/lesson_25/lab_2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2/lesson_25/do_now_2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2/lesson_25#2-l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George_Boole" TargetMode="External"/><Relationship Id="rId4" Type="http://schemas.openxmlformats.org/officeDocument/2006/relationships/hyperlink" Target="https://curriculum.code.org/csd-1718/unit3/1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11/24/2021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2430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68548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5272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get into the habit of writing down their thought process.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6284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8816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Underline is there to help students understand the problem.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326264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https://tealsk12.gitbook.io/intro-cs/unit_2/lesson_25#3-activity</a:t>
            </a:r>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of All Kinds"</a:t>
            </a:r>
            <a:r>
              <a:rPr lang="en-US" dirty="0"/>
              <a:t> activity individually or in diverse pairs (students who have not interacted previously, by ability, etc.)</a:t>
            </a:r>
          </a:p>
          <a:p>
            <a:r>
              <a:rPr lang="en-US" dirty="0"/>
              <a:t>Several geometric concepts (Triangle Inequality Theorem, Pythagorean Theorem, etc.) are used in this lab, but students need not have a deep understanding of them. The necessary points are explained in the lab.</a:t>
            </a:r>
          </a:p>
          <a:p>
            <a:r>
              <a:rPr lang="en-US" dirty="0"/>
              <a:t>Encourage students to think about whether an "and" or an "or" is appropriate in each case. Draw out truth tables if necessary.</a:t>
            </a:r>
          </a:p>
          <a:p>
            <a:r>
              <a:rPr lang="en-US" dirty="0"/>
              <a:t>As done previously in the unit, you can make the </a:t>
            </a:r>
            <a:r>
              <a:rPr lang="en-US" sz="1200" kern="1200" dirty="0">
                <a:solidFill>
                  <a:schemeClr val="tx1"/>
                </a:solidFill>
                <a:effectLst/>
                <a:latin typeface="+mn-lt"/>
                <a:ea typeface="+mn-ea"/>
                <a:cs typeface="+mn-cs"/>
                <a:hlinkClick r:id="rId5"/>
              </a:rPr>
              <a:t>Geometry </a:t>
            </a:r>
            <a:r>
              <a:rPr lang="en-US" sz="1200" kern="1200" dirty="0" err="1">
                <a:solidFill>
                  <a:schemeClr val="tx1"/>
                </a:solidFill>
                <a:effectLst/>
                <a:latin typeface="+mn-lt"/>
                <a:ea typeface="+mn-ea"/>
                <a:cs typeface="+mn-cs"/>
                <a:hlinkClick r:id="rId5"/>
              </a:rPr>
              <a:t>Cheatsheet</a:t>
            </a:r>
            <a:r>
              <a:rPr lang="en-US" dirty="0"/>
              <a:t> available to students.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student's response</a:t>
            </a:r>
          </a:p>
          <a:p>
            <a:r>
              <a:rPr lang="en-US" dirty="0"/>
              <a:t>Point out uses of Boolean operators</a:t>
            </a:r>
          </a:p>
          <a:p>
            <a:r>
              <a:rPr lang="en-US" dirty="0"/>
              <a:t>Discuss how nested or chained if blocks could potentially be used to obtain the same behavior, but would result in longer, less-readable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39888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https://tealsk12.gitbook.io/intro-cs/unit_2/lesson_25/do_now_25</a:t>
            </a:r>
            <a:endParaRPr lang="en-US" dirty="0"/>
          </a:p>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Remind students that in SNAP, blocks fit together based on shape. </a:t>
            </a:r>
          </a:p>
          <a:p>
            <a:r>
              <a:rPr lang="en-US" dirty="0"/>
              <a:t>Any of the “pointy” blocks can be used to fill in the if statements.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https://tealsk12.gitbook.io/intro-cs/unit_2/lesson_25#2-lecture</a:t>
            </a:r>
            <a:endParaRPr lang="en-US" dirty="0"/>
          </a:p>
          <a:p>
            <a:r>
              <a:rPr lang="en-US" dirty="0"/>
              <a:t>Introduce Booleans with the </a:t>
            </a:r>
            <a:r>
              <a:rPr lang="en-US" sz="1200" kern="1200" dirty="0">
                <a:solidFill>
                  <a:schemeClr val="tx1"/>
                </a:solidFill>
                <a:effectLst/>
                <a:latin typeface="+mn-lt"/>
                <a:ea typeface="+mn-ea"/>
                <a:cs typeface="+mn-cs"/>
                <a:hlinkClick r:id="rId4"/>
              </a:rPr>
              <a:t>"Stand Up, Sit Down:"</a:t>
            </a:r>
            <a:r>
              <a:rPr lang="en-US" dirty="0"/>
              <a:t> Warm Up activity of the Code.org "Booleans Unplugged" lesson</a:t>
            </a:r>
          </a:p>
          <a:p>
            <a:r>
              <a:rPr lang="en-US" dirty="0"/>
              <a:t>Define </a:t>
            </a:r>
            <a:r>
              <a:rPr lang="en-US" b="1" dirty="0"/>
              <a:t>Boolean expressions</a:t>
            </a:r>
            <a:r>
              <a:rPr lang="en-US" dirty="0"/>
              <a:t> as expressions that evaluate to true or false</a:t>
            </a:r>
          </a:p>
          <a:p>
            <a:r>
              <a:rPr lang="en-US" dirty="0"/>
              <a:t>If desired, explain that the term "Boolean" is derived from </a:t>
            </a:r>
            <a:r>
              <a:rPr lang="en-US" sz="1200" kern="1200" dirty="0">
                <a:solidFill>
                  <a:schemeClr val="tx1"/>
                </a:solidFill>
                <a:effectLst/>
                <a:latin typeface="+mn-lt"/>
                <a:ea typeface="+mn-ea"/>
                <a:cs typeface="+mn-cs"/>
                <a:hlinkClick r:id="rId5"/>
              </a:rPr>
              <a:t>George Boole</a:t>
            </a:r>
            <a:endParaRPr lang="en-US" dirty="0"/>
          </a:p>
          <a:p>
            <a:r>
              <a:rPr lang="en-US" dirty="0"/>
              <a:t>In Snap!, all Boolean expressions are pointy six-sided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mj-lt"/>
              <a:buNone/>
            </a:pPr>
            <a:r>
              <a:rPr lang="en-US" dirty="0"/>
              <a:t>Video on Booleans - https://youtu.be/_j9nvYKaOVE</a:t>
            </a:r>
          </a:p>
          <a:p>
            <a:pPr marL="0" indent="0">
              <a:buFont typeface="+mj-lt"/>
              <a:buNone/>
            </a:pPr>
            <a:endParaRPr lang="en-US" dirty="0"/>
          </a:p>
          <a:p>
            <a:pPr marL="0" indent="0">
              <a:buFont typeface="+mj-lt"/>
              <a:buNone/>
            </a:pPr>
            <a:r>
              <a:rPr lang="en-US" dirty="0"/>
              <a:t>Note: the blocks used in this video look slightly different than Snap! but they are aligned well enough to give a good introduction to Booleans.</a:t>
            </a:r>
          </a:p>
          <a:p>
            <a:pPr marL="0" indent="0">
              <a:buFont typeface="+mj-lt"/>
              <a:buNone/>
            </a:pPr>
            <a:r>
              <a:rPr lang="en-US" dirty="0"/>
              <a:t>Make sure to talk about the Not operator and how that might work </a:t>
            </a:r>
            <a:r>
              <a:rPr lang="en-US" dirty="0" err="1"/>
              <a:t>wi</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to students the difference between each of the logical operators. This gives them the ability to combine conditionals.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a number is greater than 1 and less than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a number is less than 5 or greater then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If a number is not = to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9626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9673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Truth tables are simply one way of expressing how the Boolean operators work; if students are struggling, other depictions (such as an exhaustive list of all possible results) can be substituted</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736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4573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14.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tags" Target="../tags/tag19.xml"/><Relationship Id="rId5" Type="http://schemas.openxmlformats.org/officeDocument/2006/relationships/image" Target="../media/image39.sv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41.sv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png"/><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9.jpeg"/><Relationship Id="rId2" Type="http://schemas.openxmlformats.org/officeDocument/2006/relationships/video" Target="https://www.youtube.com/embed/_j9nvYKaOVE?feature=oembed" TargetMode="Externa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6.xml"/><Relationship Id="rId7" Type="http://schemas.openxmlformats.org/officeDocument/2006/relationships/image" Target="../media/image31.pn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30.png"/><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33.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3.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475686" cy="553998"/>
          </a:xfrm>
        </p:spPr>
        <p:txBody>
          <a:bodyPr/>
          <a:lstStyle/>
          <a:p>
            <a:r>
              <a:rPr lang="en-US" dirty="0">
                <a:cs typeface="Segoe UI"/>
              </a:rPr>
              <a:t>Lesson 2.5: </a:t>
            </a:r>
            <a:r>
              <a:rPr lang="en-US" dirty="0"/>
              <a:t>Boolean Expressions and Operators</a:t>
            </a:r>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Booleans – OR </a:t>
            </a:r>
          </a:p>
        </p:txBody>
      </p:sp>
      <p:pic>
        <p:nvPicPr>
          <p:cNvPr id="6" name="Graphic 5" descr="Lecturer">
            <a:extLst>
              <a:ext uri="{FF2B5EF4-FFF2-40B4-BE49-F238E27FC236}">
                <a16:creationId xmlns:a16="http://schemas.microsoft.com/office/drawing/2014/main" id="{31FD869B-A9FD-4A17-89B4-B6500B2E0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10" name="Picture 9" descr="Booleans">
            <a:extLst>
              <a:ext uri="{FF2B5EF4-FFF2-40B4-BE49-F238E27FC236}">
                <a16:creationId xmlns:a16="http://schemas.microsoft.com/office/drawing/2014/main" id="{E315DBAF-5FD8-434C-BF71-71910D9B0FE0}"/>
              </a:ext>
            </a:extLst>
          </p:cNvPr>
          <p:cNvPicPr>
            <a:picLocks noChangeAspect="1"/>
          </p:cNvPicPr>
          <p:nvPr/>
        </p:nvPicPr>
        <p:blipFill>
          <a:blip r:embed="rId6"/>
          <a:stretch>
            <a:fillRect/>
          </a:stretch>
        </p:blipFill>
        <p:spPr>
          <a:xfrm>
            <a:off x="584201" y="2025235"/>
            <a:ext cx="5973009" cy="1962424"/>
          </a:xfrm>
          <a:prstGeom prst="rect">
            <a:avLst/>
          </a:prstGeom>
        </p:spPr>
      </p:pic>
      <p:sp>
        <p:nvSpPr>
          <p:cNvPr id="8" name="Content Placeholder 6">
            <a:extLst>
              <a:ext uri="{FF2B5EF4-FFF2-40B4-BE49-F238E27FC236}">
                <a16:creationId xmlns:a16="http://schemas.microsoft.com/office/drawing/2014/main" id="{A427BECD-785D-4A67-A9FE-FDFC4C5503D4}"/>
              </a:ext>
            </a:extLst>
          </p:cNvPr>
          <p:cNvSpPr txBox="1">
            <a:spLocks/>
          </p:cNvSpPr>
          <p:nvPr/>
        </p:nvSpPr>
        <p:spPr>
          <a:xfrm>
            <a:off x="584201" y="4572000"/>
            <a:ext cx="11025187" cy="16970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play soccer on a sunny Saturday? (sunny = true, Saturday = true)</a:t>
            </a:r>
          </a:p>
          <a:p>
            <a:pPr marL="0" indent="0">
              <a:spcBef>
                <a:spcPts val="600"/>
              </a:spcBef>
              <a:spcAft>
                <a:spcPts val="600"/>
              </a:spcAft>
              <a:buFont typeface="Wingdings" panose="05000000000000000000" pitchFamily="2" charset="2"/>
              <a:buNone/>
            </a:pPr>
            <a:r>
              <a:rPr lang="en-US" sz="2400" dirty="0"/>
              <a:t>Can you play soccer on a rainy Saturday? (sunny = false, Saturday = true)</a:t>
            </a:r>
          </a:p>
          <a:p>
            <a:pPr marL="0" indent="0">
              <a:spcBef>
                <a:spcPts val="600"/>
              </a:spcBef>
              <a:spcAft>
                <a:spcPts val="600"/>
              </a:spcAft>
              <a:buFont typeface="Wingdings" panose="05000000000000000000" pitchFamily="2" charset="2"/>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5954453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Booleans – OR Truth Tables </a:t>
            </a:r>
          </a:p>
        </p:txBody>
      </p:sp>
      <p:pic>
        <p:nvPicPr>
          <p:cNvPr id="6" name="Graphic 5" descr="Lecturer">
            <a:extLst>
              <a:ext uri="{FF2B5EF4-FFF2-40B4-BE49-F238E27FC236}">
                <a16:creationId xmlns:a16="http://schemas.microsoft.com/office/drawing/2014/main" id="{1A5AB9EB-DB22-40FA-A467-45220D8096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7" name="Picture 6" descr="Booleans">
            <a:extLst>
              <a:ext uri="{FF2B5EF4-FFF2-40B4-BE49-F238E27FC236}">
                <a16:creationId xmlns:a16="http://schemas.microsoft.com/office/drawing/2014/main" id="{24786B06-67CA-4650-9C73-E7D394ACC6B8}"/>
              </a:ext>
            </a:extLst>
          </p:cNvPr>
          <p:cNvPicPr>
            <a:picLocks noChangeAspect="1"/>
          </p:cNvPicPr>
          <p:nvPr/>
        </p:nvPicPr>
        <p:blipFill>
          <a:blip r:embed="rId6"/>
          <a:stretch>
            <a:fillRect/>
          </a:stretch>
        </p:blipFill>
        <p:spPr>
          <a:xfrm>
            <a:off x="588263" y="2872545"/>
            <a:ext cx="4288223" cy="1408890"/>
          </a:xfrm>
          <a:prstGeom prst="rect">
            <a:avLst/>
          </a:prstGeom>
        </p:spPr>
      </p:pic>
      <p:graphicFrame>
        <p:nvGraphicFramePr>
          <p:cNvPr id="9" name="Table 9">
            <a:extLst>
              <a:ext uri="{FF2B5EF4-FFF2-40B4-BE49-F238E27FC236}">
                <a16:creationId xmlns:a16="http://schemas.microsoft.com/office/drawing/2014/main" id="{93F4E80D-3DA6-4069-97D8-820031D6B240}"/>
              </a:ext>
            </a:extLst>
          </p:cNvPr>
          <p:cNvGraphicFramePr>
            <a:graphicFrameLocks noGrp="1"/>
          </p:cNvGraphicFramePr>
          <p:nvPr>
            <p:extLst>
              <p:ext uri="{D42A27DB-BD31-4B8C-83A1-F6EECF244321}">
                <p14:modId xmlns:p14="http://schemas.microsoft.com/office/powerpoint/2010/main" val="194611789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OR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1226239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 NOT</a:t>
            </a:r>
          </a:p>
        </p:txBody>
      </p:sp>
      <p:pic>
        <p:nvPicPr>
          <p:cNvPr id="8" name="Graphic 7" descr="Lecturer">
            <a:extLst>
              <a:ext uri="{FF2B5EF4-FFF2-40B4-BE49-F238E27FC236}">
                <a16:creationId xmlns:a16="http://schemas.microsoft.com/office/drawing/2014/main" id="{D3CE03D7-882E-490E-8035-CC50AE73C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BE5BB646-4D85-4587-BD83-661B55FA0199}"/>
              </a:ext>
            </a:extLst>
          </p:cNvPr>
          <p:cNvPicPr>
            <a:picLocks noChangeAspect="1"/>
          </p:cNvPicPr>
          <p:nvPr/>
        </p:nvPicPr>
        <p:blipFill>
          <a:blip r:embed="rId6"/>
          <a:stretch>
            <a:fillRect/>
          </a:stretch>
        </p:blipFill>
        <p:spPr>
          <a:xfrm>
            <a:off x="705627" y="2017712"/>
            <a:ext cx="6601940" cy="2162401"/>
          </a:xfrm>
          <a:prstGeom prst="rect">
            <a:avLst/>
          </a:prstGeom>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75188"/>
            <a:ext cx="11018520" cy="1593850"/>
          </a:xfrm>
        </p:spPr>
        <p:txBody>
          <a:bodyPr wrap="square">
            <a:normAutofit/>
          </a:bodyPr>
          <a:lstStyle/>
          <a:p>
            <a:pPr marL="0" indent="0">
              <a:spcBef>
                <a:spcPts val="600"/>
              </a:spcBef>
              <a:spcAft>
                <a:spcPts val="600"/>
              </a:spcAft>
              <a:buNone/>
            </a:pPr>
            <a:r>
              <a:rPr lang="en-US" sz="2400" dirty="0"/>
              <a:t>Can you play soccer on a sunny Saturday? (sunny = true, Saturday = true) </a:t>
            </a:r>
          </a:p>
          <a:p>
            <a:pPr marL="0" indent="0">
              <a:spcBef>
                <a:spcPts val="600"/>
              </a:spcBef>
              <a:spcAft>
                <a:spcPts val="600"/>
              </a:spcAft>
              <a:buNone/>
            </a:pPr>
            <a:r>
              <a:rPr lang="en-US" sz="2400" dirty="0"/>
              <a:t>Can you play soccer on a rainy Saturday? (sunny = false, Saturday = true) </a:t>
            </a:r>
          </a:p>
          <a:p>
            <a:pPr marL="0" indent="0">
              <a:spcBef>
                <a:spcPts val="600"/>
              </a:spcBef>
              <a:spcAft>
                <a:spcPts val="600"/>
              </a:spcAft>
              <a:buNone/>
            </a:pPr>
            <a:r>
              <a:rPr lang="en-US" sz="2400" dirty="0"/>
              <a:t>Can you play soccer on a rainy Monday? (sunny = false, Saturday = false) </a:t>
            </a:r>
          </a:p>
        </p:txBody>
      </p:sp>
    </p:spTree>
    <p:custDataLst>
      <p:tags r:id="rId1"/>
    </p:custDataLst>
    <p:extLst>
      <p:ext uri="{BB962C8B-B14F-4D97-AF65-F5344CB8AC3E}">
        <p14:creationId xmlns:p14="http://schemas.microsoft.com/office/powerpoint/2010/main" val="22975310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680851" y="318001"/>
            <a:ext cx="8577943" cy="1052609"/>
          </a:xfrm>
        </p:spPr>
        <p:txBody>
          <a:bodyPr wrap="square" anchor="ctr">
            <a:normAutofit/>
          </a:bodyPr>
          <a:lstStyle/>
          <a:p>
            <a:r>
              <a:rPr lang="en-US" dirty="0"/>
              <a:t>Booleans – NOT Truth Tables </a:t>
            </a:r>
          </a:p>
        </p:txBody>
      </p:sp>
      <p:pic>
        <p:nvPicPr>
          <p:cNvPr id="6" name="Graphic 5" descr="Lecturer">
            <a:extLst>
              <a:ext uri="{FF2B5EF4-FFF2-40B4-BE49-F238E27FC236}">
                <a16:creationId xmlns:a16="http://schemas.microsoft.com/office/drawing/2014/main" id="{305B5920-AA58-4BCD-BED8-2D08DF41F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3" name="Picture 2" descr="Booleans">
            <a:extLst>
              <a:ext uri="{FF2B5EF4-FFF2-40B4-BE49-F238E27FC236}">
                <a16:creationId xmlns:a16="http://schemas.microsoft.com/office/drawing/2014/main" id="{68EF52B6-45CB-4698-8322-F382D2E5CE6C}"/>
              </a:ext>
            </a:extLst>
          </p:cNvPr>
          <p:cNvPicPr>
            <a:picLocks noChangeAspect="1"/>
          </p:cNvPicPr>
          <p:nvPr/>
        </p:nvPicPr>
        <p:blipFill>
          <a:blip r:embed="rId6"/>
          <a:stretch>
            <a:fillRect/>
          </a:stretch>
        </p:blipFill>
        <p:spPr>
          <a:xfrm>
            <a:off x="452901" y="2872545"/>
            <a:ext cx="4423585" cy="1448902"/>
          </a:xfrm>
          <a:prstGeom prst="rect">
            <a:avLst/>
          </a:prstGeom>
        </p:spPr>
      </p:pic>
      <p:graphicFrame>
        <p:nvGraphicFramePr>
          <p:cNvPr id="8" name="Table 9">
            <a:extLst>
              <a:ext uri="{FF2B5EF4-FFF2-40B4-BE49-F238E27FC236}">
                <a16:creationId xmlns:a16="http://schemas.microsoft.com/office/drawing/2014/main" id="{6A3E49C2-F05A-40A2-BFE7-ED01C15C7455}"/>
              </a:ext>
            </a:extLst>
          </p:cNvPr>
          <p:cNvGraphicFramePr>
            <a:graphicFrameLocks noGrp="1"/>
          </p:cNvGraphicFramePr>
          <p:nvPr>
            <p:extLst>
              <p:ext uri="{D42A27DB-BD31-4B8C-83A1-F6EECF244321}">
                <p14:modId xmlns:p14="http://schemas.microsoft.com/office/powerpoint/2010/main" val="3425282800"/>
              </p:ext>
            </p:extLst>
          </p:nvPr>
        </p:nvGraphicFramePr>
        <p:xfrm>
          <a:off x="5340164" y="2024538"/>
          <a:ext cx="6263572" cy="4242116"/>
        </p:xfrm>
        <a:graphic>
          <a:graphicData uri="http://schemas.openxmlformats.org/drawingml/2006/table">
            <a:tbl>
              <a:tblPr firstRow="1" bandRow="1">
                <a:tableStyleId>{5C22544A-7EE6-4342-B048-85BDC9FD1C3A}</a:tableStyleId>
              </a:tblPr>
              <a:tblGrid>
                <a:gridCol w="1565893">
                  <a:extLst>
                    <a:ext uri="{9D8B030D-6E8A-4147-A177-3AD203B41FA5}">
                      <a16:colId xmlns:a16="http://schemas.microsoft.com/office/drawing/2014/main" val="3648332740"/>
                    </a:ext>
                  </a:extLst>
                </a:gridCol>
                <a:gridCol w="1565893">
                  <a:extLst>
                    <a:ext uri="{9D8B030D-6E8A-4147-A177-3AD203B41FA5}">
                      <a16:colId xmlns:a16="http://schemas.microsoft.com/office/drawing/2014/main" val="2694483084"/>
                    </a:ext>
                  </a:extLst>
                </a:gridCol>
                <a:gridCol w="1565893">
                  <a:extLst>
                    <a:ext uri="{9D8B030D-6E8A-4147-A177-3AD203B41FA5}">
                      <a16:colId xmlns:a16="http://schemas.microsoft.com/office/drawing/2014/main" val="134372041"/>
                    </a:ext>
                  </a:extLst>
                </a:gridCol>
                <a:gridCol w="1565893">
                  <a:extLst>
                    <a:ext uri="{9D8B030D-6E8A-4147-A177-3AD203B41FA5}">
                      <a16:colId xmlns:a16="http://schemas.microsoft.com/office/drawing/2014/main" val="1373723370"/>
                    </a:ext>
                  </a:extLst>
                </a:gridCol>
              </a:tblGrid>
              <a:tr h="1278724">
                <a:tc>
                  <a:txBody>
                    <a:bodyPr/>
                    <a:lstStyle/>
                    <a:p>
                      <a:r>
                        <a:rPr lang="en-US" dirty="0"/>
                        <a:t>Is it Sunny?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Saturday </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sunny OR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a:t>True</a:t>
                      </a:r>
                      <a:endParaRPr lang="en-US"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31316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8263" y="457200"/>
            <a:ext cx="11018520" cy="553998"/>
          </a:xfrm>
        </p:spPr>
        <p:txBody>
          <a:bodyPr/>
          <a:lstStyle/>
          <a:p>
            <a:r>
              <a:rPr lang="en-US" dirty="0"/>
              <a:t>Booleans – Practice </a:t>
            </a:r>
          </a:p>
        </p:txBody>
      </p:sp>
      <p:pic>
        <p:nvPicPr>
          <p:cNvPr id="6" name="Graphic 5" descr="Lecturer">
            <a:extLst>
              <a:ext uri="{FF2B5EF4-FFF2-40B4-BE49-F238E27FC236}">
                <a16:creationId xmlns:a16="http://schemas.microsoft.com/office/drawing/2014/main" id="{857C2B9B-626B-4BBD-985A-8C01820E47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2B025985-C5E7-4B5E-8C00-926974558EA8}"/>
              </a:ext>
            </a:extLst>
          </p:cNvPr>
          <p:cNvSpPr/>
          <p:nvPr/>
        </p:nvSpPr>
        <p:spPr>
          <a:xfrm>
            <a:off x="588263" y="2017713"/>
            <a:ext cx="11018520" cy="584775"/>
          </a:xfrm>
          <a:prstGeom prst="rect">
            <a:avLst/>
          </a:prstGeom>
        </p:spPr>
        <p:txBody>
          <a:bodyPr wrap="square">
            <a:spAutoFit/>
          </a:bodyPr>
          <a:lstStyle/>
          <a:p>
            <a:r>
              <a:rPr lang="en-US" sz="3200" dirty="0"/>
              <a:t>(5 &lt; 7) and (4 &gt; 2)</a:t>
            </a:r>
          </a:p>
        </p:txBody>
      </p:sp>
    </p:spTree>
    <p:custDataLst>
      <p:tags r:id="rId1"/>
    </p:custDataLst>
    <p:extLst>
      <p:ext uri="{BB962C8B-B14F-4D97-AF65-F5344CB8AC3E}">
        <p14:creationId xmlns:p14="http://schemas.microsoft.com/office/powerpoint/2010/main" val="2417578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 Practice    </a:t>
            </a:r>
          </a:p>
        </p:txBody>
      </p:sp>
      <p:pic>
        <p:nvPicPr>
          <p:cNvPr id="6" name="Graphic 5" descr="Lecturer">
            <a:extLst>
              <a:ext uri="{FF2B5EF4-FFF2-40B4-BE49-F238E27FC236}">
                <a16:creationId xmlns:a16="http://schemas.microsoft.com/office/drawing/2014/main" id="{6FF1E96A-64BF-4414-A38E-BECDD4B58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18B23CF5-0A26-4FCD-94A9-682F4DF64DD2}"/>
              </a:ext>
            </a:extLst>
          </p:cNvPr>
          <p:cNvSpPr/>
          <p:nvPr/>
        </p:nvSpPr>
        <p:spPr>
          <a:xfrm>
            <a:off x="588263" y="2017713"/>
            <a:ext cx="11018520" cy="1077218"/>
          </a:xfrm>
          <a:prstGeom prst="rect">
            <a:avLst/>
          </a:prstGeom>
        </p:spPr>
        <p:txBody>
          <a:bodyPr wrap="square">
            <a:spAutoFit/>
          </a:bodyPr>
          <a:lstStyle/>
          <a:p>
            <a:r>
              <a:rPr lang="en-US" sz="3200" dirty="0"/>
              <a:t>x = 7;</a:t>
            </a:r>
            <a:br>
              <a:rPr lang="en-US" sz="3200" dirty="0"/>
            </a:br>
            <a:r>
              <a:rPr lang="en-US" sz="3200" dirty="0"/>
              <a:t>(x &lt; 5) or (x &gt; 10)</a:t>
            </a:r>
          </a:p>
        </p:txBody>
      </p:sp>
    </p:spTree>
    <p:custDataLst>
      <p:tags r:id="rId1"/>
    </p:custDataLst>
    <p:extLst>
      <p:ext uri="{BB962C8B-B14F-4D97-AF65-F5344CB8AC3E}">
        <p14:creationId xmlns:p14="http://schemas.microsoft.com/office/powerpoint/2010/main" val="3086326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442278" y="457200"/>
            <a:ext cx="11018520" cy="553998"/>
          </a:xfrm>
        </p:spPr>
        <p:txBody>
          <a:bodyPr wrap="square" anchor="b">
            <a:normAutofit/>
          </a:bodyPr>
          <a:lstStyle/>
          <a:p>
            <a:r>
              <a:rPr lang="en-US" dirty="0"/>
              <a:t>Booleans – Practice  </a:t>
            </a:r>
          </a:p>
        </p:txBody>
      </p:sp>
      <p:pic>
        <p:nvPicPr>
          <p:cNvPr id="10" name="Graphic 9" descr="Lecturer">
            <a:extLst>
              <a:ext uri="{FF2B5EF4-FFF2-40B4-BE49-F238E27FC236}">
                <a16:creationId xmlns:a16="http://schemas.microsoft.com/office/drawing/2014/main" id="{1DB69918-D4F6-4349-B0B9-304FFA7A46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13" name="Rectangle 12">
            <a:extLst>
              <a:ext uri="{FF2B5EF4-FFF2-40B4-BE49-F238E27FC236}">
                <a16:creationId xmlns:a16="http://schemas.microsoft.com/office/drawing/2014/main" id="{87D8C6C6-0BC8-47AE-8E9F-1FE5CFFC6BEA}"/>
              </a:ext>
            </a:extLst>
          </p:cNvPr>
          <p:cNvSpPr/>
          <p:nvPr/>
        </p:nvSpPr>
        <p:spPr>
          <a:xfrm>
            <a:off x="590868" y="2017713"/>
            <a:ext cx="11018520" cy="1569660"/>
          </a:xfrm>
          <a:prstGeom prst="rect">
            <a:avLst/>
          </a:prstGeom>
        </p:spPr>
        <p:txBody>
          <a:bodyPr wrap="square">
            <a:spAutoFit/>
          </a:bodyPr>
          <a:lstStyle/>
          <a:p>
            <a:r>
              <a:rPr lang="en-US" sz="3200" dirty="0"/>
              <a:t>x = 4 </a:t>
            </a:r>
          </a:p>
          <a:p>
            <a:r>
              <a:rPr lang="en-US" sz="3200" dirty="0"/>
              <a:t>y = -3 </a:t>
            </a:r>
          </a:p>
          <a:p>
            <a:r>
              <a:rPr lang="en-US" sz="3200" dirty="0"/>
              <a:t>(x == y) or ((x &gt; 0) and (y &lt; 0)))</a:t>
            </a:r>
          </a:p>
        </p:txBody>
      </p:sp>
      <p:cxnSp>
        <p:nvCxnSpPr>
          <p:cNvPr id="4" name="Straight Connector 3" descr="Line highlighting x==y">
            <a:extLst>
              <a:ext uri="{FF2B5EF4-FFF2-40B4-BE49-F238E27FC236}">
                <a16:creationId xmlns:a16="http://schemas.microsoft.com/office/drawing/2014/main" id="{C7477C97-13BB-4FC1-BD0C-51A6D1F6B817}"/>
              </a:ext>
            </a:extLst>
          </p:cNvPr>
          <p:cNvCxnSpPr>
            <a:cxnSpLocks/>
          </p:cNvCxnSpPr>
          <p:nvPr/>
        </p:nvCxnSpPr>
        <p:spPr>
          <a:xfrm>
            <a:off x="741179" y="3587373"/>
            <a:ext cx="1345086"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9" name="Straight Connector 8" descr="Line highlighting x&gt;0">
            <a:extLst>
              <a:ext uri="{FF2B5EF4-FFF2-40B4-BE49-F238E27FC236}">
                <a16:creationId xmlns:a16="http://schemas.microsoft.com/office/drawing/2014/main" id="{EB328E38-7EB5-498B-9633-6623D2F5DD3B}"/>
              </a:ext>
            </a:extLst>
          </p:cNvPr>
          <p:cNvCxnSpPr>
            <a:cxnSpLocks/>
          </p:cNvCxnSpPr>
          <p:nvPr/>
        </p:nvCxnSpPr>
        <p:spPr>
          <a:xfrm>
            <a:off x="3122613" y="3587373"/>
            <a:ext cx="924698"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12" name="Straight Connector 11" descr="Line highlighting y&lt;0">
            <a:extLst>
              <a:ext uri="{FF2B5EF4-FFF2-40B4-BE49-F238E27FC236}">
                <a16:creationId xmlns:a16="http://schemas.microsoft.com/office/drawing/2014/main" id="{40465051-05D7-4407-AE92-CBAE6C5A8BBB}"/>
              </a:ext>
            </a:extLst>
          </p:cNvPr>
          <p:cNvCxnSpPr>
            <a:cxnSpLocks/>
          </p:cNvCxnSpPr>
          <p:nvPr/>
        </p:nvCxnSpPr>
        <p:spPr>
          <a:xfrm>
            <a:off x="5346700" y="3587373"/>
            <a:ext cx="895350"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7" name="Straight Connector 6" descr="Line highlighting x&gt;0 and y&lt;0 ">
            <a:extLst>
              <a:ext uri="{FF2B5EF4-FFF2-40B4-BE49-F238E27FC236}">
                <a16:creationId xmlns:a16="http://schemas.microsoft.com/office/drawing/2014/main" id="{F9F651BF-3233-4BC5-A4E3-EC4945C2DB1C}"/>
              </a:ext>
            </a:extLst>
          </p:cNvPr>
          <p:cNvCxnSpPr>
            <a:cxnSpLocks/>
          </p:cNvCxnSpPr>
          <p:nvPr/>
        </p:nvCxnSpPr>
        <p:spPr>
          <a:xfrm>
            <a:off x="3122613" y="3685562"/>
            <a:ext cx="3119437"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785701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2.5: Triangles of All Kinds</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1569660"/>
          </a:xfrm>
          <a:prstGeom prst="rect">
            <a:avLst/>
          </a:prstGeom>
        </p:spPr>
        <p:txBody>
          <a:bodyPr wrap="square">
            <a:spAutoFit/>
          </a:bodyPr>
          <a:lstStyle/>
          <a:p>
            <a:pPr>
              <a:spcBef>
                <a:spcPts val="600"/>
              </a:spcBef>
              <a:spcAft>
                <a:spcPts val="600"/>
              </a:spcAft>
            </a:pPr>
            <a:r>
              <a:rPr lang="en-US" sz="2400" dirty="0"/>
              <a:t>In this lab, you will use Boolean operators to determine what sort of triangle a user is describing. Write a Snap! program that asks the user for the lengths of all three sides of a triangle. Store each length in a variable. Then say the perimeter of the triangle with those three side lengths</a:t>
            </a:r>
          </a:p>
        </p:txBody>
      </p:sp>
      <p:sp>
        <p:nvSpPr>
          <p:cNvPr id="12" name="Isosceles Triangle 11" descr="Isosceles triangle">
            <a:extLst>
              <a:ext uri="{FF2B5EF4-FFF2-40B4-BE49-F238E27FC236}">
                <a16:creationId xmlns:a16="http://schemas.microsoft.com/office/drawing/2014/main" id="{6D8282A7-89DF-4DD6-80DD-3DBC0B8E2BA4}"/>
              </a:ext>
            </a:extLst>
          </p:cNvPr>
          <p:cNvSpPr/>
          <p:nvPr/>
        </p:nvSpPr>
        <p:spPr bwMode="auto">
          <a:xfrm>
            <a:off x="758555" y="4175314"/>
            <a:ext cx="2364058" cy="1962615"/>
          </a:xfrm>
          <a:prstGeom prst="triangle">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ight Triangle 12" descr="Right Triangle">
            <a:extLst>
              <a:ext uri="{FF2B5EF4-FFF2-40B4-BE49-F238E27FC236}">
                <a16:creationId xmlns:a16="http://schemas.microsoft.com/office/drawing/2014/main" id="{ADAC7ABB-FA50-48DE-B8BB-CCBF783DBB7A}"/>
              </a:ext>
            </a:extLst>
          </p:cNvPr>
          <p:cNvSpPr/>
          <p:nvPr/>
        </p:nvSpPr>
        <p:spPr bwMode="auto">
          <a:xfrm>
            <a:off x="4722727" y="4171969"/>
            <a:ext cx="1965960" cy="1965960"/>
          </a:xfrm>
          <a:prstGeom prst="rtTriangle">
            <a:avLst/>
          </a:prstGeom>
          <a:solidFill>
            <a:schemeClr val="tx2"/>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22" name="Group 21" descr="Isosceles triangle">
            <a:extLst>
              <a:ext uri="{FF2B5EF4-FFF2-40B4-BE49-F238E27FC236}">
                <a16:creationId xmlns:a16="http://schemas.microsoft.com/office/drawing/2014/main" id="{F6DED838-EEFF-43AE-AD3C-F3979C1D5ED1}"/>
              </a:ext>
            </a:extLst>
          </p:cNvPr>
          <p:cNvGrpSpPr/>
          <p:nvPr/>
        </p:nvGrpSpPr>
        <p:grpSpPr>
          <a:xfrm>
            <a:off x="8288801" y="4171969"/>
            <a:ext cx="3144644" cy="1965960"/>
            <a:chOff x="6924907" y="4003288"/>
            <a:chExt cx="3144644" cy="1884556"/>
          </a:xfrm>
        </p:grpSpPr>
        <p:cxnSp>
          <p:nvCxnSpPr>
            <p:cNvPr id="15" name="Straight Connector 14">
              <a:extLst>
                <a:ext uri="{FF2B5EF4-FFF2-40B4-BE49-F238E27FC236}">
                  <a16:creationId xmlns:a16="http://schemas.microsoft.com/office/drawing/2014/main" id="{02F52940-6CB5-4F8D-80A7-EE1F1715E7A7}"/>
                </a:ext>
              </a:extLst>
            </p:cNvPr>
            <p:cNvCxnSpPr/>
            <p:nvPr/>
          </p:nvCxnSpPr>
          <p:spPr>
            <a:xfrm flipV="1">
              <a:off x="6924907" y="4003288"/>
              <a:ext cx="1170878" cy="1884556"/>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51A405-7C2C-475F-9780-06E307DF6268}"/>
                </a:ext>
              </a:extLst>
            </p:cNvPr>
            <p:cNvCxnSpPr>
              <a:cxnSpLocks/>
            </p:cNvCxnSpPr>
            <p:nvPr/>
          </p:nvCxnSpPr>
          <p:spPr>
            <a:xfrm flipH="1" flipV="1">
              <a:off x="8095785" y="4003288"/>
              <a:ext cx="1973766" cy="646771"/>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8F788C-1C7B-4B4B-9680-CFA96E0D5EFD}"/>
                </a:ext>
              </a:extLst>
            </p:cNvPr>
            <p:cNvCxnSpPr>
              <a:cxnSpLocks/>
            </p:cNvCxnSpPr>
            <p:nvPr/>
          </p:nvCxnSpPr>
          <p:spPr>
            <a:xfrm flipV="1">
              <a:off x="6924907" y="4650060"/>
              <a:ext cx="3144644" cy="1237784"/>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2.5: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E6323CCD-7B6D-44A8-A558-0223C5BB3258}"/>
              </a:ext>
            </a:extLst>
          </p:cNvPr>
          <p:cNvSpPr txBox="1">
            <a:spLocks/>
          </p:cNvSpPr>
          <p:nvPr/>
        </p:nvSpPr>
        <p:spPr>
          <a:xfrm>
            <a:off x="588263" y="133981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In your notebook, create a real-world conditional and write out its truth </a:t>
            </a:r>
            <a:r>
              <a:rPr lang="en-US"/>
              <a:t>table.</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ED4-3CC8-4D79-B317-797D93B5930D}"/>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66081360-DAF4-4C37-87B0-49FEB903F123}"/>
              </a:ext>
            </a:extLst>
          </p:cNvPr>
          <p:cNvSpPr txBox="1">
            <a:spLocks/>
          </p:cNvSpPr>
          <p:nvPr/>
        </p:nvSpPr>
        <p:spPr>
          <a:xfrm>
            <a:off x="584200" y="1435100"/>
            <a:ext cx="11018838" cy="19939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Define and identify Boolean expressions and operators.</a:t>
            </a:r>
          </a:p>
          <a:p>
            <a:pPr marL="457200" indent="-344488">
              <a:spcBef>
                <a:spcPts val="600"/>
              </a:spcBef>
              <a:spcAft>
                <a:spcPts val="600"/>
              </a:spcAft>
              <a:buFont typeface="Arial" panose="020B0604020202020204" pitchFamily="34" charset="0"/>
              <a:buChar char="•"/>
            </a:pPr>
            <a:r>
              <a:rPr lang="en-US" sz="2400" dirty="0"/>
              <a:t>Evaluate Boolean expressions.</a:t>
            </a:r>
          </a:p>
          <a:p>
            <a:pPr marL="457200" indent="-344488">
              <a:spcBef>
                <a:spcPts val="600"/>
              </a:spcBef>
              <a:spcAft>
                <a:spcPts val="600"/>
              </a:spcAft>
              <a:buFont typeface="Arial" panose="020B0604020202020204" pitchFamily="34" charset="0"/>
              <a:buChar char="•"/>
            </a:pPr>
            <a:r>
              <a:rPr lang="en-US" sz="2400" dirty="0"/>
              <a:t>Utilize Boolean operators (and/or/not) to create compound conditions.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2.5</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C53F54D4-AE2A-4ED2-A06F-70C63E951586}"/>
              </a:ext>
            </a:extLst>
          </p:cNvPr>
          <p:cNvSpPr/>
          <p:nvPr/>
        </p:nvSpPr>
        <p:spPr>
          <a:xfrm>
            <a:off x="588263" y="1436688"/>
            <a:ext cx="11025188" cy="4401205"/>
          </a:xfrm>
          <a:prstGeom prst="rect">
            <a:avLst/>
          </a:prstGeom>
        </p:spPr>
        <p:txBody>
          <a:bodyPr wrap="square">
            <a:spAutoFit/>
          </a:bodyPr>
          <a:lstStyle/>
          <a:p>
            <a:pPr>
              <a:spcBef>
                <a:spcPts val="600"/>
              </a:spcBef>
              <a:spcAft>
                <a:spcPts val="600"/>
              </a:spcAft>
            </a:pPr>
            <a:r>
              <a:rPr lang="en-US" sz="2000" dirty="0"/>
              <a:t>Write an algorithm, in English, for how you would swap the values in two variables.</a:t>
            </a:r>
          </a:p>
          <a:p>
            <a:pPr>
              <a:spcBef>
                <a:spcPts val="600"/>
              </a:spcBef>
              <a:spcAft>
                <a:spcPts val="600"/>
              </a:spcAft>
            </a:pPr>
            <a:r>
              <a:rPr lang="en-US" sz="2000" dirty="0"/>
              <a:t>For example, suppose we have two variables that have different values :</a:t>
            </a:r>
          </a:p>
          <a:p>
            <a:pPr marL="342900" indent="-342900">
              <a:spcBef>
                <a:spcPts val="600"/>
              </a:spcBef>
              <a:spcAft>
                <a:spcPts val="600"/>
              </a:spcAft>
              <a:buFont typeface="Arial" panose="020B0604020202020204" pitchFamily="34" charset="0"/>
              <a:buChar char="•"/>
            </a:pPr>
            <a:r>
              <a:rPr lang="en-US" sz="2000" dirty="0"/>
              <a:t>set [playerOneValue] to "Torch“</a:t>
            </a:r>
          </a:p>
          <a:p>
            <a:pPr marL="342900" indent="-342900">
              <a:spcBef>
                <a:spcPts val="600"/>
              </a:spcBef>
              <a:spcAft>
                <a:spcPts val="600"/>
              </a:spcAft>
              <a:buFont typeface="Arial" panose="020B0604020202020204" pitchFamily="34" charset="0"/>
              <a:buChar char="•"/>
            </a:pPr>
            <a:r>
              <a:rPr lang="en-US" sz="2000" dirty="0"/>
              <a:t>set [playerTwoValue] to "Gold“</a:t>
            </a:r>
          </a:p>
          <a:p>
            <a:pPr>
              <a:spcBef>
                <a:spcPts val="600"/>
              </a:spcBef>
              <a:spcAft>
                <a:spcPts val="600"/>
              </a:spcAft>
            </a:pPr>
            <a:r>
              <a:rPr lang="en-US" sz="2000" dirty="0"/>
              <a:t>How would you swap the values so that </a:t>
            </a:r>
          </a:p>
          <a:p>
            <a:pPr marL="342900" indent="-342900">
              <a:spcBef>
                <a:spcPts val="600"/>
              </a:spcBef>
              <a:spcAft>
                <a:spcPts val="600"/>
              </a:spcAft>
              <a:buFont typeface="Arial" panose="020B0604020202020204" pitchFamily="34" charset="0"/>
              <a:buChar char="•"/>
            </a:pPr>
            <a:r>
              <a:rPr lang="en-US" sz="2000" dirty="0"/>
              <a:t>[playerOneValue] is set to "Gold" and </a:t>
            </a:r>
          </a:p>
          <a:p>
            <a:pPr marL="342900" indent="-342900">
              <a:spcBef>
                <a:spcPts val="600"/>
              </a:spcBef>
              <a:spcAft>
                <a:spcPts val="600"/>
              </a:spcAft>
              <a:buFont typeface="Arial" panose="020B0604020202020204" pitchFamily="34" charset="0"/>
              <a:buChar char="•"/>
            </a:pPr>
            <a:r>
              <a:rPr lang="en-US" sz="2000" dirty="0"/>
              <a:t>[playerTwoValue] is set to "Torch"?</a:t>
            </a:r>
          </a:p>
          <a:p>
            <a:pPr>
              <a:spcBef>
                <a:spcPts val="600"/>
              </a:spcBef>
              <a:spcAft>
                <a:spcPts val="600"/>
              </a:spcAft>
            </a:pPr>
            <a:r>
              <a:rPr lang="en-US" sz="2000" dirty="0"/>
              <a:t>Here, "Torch" and "Gold" are just examples -- suppose the algorithm doesn't know what values the variables have before it begins.</a:t>
            </a:r>
          </a:p>
          <a:p>
            <a:pPr>
              <a:spcBef>
                <a:spcPts val="600"/>
              </a:spcBef>
              <a:spcAft>
                <a:spcPts val="600"/>
              </a:spcAft>
            </a:pPr>
            <a:r>
              <a:rPr lang="en-US" sz="2000" dirty="0"/>
              <a:t>Swap your algorithm with a partner and test it to determine if it works or not.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1124370"/>
          </a:xfrm>
        </p:spPr>
        <p:txBody>
          <a:bodyPr wrap="square" anchor="ctr">
            <a:normAutofit/>
          </a:bodyPr>
          <a:lstStyle/>
          <a:p>
            <a:r>
              <a:rPr lang="en-US" dirty="0"/>
              <a:t>Review Conditionals </a:t>
            </a:r>
          </a:p>
        </p:txBody>
      </p:sp>
      <p:pic>
        <p:nvPicPr>
          <p:cNvPr id="10" name="Graphic 9" descr="Lecturer">
            <a:extLst>
              <a:ext uri="{FF2B5EF4-FFF2-40B4-BE49-F238E27FC236}">
                <a16:creationId xmlns:a16="http://schemas.microsoft.com/office/drawing/2014/main" id="{4636DFCA-301D-4798-8832-7D7962169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4" name="Picture 3">
            <a:extLst>
              <a:ext uri="{FF2B5EF4-FFF2-40B4-BE49-F238E27FC236}">
                <a16:creationId xmlns:a16="http://schemas.microsoft.com/office/drawing/2014/main" id="{365A202C-D0FE-4A6F-A831-3774ABF01D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2897" y="4120895"/>
            <a:ext cx="1209614" cy="362884"/>
          </a:xfrm>
          <a:prstGeom prst="rect">
            <a:avLst/>
          </a:prstGeom>
        </p:spPr>
      </p:pic>
      <p:pic>
        <p:nvPicPr>
          <p:cNvPr id="6" name="Picture 5">
            <a:extLst>
              <a:ext uri="{FF2B5EF4-FFF2-40B4-BE49-F238E27FC236}">
                <a16:creationId xmlns:a16="http://schemas.microsoft.com/office/drawing/2014/main" id="{8AAABD91-696E-4101-A28B-2178AC64D8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2896" y="3114674"/>
            <a:ext cx="1209615" cy="340204"/>
          </a:xfrm>
          <a:prstGeom prst="rect">
            <a:avLst/>
          </a:prstGeom>
        </p:spPr>
      </p:pic>
      <p:pic>
        <p:nvPicPr>
          <p:cNvPr id="9" name="Picture 8">
            <a:extLst>
              <a:ext uri="{FF2B5EF4-FFF2-40B4-BE49-F238E27FC236}">
                <a16:creationId xmlns:a16="http://schemas.microsoft.com/office/drawing/2014/main" id="{8B061970-F5A0-402E-899B-2539ECEA56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2897" y="1587381"/>
            <a:ext cx="1209616" cy="1012128"/>
          </a:xfrm>
          <a:prstGeom prst="rect">
            <a:avLst/>
          </a:prstGeom>
        </p:spPr>
      </p:pic>
      <p:pic>
        <p:nvPicPr>
          <p:cNvPr id="12" name="Picture 11">
            <a:extLst>
              <a:ext uri="{FF2B5EF4-FFF2-40B4-BE49-F238E27FC236}">
                <a16:creationId xmlns:a16="http://schemas.microsoft.com/office/drawing/2014/main" id="{1CF35248-6CFD-422F-BF4B-11665A3CA1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0156" y="1587380"/>
            <a:ext cx="969237" cy="1345063"/>
          </a:xfrm>
          <a:prstGeom prst="rect">
            <a:avLst/>
          </a:prstGeom>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a:t>
            </a:r>
          </a:p>
        </p:txBody>
      </p:sp>
      <p:pic>
        <p:nvPicPr>
          <p:cNvPr id="6" name="Graphic 5" descr="Lecturer">
            <a:extLst>
              <a:ext uri="{FF2B5EF4-FFF2-40B4-BE49-F238E27FC236}">
                <a16:creationId xmlns:a16="http://schemas.microsoft.com/office/drawing/2014/main" id="{BE2B030D-0360-4751-A378-6FACF957A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3913" y="12858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Boolean expressions </a:t>
            </a:r>
            <a:r>
              <a:rPr lang="en-US" sz="2400" dirty="0"/>
              <a:t>as expressions that evaluate to true or false.</a:t>
            </a:r>
          </a:p>
        </p:txBody>
      </p:sp>
      <p:pic>
        <p:nvPicPr>
          <p:cNvPr id="5" name="Online Media 2" title="CS Discoveries: Boolean Expressions">
            <a:hlinkClick r:id="" action="ppaction://media"/>
            <a:extLst>
              <a:ext uri="{FF2B5EF4-FFF2-40B4-BE49-F238E27FC236}">
                <a16:creationId xmlns:a16="http://schemas.microsoft.com/office/drawing/2014/main" id="{19B55E21-C1CE-498F-9B58-08D54DBD2219}"/>
              </a:ext>
            </a:extLst>
          </p:cNvPr>
          <p:cNvPicPr>
            <a:picLocks noRot="1" noChangeAspect="1"/>
          </p:cNvPicPr>
          <p:nvPr>
            <a:videoFile r:link="rId2"/>
          </p:nvPr>
        </p:nvPicPr>
        <p:blipFill>
          <a:blip r:embed="rId7"/>
          <a:stretch>
            <a:fillRect/>
          </a:stretch>
        </p:blipFill>
        <p:spPr>
          <a:xfrm>
            <a:off x="5345113" y="3134027"/>
            <a:ext cx="6096000" cy="3429000"/>
          </a:xfrm>
          <a:prstGeom prst="rect">
            <a:avLst/>
          </a:prstGeom>
        </p:spPr>
      </p:pic>
    </p:spTree>
    <p:custDataLst>
      <p:tags r:id="rId1"/>
    </p:custDataLst>
    <p:extLst>
      <p:ext uri="{BB962C8B-B14F-4D97-AF65-F5344CB8AC3E}">
        <p14:creationId xmlns:p14="http://schemas.microsoft.com/office/powerpoint/2010/main" val="4006633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a:t>
            </a:r>
          </a:p>
        </p:txBody>
      </p:sp>
      <p:pic>
        <p:nvPicPr>
          <p:cNvPr id="6" name="Graphic 5" descr="Lecturer">
            <a:extLst>
              <a:ext uri="{FF2B5EF4-FFF2-40B4-BE49-F238E27FC236}">
                <a16:creationId xmlns:a16="http://schemas.microsoft.com/office/drawing/2014/main" id="{800DFE25-7EF7-44D3-92C9-2392657558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A047D475-1765-4346-BE63-637BB309DA88}"/>
              </a:ext>
            </a:extLst>
          </p:cNvPr>
          <p:cNvSpPr txBox="1">
            <a:spLocks/>
          </p:cNvSpPr>
          <p:nvPr/>
        </p:nvSpPr>
        <p:spPr>
          <a:xfrm>
            <a:off x="584200" y="1435100"/>
            <a:ext cx="11018838" cy="347653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t>Logical operators: </a:t>
            </a:r>
          </a:p>
          <a:p>
            <a:pPr marL="344488" indent="-344488">
              <a:spcBef>
                <a:spcPts val="600"/>
              </a:spcBef>
              <a:buFont typeface="+mj-lt"/>
              <a:buAutoNum type="arabicPeriod"/>
            </a:pPr>
            <a:r>
              <a:rPr lang="en-US" dirty="0"/>
              <a:t>And: if both conditions are true, the expression is true.</a:t>
            </a:r>
          </a:p>
          <a:p>
            <a:pPr marL="344488" indent="-344488">
              <a:spcBef>
                <a:spcPts val="600"/>
              </a:spcBef>
              <a:buFont typeface="+mj-lt"/>
              <a:buAutoNum type="arabicPeriod"/>
            </a:pPr>
            <a:r>
              <a:rPr lang="en-US" dirty="0"/>
              <a:t>Or: if either condition is true, the expression is true.</a:t>
            </a:r>
          </a:p>
          <a:p>
            <a:pPr marL="344488" indent="-344488">
              <a:spcBef>
                <a:spcPts val="600"/>
              </a:spcBef>
              <a:buFont typeface="+mj-lt"/>
              <a:buAutoNum type="arabicPeriod"/>
            </a:pPr>
            <a:r>
              <a:rPr lang="en-US" dirty="0"/>
              <a:t>Not: if the condition is false, the expression is true.</a:t>
            </a:r>
          </a:p>
        </p:txBody>
      </p:sp>
      <p:pic>
        <p:nvPicPr>
          <p:cNvPr id="5" name="Picture 4">
            <a:extLst>
              <a:ext uri="{FF2B5EF4-FFF2-40B4-BE49-F238E27FC236}">
                <a16:creationId xmlns:a16="http://schemas.microsoft.com/office/drawing/2014/main" id="{C8EA77FD-1F4E-471E-882A-95F5EEBB33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8482" y="2010543"/>
            <a:ext cx="2319831" cy="371173"/>
          </a:xfrm>
          <a:prstGeom prst="rect">
            <a:avLst/>
          </a:prstGeom>
        </p:spPr>
      </p:pic>
      <p:pic>
        <p:nvPicPr>
          <p:cNvPr id="9" name="Picture 8">
            <a:extLst>
              <a:ext uri="{FF2B5EF4-FFF2-40B4-BE49-F238E27FC236}">
                <a16:creationId xmlns:a16="http://schemas.microsoft.com/office/drawing/2014/main" id="{C1436DAC-B78D-4E7E-AD39-6F35A78978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3675" y="2657401"/>
            <a:ext cx="2111052" cy="371174"/>
          </a:xfrm>
          <a:prstGeom prst="rect">
            <a:avLst/>
          </a:prstGeom>
        </p:spPr>
      </p:pic>
      <p:pic>
        <p:nvPicPr>
          <p:cNvPr id="11" name="Picture 10">
            <a:extLst>
              <a:ext uri="{FF2B5EF4-FFF2-40B4-BE49-F238E27FC236}">
                <a16:creationId xmlns:a16="http://schemas.microsoft.com/office/drawing/2014/main" id="{EB364D4E-0C18-4C65-A867-D98B32F115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7258" y="3413343"/>
            <a:ext cx="1623886" cy="371174"/>
          </a:xfrm>
          <a:prstGeom prst="rect">
            <a:avLst/>
          </a:prstGeom>
        </p:spPr>
      </p:pic>
    </p:spTree>
    <p:custDataLst>
      <p:tags r:id="rId1"/>
    </p:custDataLst>
    <p:extLst>
      <p:ext uri="{BB962C8B-B14F-4D97-AF65-F5344CB8AC3E}">
        <p14:creationId xmlns:p14="http://schemas.microsoft.com/office/powerpoint/2010/main" val="9630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4200" y="457200"/>
            <a:ext cx="11018520" cy="553998"/>
          </a:xfrm>
        </p:spPr>
        <p:txBody>
          <a:bodyPr wrap="square" anchor="b">
            <a:normAutofit/>
          </a:bodyPr>
          <a:lstStyle/>
          <a:p>
            <a:r>
              <a:rPr lang="en-US" dirty="0"/>
              <a:t>Booleans – AND  </a:t>
            </a:r>
          </a:p>
        </p:txBody>
      </p:sp>
      <p:pic>
        <p:nvPicPr>
          <p:cNvPr id="6" name="Graphic 5" descr="Lecturer">
            <a:extLst>
              <a:ext uri="{FF2B5EF4-FFF2-40B4-BE49-F238E27FC236}">
                <a16:creationId xmlns:a16="http://schemas.microsoft.com/office/drawing/2014/main" id="{5F3C76DF-BE64-4C76-9438-71C6BC5144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5" name="Picture 4" descr="Booleans">
            <a:extLst>
              <a:ext uri="{FF2B5EF4-FFF2-40B4-BE49-F238E27FC236}">
                <a16:creationId xmlns:a16="http://schemas.microsoft.com/office/drawing/2014/main" id="{656974EB-A59B-407F-85CD-A91D0E98C671}"/>
              </a:ext>
            </a:extLst>
          </p:cNvPr>
          <p:cNvPicPr>
            <a:picLocks noChangeAspect="1"/>
          </p:cNvPicPr>
          <p:nvPr/>
        </p:nvPicPr>
        <p:blipFill>
          <a:blip r:embed="rId6"/>
          <a:stretch>
            <a:fillRect/>
          </a:stretch>
        </p:blipFill>
        <p:spPr>
          <a:xfrm>
            <a:off x="584200" y="1436688"/>
            <a:ext cx="6858000" cy="2760344"/>
          </a:xfrm>
          <a:prstGeom prst="rect">
            <a:avLst/>
          </a:prstGeom>
          <a:noFill/>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84713"/>
            <a:ext cx="11025188" cy="1584325"/>
          </a:xfrm>
        </p:spPr>
        <p:txBody>
          <a:bodyPr wrap="square" anchor="t">
            <a:normAutofit/>
          </a:bodyPr>
          <a:lstStyle/>
          <a:p>
            <a:pPr marL="0" indent="0">
              <a:spcBef>
                <a:spcPts val="600"/>
              </a:spcBef>
              <a:spcAft>
                <a:spcPts val="600"/>
              </a:spcAft>
              <a:buNone/>
            </a:pPr>
            <a:r>
              <a:rPr lang="en-US" sz="2400" dirty="0"/>
              <a:t>Can you play soccer on a sunny Saturday? (sunny = true, Saturday = true)</a:t>
            </a:r>
          </a:p>
          <a:p>
            <a:pPr marL="0" indent="0">
              <a:spcBef>
                <a:spcPts val="600"/>
              </a:spcBef>
              <a:spcAft>
                <a:spcPts val="600"/>
              </a:spcAft>
              <a:buNone/>
            </a:pPr>
            <a:r>
              <a:rPr lang="en-US" sz="2400" dirty="0"/>
              <a:t>Can you play soccer on a rainy Saturday? (sunny = false, Saturday = true)</a:t>
            </a:r>
          </a:p>
          <a:p>
            <a:pPr marL="0" indent="0">
              <a:spcBef>
                <a:spcPts val="600"/>
              </a:spcBef>
              <a:spcAft>
                <a:spcPts val="600"/>
              </a:spcAft>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28993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 AND Truth Tables </a:t>
            </a:r>
          </a:p>
        </p:txBody>
      </p:sp>
      <p:pic>
        <p:nvPicPr>
          <p:cNvPr id="7" name="Graphic 6" descr="Lecturer">
            <a:extLst>
              <a:ext uri="{FF2B5EF4-FFF2-40B4-BE49-F238E27FC236}">
                <a16:creationId xmlns:a16="http://schemas.microsoft.com/office/drawing/2014/main" id="{97BF32B6-720A-483D-9ACE-69F50BE59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FCD5F7C6-72BD-49A5-8CAB-786C1208956F}"/>
              </a:ext>
            </a:extLst>
          </p:cNvPr>
          <p:cNvPicPr>
            <a:picLocks noChangeAspect="1"/>
          </p:cNvPicPr>
          <p:nvPr/>
        </p:nvPicPr>
        <p:blipFill>
          <a:blip r:embed="rId6"/>
          <a:stretch>
            <a:fillRect/>
          </a:stretch>
        </p:blipFill>
        <p:spPr>
          <a:xfrm>
            <a:off x="584200" y="2646903"/>
            <a:ext cx="3886200" cy="1564195"/>
          </a:xfrm>
          <a:prstGeom prst="rect">
            <a:avLst/>
          </a:prstGeom>
          <a:noFill/>
        </p:spPr>
      </p:pic>
      <p:graphicFrame>
        <p:nvGraphicFramePr>
          <p:cNvPr id="9" name="Table 9">
            <a:extLst>
              <a:ext uri="{FF2B5EF4-FFF2-40B4-BE49-F238E27FC236}">
                <a16:creationId xmlns:a16="http://schemas.microsoft.com/office/drawing/2014/main" id="{8ACECD2F-779F-42FE-82BC-D7DA53C05C12}"/>
              </a:ext>
            </a:extLst>
          </p:cNvPr>
          <p:cNvGraphicFramePr>
            <a:graphicFrameLocks noGrp="1"/>
          </p:cNvGraphicFramePr>
          <p:nvPr>
            <p:extLst>
              <p:ext uri="{D42A27DB-BD31-4B8C-83A1-F6EECF244321}">
                <p14:modId xmlns:p14="http://schemas.microsoft.com/office/powerpoint/2010/main" val="147488600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AND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40354941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05003FB6-022C-4A2F-97A5-E7E0D810B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1460</Words>
  <Application>Microsoft Office PowerPoint</Application>
  <PresentationFormat>Widescreen</PresentationFormat>
  <Paragraphs>176</Paragraphs>
  <Slides>19</Slides>
  <Notes>18</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Semibold</vt:lpstr>
      <vt:lpstr>Wingdings</vt:lpstr>
      <vt:lpstr>Microsoft Philanthropies TEALS</vt:lpstr>
      <vt:lpstr>Black Template</vt:lpstr>
      <vt:lpstr>Lesson 2.5: Boolean Expressions and Operators</vt:lpstr>
      <vt:lpstr>After this lesson, you will be able to</vt:lpstr>
      <vt:lpstr>Today’s plan</vt:lpstr>
      <vt:lpstr>Do now 2.5</vt:lpstr>
      <vt:lpstr>Review Conditionals </vt:lpstr>
      <vt:lpstr>Booleans </vt:lpstr>
      <vt:lpstr>Booleans  </vt:lpstr>
      <vt:lpstr>Booleans – AND  </vt:lpstr>
      <vt:lpstr>Booleans – AND Truth Tables </vt:lpstr>
      <vt:lpstr>Booleans – OR </vt:lpstr>
      <vt:lpstr>Booleans – OR Truth Tables </vt:lpstr>
      <vt:lpstr>Booleans - NOT</vt:lpstr>
      <vt:lpstr>Booleans – NOT Truth Tables </vt:lpstr>
      <vt:lpstr>Booleans – Practice </vt:lpstr>
      <vt:lpstr>Booleans – Practice    </vt:lpstr>
      <vt:lpstr>Booleans – Practice  </vt:lpstr>
      <vt:lpstr>Lab 2.5: Triangles of All Kinds</vt:lpstr>
      <vt:lpstr>2.5: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2020-05-05T01:02:12Z</dcterms:created>
  <dcterms:modified xsi:type="dcterms:W3CDTF">2021-11-24T20:44:28Z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5A9A94B0-7680-40C9-8E18-8B64DBE31C04</vt:lpwstr>
  </property>
  <property fmtid="{D5CDD505-2E9C-101B-9397-08002B2CF9AE}" pid="3" name="ArticulatePath">
    <vt:lpwstr>https://teals.sharepoint.com/sites/WorkingGroups/Shared Documents/Intro to Computer Science/Snap PPT Decks/Unit 2/Intro SNAP 2.05 TEALS</vt:lpwstr>
  </property>
  <property fmtid="{D5CDD505-2E9C-101B-9397-08002B2CF9AE}" pid="4" name="ContentTypeId">
    <vt:lpwstr>0x010100BC63412C2069E54F8A04E79B55E6097A</vt:lpwstr>
  </property>
</Properties>
</file>