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04" r:id="rId10"/>
    <p:sldId id="259" r:id="rId11"/>
    <p:sldId id="1705" r:id="rId12"/>
    <p:sldId id="1689"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57319" autoAdjust="0"/>
  </p:normalViewPr>
  <p:slideViewPr>
    <p:cSldViewPr snapToGrid="0">
      <p:cViewPr varScale="1">
        <p:scale>
          <a:sx n="41" d="100"/>
          <a:sy n="41" d="100"/>
        </p:scale>
        <p:origin x="183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p.berkeley.edu/snapsource/snap.html#present:Username=whuangpha&amp;ProjectName=160223%20Do%20Now%20dog%20walking%20and%20jump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ap.berkeley.edu/snapsource/snap.html#present:Username=brettwo&amp;ProjectName=Lesson%203.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intro-cs/unit_3/lesson_33/lab_3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3/lesson_33/lab_3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en.wikipedia.org/wiki/Determination_of_the_day_of_the_wee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Lecture and introduce activity</a:t>
            </a:r>
          </a:p>
          <a:p>
            <a:pPr algn="l"/>
            <a:r>
              <a:rPr lang="en-US" dirty="0">
                <a:effectLst/>
              </a:rPr>
              <a:t>20 minutes | Custom block argument activity</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42900" indent="-342900">
              <a:buFont typeface="Arial" panose="020B0604020202020204" pitchFamily="34" charset="0"/>
              <a:buChar char="•"/>
            </a:pPr>
            <a:r>
              <a:rPr lang="en-US" sz="5400" dirty="0"/>
              <a:t>Follow the link: </a:t>
            </a:r>
            <a:r>
              <a:rPr lang="en-US" sz="7200" dirty="0">
                <a:hlinkClick r:id="rId3"/>
              </a:rPr>
              <a:t>https://snap.berkeley.edu/snapsource/snap.html#present:Username=whuangpha&amp;ProjectName=160223%20Do%20Now%20dog%20walking%20and%20jumping</a:t>
            </a:r>
            <a:endParaRPr lang="en-US" sz="5400" dirty="0"/>
          </a:p>
          <a:p>
            <a:pPr marL="342900" indent="-342900">
              <a:buFont typeface="Arial" panose="020B0604020202020204" pitchFamily="34" charset="0"/>
              <a:buChar char="•"/>
            </a:pPr>
            <a:r>
              <a:rPr lang="en-US" sz="5400" dirty="0"/>
              <a:t>Program a walking animation for the dog. Hint: it has 2 costumes.</a:t>
            </a:r>
          </a:p>
          <a:p>
            <a:pPr marL="342900" indent="-342900">
              <a:buFont typeface="Arial" panose="020B0604020202020204" pitchFamily="34" charset="0"/>
              <a:buChar char="•"/>
            </a:pPr>
            <a:r>
              <a:rPr lang="en-US" sz="5400" dirty="0"/>
              <a:t>Add the code to the forever block to make the dog "jump". What is the problem with this jump code when you test it? How should jump work when the player presses the spacebar?</a:t>
            </a:r>
          </a:p>
          <a:p>
            <a:pPr marL="342900" indent="-342900">
              <a:buFont typeface="Arial" panose="020B0604020202020204" pitchFamily="34" charset="0"/>
              <a:buChar char="•"/>
            </a:pPr>
            <a:r>
              <a:rPr lang="en-US" sz="5400" dirty="0"/>
              <a:t>Program </a:t>
            </a:r>
            <a:r>
              <a:rPr lang="en-US" sz="5400" b="1" dirty="0"/>
              <a:t>gravity</a:t>
            </a:r>
            <a:r>
              <a:rPr lang="en-US" sz="5400" dirty="0"/>
              <a:t> by making a custom Motion block "gravity" and adding it inside the forever loop. In the "gravity" custom block use an if statement to implement gravity. Hint: If not touching ground or platform color, go down by a small amount.</a:t>
            </a:r>
          </a:p>
          <a:p>
            <a:pPr marL="342900" indent="-342900">
              <a:buFont typeface="Arial" panose="020B0604020202020204" pitchFamily="34" charset="0"/>
              <a:buChar char="•"/>
            </a:pPr>
            <a:r>
              <a:rPr lang="en-US" sz="5400" dirty="0"/>
              <a:t>Remember to save your work!</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anose="020B0604020202020204" pitchFamily="34" charset="0"/>
              <a:buNone/>
            </a:pPr>
            <a:r>
              <a:rPr lang="en-US" dirty="0">
                <a:effectLst/>
              </a:rPr>
              <a:t>Introduce block arguments:</a:t>
            </a:r>
            <a:endParaRPr lang="en-US" dirty="0"/>
          </a:p>
          <a:p>
            <a:pPr marL="171450" indent="-171450">
              <a:buFont typeface="Arial" panose="020B0604020202020204" pitchFamily="34" charset="0"/>
              <a:buChar char="•"/>
            </a:pPr>
            <a:r>
              <a:rPr lang="en-US" dirty="0"/>
              <a:t>Ask students to speculate on risks of relying on variables instead of arguments</a:t>
            </a:r>
          </a:p>
          <a:p>
            <a:pPr marL="171450" indent="-171450">
              <a:buFont typeface="Arial" panose="020B0604020202020204" pitchFamily="34" charset="0"/>
              <a:buChar char="•"/>
            </a:pPr>
            <a:r>
              <a:rPr lang="en-US" dirty="0"/>
              <a:t>Variables could be changed by code other than the custom block, variable names could be changed causing errors, etc.</a:t>
            </a:r>
          </a:p>
          <a:p>
            <a:pPr marL="171450" indent="-171450">
              <a:buFont typeface="Arial" panose="020B0604020202020204" pitchFamily="34" charset="0"/>
              <a:buChar char="•"/>
            </a:pPr>
            <a:r>
              <a:rPr lang="en-US" dirty="0"/>
              <a:t>Emphasize importance of custom blocks being self-contained</a:t>
            </a:r>
          </a:p>
          <a:p>
            <a:pPr marL="171450" indent="-171450">
              <a:buFont typeface="Arial" panose="020B0604020202020204" pitchFamily="34" charset="0"/>
              <a:buChar char="•"/>
            </a:pPr>
            <a:r>
              <a:rPr lang="en-US" dirty="0"/>
              <a:t>Custom blocks should continue to function correctly independent of any other changes in the program</a:t>
            </a:r>
          </a:p>
          <a:p>
            <a:pPr marL="171450" indent="-171450">
              <a:buFont typeface="Arial" panose="020B0604020202020204" pitchFamily="34" charset="0"/>
              <a:buChar char="•"/>
            </a:pPr>
            <a:r>
              <a:rPr lang="en-US" dirty="0"/>
              <a:t>Custom blocks should work correctly anywhere in the program and not require specific setup or cleanup</a:t>
            </a:r>
          </a:p>
          <a:p>
            <a:pPr marL="171450" indent="-171450">
              <a:buFont typeface="Arial" panose="020B0604020202020204" pitchFamily="34" charset="0"/>
              <a:buChar char="•"/>
            </a:pPr>
            <a:r>
              <a:rPr lang="en-US" dirty="0"/>
              <a:t>Point out how frustrating code would be if blocks like required setting a variable with a specific name to work</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Code demonstration:</a:t>
            </a:r>
          </a:p>
          <a:p>
            <a:pPr marL="171450" indent="-171450">
              <a:buFont typeface="Arial" panose="020B0604020202020204" pitchFamily="34" charset="0"/>
              <a:buChar char="•"/>
            </a:pPr>
            <a:r>
              <a:rPr lang="en-US" dirty="0"/>
              <a:t>Point out that arguments are very similar to script variables, except their values come outside the block</a:t>
            </a:r>
          </a:p>
          <a:p>
            <a:pPr marL="171450" indent="-171450">
              <a:buFont typeface="Arial" panose="020B0604020202020204" pitchFamily="34" charset="0"/>
              <a:buChar char="•"/>
            </a:pPr>
            <a:r>
              <a:rPr lang="en-US" dirty="0"/>
              <a:t>Explain argument types. Only discuss text, numbers, and Booleans. Other types can be mentioned, but won't be used in the course</a:t>
            </a:r>
          </a:p>
          <a:p>
            <a:pPr marL="171450" indent="-171450">
              <a:buFont typeface="Arial" panose="020B0604020202020204" pitchFamily="34" charset="0"/>
              <a:buChar char="•"/>
            </a:pPr>
            <a:r>
              <a:rPr lang="en-US" dirty="0"/>
              <a:t>Ask students to describe why restricting types is important</a:t>
            </a:r>
          </a:p>
          <a:p>
            <a:pPr marL="171450" indent="-171450">
              <a:buFont typeface="Arial" panose="020B0604020202020204" pitchFamily="34" charset="0"/>
              <a:buChar char="•"/>
            </a:pPr>
            <a:r>
              <a:rPr lang="en-US" dirty="0"/>
              <a:t>Point out that arguments are passed by value. Specifically, changing the value of an argument inside a custom block will typically NOT change the value at the call site</a:t>
            </a:r>
          </a:p>
          <a:p>
            <a:pPr marL="171450" indent="-171450">
              <a:buFont typeface="Arial" panose="020B0604020202020204" pitchFamily="34" charset="0"/>
              <a:buChar char="•"/>
            </a:pPr>
            <a:r>
              <a:rPr lang="en-US" dirty="0">
                <a:solidFill>
                  <a:srgbClr val="27A6A3"/>
                </a:solidFill>
                <a:effectLst/>
                <a:hlinkClick r:id="rId3"/>
              </a:rPr>
              <a:t>Arguments example</a:t>
            </a:r>
            <a:endParaRPr lang="en-US" dirty="0"/>
          </a:p>
          <a:p>
            <a:pPr marL="171450" indent="-171450">
              <a:buFont typeface="Arial" panose="020B0604020202020204" pitchFamily="34" charset="0"/>
              <a:buChar char="•"/>
            </a:pPr>
            <a:r>
              <a:rPr lang="en-US" dirty="0"/>
              <a:t>Basic argument in pen category</a:t>
            </a:r>
          </a:p>
          <a:p>
            <a:pPr marL="171450" indent="-171450">
              <a:buFont typeface="Arial" panose="020B0604020202020204" pitchFamily="34" charset="0"/>
              <a:buChar char="•"/>
            </a:pPr>
            <a:r>
              <a:rPr lang="en-US" dirty="0"/>
              <a:t>Pass by value example in "Variables" category</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"Let Me Check My Calendar"</a:t>
            </a:r>
            <a:r>
              <a:rPr lang="en-US" dirty="0"/>
              <a:t> activity individually or in pairs</a:t>
            </a:r>
          </a:p>
          <a:p>
            <a:pPr marL="171450" indent="-171450">
              <a:buFont typeface="Arial" panose="020B0604020202020204" pitchFamily="34" charset="0"/>
              <a:buChar char="•"/>
            </a:pPr>
            <a:r>
              <a:rPr lang="en-US" dirty="0"/>
              <a:t>This lab consists of a series of independent custom blocks. The blocks need not necessarily be completed in the order given, but are roughly in order of difficulty.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3 basic custom blocks:</a:t>
            </a:r>
          </a:p>
          <a:p>
            <a:pPr marL="171450" indent="-171450">
              <a:buFont typeface="Arial" panose="020B0604020202020204" pitchFamily="34" charset="0"/>
              <a:buChar char="•"/>
            </a:pPr>
            <a:r>
              <a:rPr lang="en-US" dirty="0"/>
              <a:t>Write a custom Snap! block called "month name" that takes a number between 1 and 12 as an argument and says the name of the corresponding month.</a:t>
            </a:r>
          </a:p>
          <a:p>
            <a:pPr marL="171450" indent="-171450">
              <a:buFont typeface="Arial" panose="020B0604020202020204" pitchFamily="34" charset="0"/>
              <a:buChar char="•"/>
            </a:pPr>
            <a:r>
              <a:rPr lang="en-US" dirty="0"/>
              <a:t>Write a custom Snap! block called "day name" that takes a number between 1 and 7 as an argument and says the name of the corresponding day. For our purposes, the week begins on Sunday.</a:t>
            </a:r>
          </a:p>
          <a:p>
            <a:pPr marL="171450" indent="-171450">
              <a:buFont typeface="Arial" panose="020B0604020202020204" pitchFamily="34" charset="0"/>
              <a:buChar char="•"/>
            </a:pPr>
            <a:r>
              <a:rPr lang="en-US" dirty="0"/>
              <a:t>Write a custom Snap! block called "days in " that takes a month name as an argument and says how many days are in that month. Assume a non-leap year.</a:t>
            </a:r>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"Let Me Check My Calendar"</a:t>
            </a:r>
            <a:r>
              <a:rPr lang="en-US" dirty="0"/>
              <a:t> activity individually or in pairs</a:t>
            </a:r>
          </a:p>
          <a:p>
            <a:pPr marL="171450" indent="-171450">
              <a:buFont typeface="Arial" panose="020B0604020202020204" pitchFamily="34" charset="0"/>
              <a:buChar char="•"/>
            </a:pPr>
            <a:r>
              <a:rPr lang="en-US" dirty="0"/>
              <a:t>This lab consists of a series of independent custom blocks. The blocks need not necessarily be completed in the order given, but are roughly in order of difficulty.</a:t>
            </a:r>
          </a:p>
          <a:p>
            <a:pPr marL="171450" indent="-171450">
              <a:buFont typeface="Arial" panose="020B0604020202020204" pitchFamily="34" charset="0"/>
              <a:buChar char="•"/>
            </a:pPr>
            <a:r>
              <a:rPr lang="en-US" dirty="0"/>
              <a:t>The bonus (determine the day you were born) requires implementing a fairly complex formula.</a:t>
            </a:r>
          </a:p>
          <a:p>
            <a:endParaRPr lang="en-US" dirty="0"/>
          </a:p>
          <a:p>
            <a:r>
              <a:rPr lang="en-US" dirty="0"/>
              <a:t>3 advanced custom blocks:</a:t>
            </a:r>
          </a:p>
          <a:p>
            <a:pPr marL="171450" indent="-171450">
              <a:buFont typeface="Arial" panose="020B0604020202020204" pitchFamily="34" charset="0"/>
              <a:buChar char="•"/>
            </a:pPr>
            <a:r>
              <a:rPr lang="en-US" dirty="0"/>
              <a:t>Write a custom Snap! block called "is a leap year" that takes a year number as an argument and says whether or not that year is a leap year.</a:t>
            </a:r>
          </a:p>
          <a:p>
            <a:pPr lvl="1">
              <a:buFont typeface="Arial" panose="020B0604020202020204" pitchFamily="34" charset="0"/>
              <a:buChar char="•"/>
            </a:pPr>
            <a:r>
              <a:rPr lang="en-US" dirty="0"/>
              <a:t>A year is a leap year if the year is a multiple of 4 that is not a multiple of 100 (e.g. 1984), or if it is a multiple of 400 (e.g. 2000). Years that are multiples of 100 but not multiples of 400 are NOT leap years (e.g. 1800). </a:t>
            </a:r>
          </a:p>
          <a:p>
            <a:pPr marL="171450" indent="-171450">
              <a:buFont typeface="Arial" panose="020B0604020202020204" pitchFamily="34" charset="0"/>
              <a:buChar char="•"/>
            </a:pPr>
            <a:r>
              <a:rPr lang="en-US" dirty="0"/>
              <a:t>Write a custom Snap! block called "is a valid date" that takes a month name and a date as arguments and says whether or not that date exists in that month. For example, the 31st is a valid date in January, but not in June. The 5th is a valid date in every month, and the 40th is not a valid date in any month.</a:t>
            </a:r>
          </a:p>
          <a:p>
            <a:pPr marL="171450" indent="-171450">
              <a:buFont typeface="Arial" panose="020B0604020202020204" pitchFamily="34" charset="0"/>
              <a:buChar char="•"/>
            </a:pPr>
            <a:r>
              <a:rPr lang="en-US" dirty="0"/>
              <a:t>Write a custom Snap! block called "day in year" that takes a year number and a number between 1 and 366 and says the date that corresponds to that numbered day of the specified year. For example, in non-leap years day #1 is January 1, day #32 is February 1, day #365 is December 31, and day #185 is July 4. Give an error message if the number is 366 and a non-leap year is specified.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BONUS: Determine the day you were born. Write a custom Snap! block called "day of week" that takes a month name, date, and year as arguments and says the day of week on which that date falls in that year. See </a:t>
            </a:r>
            <a:r>
              <a:rPr lang="en-US" dirty="0">
                <a:solidFill>
                  <a:srgbClr val="27A6A3"/>
                </a:solidFill>
                <a:effectLst/>
                <a:hlinkClick r:id="rId4"/>
              </a:rPr>
              <a:t>http://en.wikipedia.org/wiki/Determination_of_the_day_of_the_week</a:t>
            </a:r>
            <a:r>
              <a:rPr lang="en-US" dirty="0"/>
              <a:t> for information on finding the day of the week from a date.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51576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a:t>
            </a:r>
          </a:p>
          <a:p>
            <a:pPr marL="171450" indent="-171450">
              <a:buFont typeface="Arial" panose="020B0604020202020204" pitchFamily="34" charset="0"/>
              <a:buChar char="•"/>
            </a:pPr>
            <a:r>
              <a:rPr lang="en-US" dirty="0"/>
              <a:t>If time allows, discuss multiple solutions to each part.</a:t>
            </a:r>
          </a:p>
          <a:p>
            <a:pPr marL="171450" indent="-171450">
              <a:buFont typeface="Arial" panose="020B0604020202020204" pitchFamily="34" charset="0"/>
              <a:buChar char="•"/>
            </a:pPr>
            <a:r>
              <a:rPr lang="en-US" dirty="0"/>
              <a:t>Emphasize differences and encourage discussion about advantages and disadvantages.</a:t>
            </a:r>
          </a:p>
          <a:p>
            <a:pPr marL="171450" indent="-171450">
              <a:buFont typeface="Arial" panose="020B0604020202020204" pitchFamily="34" charset="0"/>
              <a:buChar char="•"/>
            </a:pPr>
            <a:r>
              <a:rPr lang="en-US" dirty="0"/>
              <a:t>Point out corner cases and cases where typed arguments are particularly helpful. For example, avoiding try to find out whether "bubblegum" is a leap year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3.3: Customization 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Customization 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954107"/>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Build custom Snap!! blocks that take arguments.</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Lecture and introduce activity</a:t>
            </a:r>
          </a:p>
          <a:p>
            <a:pPr algn="l"/>
            <a:r>
              <a:rPr lang="en-US" sz="1800" dirty="0">
                <a:effectLst/>
              </a:rPr>
              <a:t>Custom block argument activity</a:t>
            </a:r>
          </a:p>
          <a:p>
            <a:r>
              <a:rPr lang="en-US" sz="1800" dirty="0">
                <a:effectLst/>
              </a:rPr>
              <a:t>Debrief,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3.3: Jumping</a:t>
            </a:r>
          </a:p>
        </p:txBody>
      </p:sp>
      <p:sp>
        <p:nvSpPr>
          <p:cNvPr id="3" name="Content Placeholder 2"/>
          <p:cNvSpPr>
            <a:spLocks noGrp="1"/>
          </p:cNvSpPr>
          <p:nvPr>
            <p:ph type="body" sz="quarter" idx="4294967295"/>
          </p:nvPr>
        </p:nvSpPr>
        <p:spPr>
          <a:xfrm>
            <a:off x="585788" y="1435100"/>
            <a:ext cx="11606212" cy="2260337"/>
          </a:xfrm>
        </p:spPr>
        <p:txBody>
          <a:bodyPr>
            <a:noAutofit/>
          </a:bodyPr>
          <a:lstStyle/>
          <a:p>
            <a:pPr marL="338138" indent="-338138">
              <a:buSzPct val="100000"/>
              <a:buFont typeface="Arial" panose="020B0604020202020204" pitchFamily="34" charset="0"/>
              <a:buChar char="•"/>
            </a:pPr>
            <a:r>
              <a:rPr lang="en-US" dirty="0"/>
              <a:t>Program a walking animation for the dog. Hint: it has 2 costumes.</a:t>
            </a:r>
          </a:p>
          <a:p>
            <a:pPr marL="338138" indent="-338138">
              <a:buSzPct val="100000"/>
              <a:buFont typeface="Arial" panose="020B0604020202020204" pitchFamily="34" charset="0"/>
              <a:buChar char="•"/>
            </a:pPr>
            <a:r>
              <a:rPr lang="en-US" dirty="0"/>
              <a:t>Add the code below to the forever block to make the dog "jump". </a:t>
            </a:r>
          </a:p>
          <a:p>
            <a:pPr marL="338138" indent="-338138">
              <a:buSzPct val="100000"/>
              <a:buFont typeface="Arial" panose="020B0604020202020204" pitchFamily="34" charset="0"/>
              <a:buChar char="•"/>
            </a:pPr>
            <a:r>
              <a:rPr lang="en-US" dirty="0"/>
              <a:t>Did the code work? If not, how would you change it?</a:t>
            </a:r>
          </a:p>
          <a:p>
            <a:pPr marL="338138" indent="-338138">
              <a:buSzPct val="100000"/>
              <a:buFont typeface="Arial" panose="020B0604020202020204" pitchFamily="34" charset="0"/>
              <a:buChar char="•"/>
            </a:pPr>
            <a:r>
              <a:rPr lang="en-US" dirty="0"/>
              <a:t>Remember to save your work!</a:t>
            </a:r>
          </a:p>
        </p:txBody>
      </p:sp>
      <p:pic>
        <p:nvPicPr>
          <p:cNvPr id="5" name="Picture 4" descr="Snap block - if key space pressed, change y by 10">
            <a:extLst>
              <a:ext uri="{FF2B5EF4-FFF2-40B4-BE49-F238E27FC236}">
                <a16:creationId xmlns:a16="http://schemas.microsoft.com/office/drawing/2014/main" id="{36924E3B-7ABC-4FCC-B8C4-25C08846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 y="3987213"/>
            <a:ext cx="4768131" cy="1878354"/>
          </a:xfrm>
          <a:prstGeom prst="rect">
            <a:avLst/>
          </a:prstGeom>
        </p:spPr>
      </p:pic>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Argument?</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dirty="0"/>
              <a:t>An </a:t>
            </a:r>
            <a:r>
              <a:rPr lang="en-US" sz="2400" b="1" dirty="0"/>
              <a:t>argument</a:t>
            </a:r>
            <a:r>
              <a:rPr lang="en-US" sz="2400" dirty="0"/>
              <a:t> is any area in a block that accepts user input, or another block. It could be a Boolean block, or a value placed inside of a variable or block.</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 Let me check my calendar – basic</a:t>
            </a:r>
          </a:p>
        </p:txBody>
      </p:sp>
      <p:sp>
        <p:nvSpPr>
          <p:cNvPr id="3" name="Content Placeholder 2"/>
          <p:cNvSpPr>
            <a:spLocks noGrp="1"/>
          </p:cNvSpPr>
          <p:nvPr>
            <p:ph sz="quarter" idx="4294967295"/>
          </p:nvPr>
        </p:nvSpPr>
        <p:spPr>
          <a:xfrm>
            <a:off x="584200" y="1436688"/>
            <a:ext cx="11018520" cy="3185487"/>
          </a:xfrm>
        </p:spPr>
        <p:txBody>
          <a:bodyPr wrap="square">
            <a:spAutoFit/>
          </a:bodyPr>
          <a:lstStyle/>
          <a:p>
            <a:pPr marL="0" indent="0">
              <a:spcBef>
                <a:spcPts val="0"/>
              </a:spcBef>
              <a:spcAft>
                <a:spcPts val="1200"/>
              </a:spcAft>
              <a:buNone/>
            </a:pPr>
            <a:r>
              <a:rPr lang="en-US" dirty="0">
                <a:latin typeface="+mj-lt"/>
              </a:rPr>
              <a:t>3 basic custom blocks:</a:t>
            </a:r>
          </a:p>
          <a:p>
            <a:pPr marL="457200" indent="-295275">
              <a:spcBef>
                <a:spcPts val="600"/>
              </a:spcBef>
              <a:spcAft>
                <a:spcPts val="600"/>
              </a:spcAft>
              <a:buSzPct val="100000"/>
              <a:buFont typeface="Arial" panose="020B0604020202020204" pitchFamily="34" charset="0"/>
              <a:buChar char="•"/>
            </a:pPr>
            <a:r>
              <a:rPr lang="en-US" sz="2400" dirty="0"/>
              <a:t>Write a custom Snap! block called "month name“.</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 name" (For our purposes, the week begins on Sunday.)</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"days in" that takes a month name as an argument and says how many days are in that month. Assume a</a:t>
            </a:r>
            <a:br>
              <a:rPr lang="en-US" sz="2400" dirty="0"/>
            </a:br>
            <a:r>
              <a:rPr lang="en-US" sz="2400" dirty="0"/>
              <a:t>non-leap year.</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 Let me check my calendar – advanced</a:t>
            </a:r>
          </a:p>
        </p:txBody>
      </p:sp>
      <p:sp>
        <p:nvSpPr>
          <p:cNvPr id="3" name="Content Placeholder 2"/>
          <p:cNvSpPr>
            <a:spLocks noGrp="1"/>
          </p:cNvSpPr>
          <p:nvPr>
            <p:ph sz="quarter" idx="4294967295"/>
          </p:nvPr>
        </p:nvSpPr>
        <p:spPr>
          <a:xfrm>
            <a:off x="584200" y="1435101"/>
            <a:ext cx="10369550" cy="4154984"/>
          </a:xfrm>
        </p:spPr>
        <p:txBody>
          <a:bodyPr>
            <a:spAutoFit/>
          </a:bodyPr>
          <a:lstStyle/>
          <a:p>
            <a:pPr marL="0" indent="0">
              <a:spcBef>
                <a:spcPts val="600"/>
              </a:spcBef>
              <a:spcAft>
                <a:spcPts val="600"/>
              </a:spcAft>
              <a:buNone/>
            </a:pPr>
            <a:r>
              <a:rPr lang="en-US" dirty="0">
                <a:latin typeface="+mj-lt"/>
              </a:rPr>
              <a:t>3 advanced custom blocks:</a:t>
            </a:r>
          </a:p>
          <a:p>
            <a:pPr marL="457200" indent="-295275">
              <a:spcBef>
                <a:spcPts val="600"/>
              </a:spcBef>
              <a:spcAft>
                <a:spcPts val="600"/>
              </a:spcAft>
              <a:buSzPct val="100000"/>
              <a:buFont typeface="Arial" panose="020B0604020202020204" pitchFamily="34" charset="0"/>
              <a:buChar char="•"/>
            </a:pPr>
            <a:r>
              <a:rPr lang="en-US" sz="2400" dirty="0"/>
              <a:t>Write a custom Snap! block called “is leap year" </a:t>
            </a:r>
          </a:p>
          <a:p>
            <a:pPr marL="457200" indent="-295275">
              <a:spcBef>
                <a:spcPts val="600"/>
              </a:spcBef>
              <a:spcAft>
                <a:spcPts val="600"/>
              </a:spcAft>
              <a:buSzPct val="100000"/>
              <a:buFont typeface="Arial" panose="020B0604020202020204" pitchFamily="34" charset="0"/>
              <a:buChar char="•"/>
            </a:pPr>
            <a:r>
              <a:rPr lang="en-US" sz="2400" dirty="0"/>
              <a:t>Write a custom Snap! block called “is a valid date" (e.g. June 31 is not a valid date)</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 in year” (In non-leap years, December 31 is day #365)</a:t>
            </a:r>
          </a:p>
          <a:p>
            <a:pPr marL="0" indent="0">
              <a:spcBef>
                <a:spcPts val="600"/>
              </a:spcBef>
              <a:spcAft>
                <a:spcPts val="600"/>
              </a:spcAft>
              <a:buNone/>
            </a:pPr>
            <a:endParaRPr lang="en-US" sz="2400" dirty="0">
              <a:latin typeface="+mj-lt"/>
            </a:endParaRPr>
          </a:p>
          <a:p>
            <a:pPr marL="0" indent="0">
              <a:spcBef>
                <a:spcPts val="600"/>
              </a:spcBef>
              <a:spcAft>
                <a:spcPts val="600"/>
              </a:spcAft>
              <a:buNone/>
            </a:pPr>
            <a:r>
              <a:rPr lang="en-US" sz="2400" dirty="0">
                <a:latin typeface="+mj-lt"/>
              </a:rPr>
              <a:t>Bonus: </a:t>
            </a:r>
            <a:r>
              <a:rPr lang="en-US" sz="2400" dirty="0"/>
              <a:t>Write a custom Snap! block called “day of week” so that you can determine the day you were born. </a:t>
            </a: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38138">
              <a:spcBef>
                <a:spcPts val="600"/>
              </a:spcBef>
              <a:spcAft>
                <a:spcPts val="600"/>
              </a:spcAft>
              <a:buSzPct val="100000"/>
              <a:buFont typeface="Arial" panose="020B0604020202020204" pitchFamily="34" charset="0"/>
              <a:buChar char="•"/>
            </a:pPr>
            <a:r>
              <a:rPr lang="en-US" dirty="0">
                <a:latin typeface="+mj-lt"/>
              </a:rPr>
              <a:t>Let’s share some of your solutions! </a:t>
            </a:r>
          </a:p>
          <a:p>
            <a:pPr marL="803275" lvl="1" indent="-290513">
              <a:spcBef>
                <a:spcPts val="600"/>
              </a:spcBef>
              <a:spcAft>
                <a:spcPts val="600"/>
              </a:spcAft>
              <a:buSzPct val="100000"/>
              <a:buFont typeface="Segoe UI" panose="020B0502040204020203" pitchFamily="34" charset="0"/>
              <a:buChar char="–"/>
              <a:tabLst>
                <a:tab pos="461963" algn="l"/>
                <a:tab pos="512763" algn="l"/>
                <a:tab pos="803275" algn="l"/>
              </a:tabLst>
            </a:pPr>
            <a:r>
              <a:rPr lang="en-US" sz="2400" dirty="0"/>
              <a:t>Basic custom blocks: month name, day name, days in </a:t>
            </a:r>
          </a:p>
          <a:p>
            <a:pPr marL="803275" lvl="1" indent="-290513">
              <a:spcBef>
                <a:spcPts val="600"/>
              </a:spcBef>
              <a:spcAft>
                <a:spcPts val="600"/>
              </a:spcAft>
              <a:buSzPct val="100000"/>
              <a:buFont typeface="Segoe UI" panose="020B0502040204020203" pitchFamily="34" charset="0"/>
              <a:buChar char="–"/>
              <a:tabLst>
                <a:tab pos="461963" algn="l"/>
                <a:tab pos="512763" algn="l"/>
                <a:tab pos="803275" algn="l"/>
              </a:tabLst>
            </a:pPr>
            <a:r>
              <a:rPr lang="en-US" sz="2400" dirty="0"/>
              <a:t>Advance custom blocks: leap year, is a valid year, day in year</a:t>
            </a:r>
          </a:p>
          <a:p>
            <a:pPr marL="457200" indent="-338138">
              <a:spcBef>
                <a:spcPts val="600"/>
              </a:spcBef>
              <a:spcAft>
                <a:spcPts val="600"/>
              </a:spcAft>
              <a:buSzPct val="100000"/>
              <a:buFont typeface="Arial" panose="020B0604020202020204" pitchFamily="34" charset="0"/>
              <a:buChar char="•"/>
            </a:pPr>
            <a:r>
              <a:rPr lang="en-US" dirty="0"/>
              <a:t>Why may having typed arguments helpful?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2000548"/>
          </a:xfrm>
        </p:spPr>
        <p:txBody>
          <a:bodyPr/>
          <a:lstStyle/>
          <a:p>
            <a:pPr marL="0" indent="0">
              <a:spcBef>
                <a:spcPts val="600"/>
              </a:spcBef>
              <a:spcAft>
                <a:spcPts val="600"/>
              </a:spcAft>
              <a:buNone/>
            </a:pPr>
            <a:r>
              <a:rPr lang="en-US" dirty="0">
                <a:latin typeface="+mj-lt"/>
              </a:rPr>
              <a:t>In your notebook answer the following,</a:t>
            </a:r>
          </a:p>
          <a:p>
            <a:pPr marL="401638" indent="-296863">
              <a:spcBef>
                <a:spcPts val="600"/>
              </a:spcBef>
              <a:spcAft>
                <a:spcPts val="600"/>
              </a:spcAft>
              <a:buSzPct val="100000"/>
              <a:buFont typeface="Arial" panose="020B0604020202020204" pitchFamily="34" charset="0"/>
              <a:buChar char="•"/>
            </a:pPr>
            <a:r>
              <a:rPr lang="en-US" sz="2400" dirty="0"/>
              <a:t>What is an argument?</a:t>
            </a:r>
          </a:p>
          <a:p>
            <a:pPr marL="401638" indent="-296863">
              <a:spcBef>
                <a:spcPts val="600"/>
              </a:spcBef>
              <a:spcAft>
                <a:spcPts val="600"/>
              </a:spcAft>
              <a:buSzPct val="100000"/>
              <a:buFont typeface="Arial" panose="020B0604020202020204" pitchFamily="34" charset="0"/>
              <a:buChar char="•"/>
            </a:pPr>
            <a:r>
              <a:rPr lang="en-US" sz="2400" dirty="0"/>
              <a:t>How do you create custom blocks in Snap!?</a:t>
            </a:r>
          </a:p>
          <a:p>
            <a:pPr marL="401638" indent="-296863">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30769A-8ECC-4856-B22A-C6F28ED27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9B44F-1912-49CD-BB01-F61129F5AD0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445146-6E4D-4D60-B53D-A9E6507EC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1440</Words>
  <Application>Microsoft Office PowerPoint</Application>
  <PresentationFormat>Widescreen</PresentationFormat>
  <Paragraphs>102</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3.3: Customization I</vt:lpstr>
      <vt:lpstr>Customization I</vt:lpstr>
      <vt:lpstr>Today’s Plan</vt:lpstr>
      <vt:lpstr>Do Now 3.3: Jumping</vt:lpstr>
      <vt:lpstr>What is an Argument?</vt:lpstr>
      <vt:lpstr>Lab 3.3: Let me check my calendar – basic</vt:lpstr>
      <vt:lpstr>Lab 3.3: Let me check my calendar – advanced</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2020-05-04T22:52:36Z</dcterms:created>
  <dcterms:modified xsi:type="dcterms:W3CDTF">2021-11-24T20:54:57Z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2020-05-04T22:53:43.4224449Z</vt:lpwstr>
  </property>
  <property fmtid="{D5CDD505-2E9C-101B-9397-08002B2CF9AE}" pid="5" name="MSIP_Label_f42aa342-8706-4288-bd11-ebb85995028c_Name">
    <vt:lpwstr>General</vt:lpwstr>
  </property>
  <property fmtid="{D5CDD505-2E9C-101B-9397-08002B2CF9AE}" pid="6" name="MSIP_Label_f42aa342-8706-4288-bd11-ebb85995028c_ActionId">
    <vt:lpwstr>13a296b9-cede-4338-9ec5-268014b95b24</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3090D784-AADF-42E1-B495-483D5EC4B6EB</vt:lpwstr>
  </property>
  <property fmtid="{D5CDD505-2E9C-101B-9397-08002B2CF9AE}" pid="11" name="ArticulatePath">
    <vt:lpwstr>TEALS SNAP 3.3</vt:lpwstr>
  </property>
</Properties>
</file>