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 id="2147483715" r:id="rId2"/>
  </p:sldMasterIdLst>
  <p:notesMasterIdLst>
    <p:notesMasterId r:id="rId14"/>
  </p:notesMasterIdLst>
  <p:sldIdLst>
    <p:sldId id="1670" r:id="rId3"/>
    <p:sldId id="1679" r:id="rId4"/>
    <p:sldId id="1680" r:id="rId5"/>
    <p:sldId id="257" r:id="rId6"/>
    <p:sldId id="1704" r:id="rId7"/>
    <p:sldId id="1710" r:id="rId8"/>
    <p:sldId id="1707" r:id="rId9"/>
    <p:sldId id="1711" r:id="rId10"/>
    <p:sldId id="1712" r:id="rId11"/>
    <p:sldId id="1689" r:id="rId12"/>
    <p:sldId id="1697" r:id="rId13"/>
  </p:sldIdLst>
  <p:sldSz cx="12192000" cy="6858000"/>
  <p:notesSz cx="6858000" cy="9144000"/>
  <p:custDataLst>
    <p:tags r:id="rId15"/>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FDFB51-E69B-4B7F-8343-77B9BACE7F39}" v="135" dt="2019-11-18T22:23:10.2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65687" autoAdjust="0"/>
  </p:normalViewPr>
  <p:slideViewPr>
    <p:cSldViewPr snapToGrid="0">
      <p:cViewPr varScale="1">
        <p:scale>
          <a:sx n="47" d="100"/>
          <a:sy n="47" d="100"/>
        </p:scale>
        <p:origin x="1596" y="6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11/24/2021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tealsk12.github.io/introduction-to-computer-science/lab_45.md.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tealsk12.github.io/introduction-to-computer-science/lab_45.md.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tealsk12.github.io/introduction-to-computer-science/lab_45.md.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Ask one or two students to provide their solutions to each part</a:t>
            </a:r>
          </a:p>
          <a:p>
            <a:r>
              <a:rPr lang="en-US" sz="1200" b="0" i="0" kern="1200" dirty="0">
                <a:solidFill>
                  <a:schemeClr val="tx1"/>
                </a:solidFill>
                <a:effectLst/>
                <a:latin typeface="+mn-lt"/>
                <a:ea typeface="+mn-ea"/>
                <a:cs typeface="+mn-cs"/>
              </a:rPr>
              <a:t>Point out the similarities in each solution, emphasizing that the algorithm remains constant and only the value that is reported changes.</a:t>
            </a:r>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1070761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1675965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Duration Description</a:t>
            </a:r>
            <a:endParaRPr lang="en-US" dirty="0">
              <a:effectLst/>
            </a:endParaRPr>
          </a:p>
          <a:p>
            <a:pPr algn="l"/>
            <a:r>
              <a:rPr lang="en-US" dirty="0">
                <a:effectLst/>
              </a:rPr>
              <a:t>5 minutes | Welcome, attendance, bell work, announcements</a:t>
            </a:r>
          </a:p>
          <a:p>
            <a:pPr algn="l"/>
            <a:r>
              <a:rPr lang="en-US" dirty="0">
                <a:effectLst/>
              </a:rPr>
              <a:t>15 minutes | </a:t>
            </a:r>
            <a:r>
              <a:rPr lang="en-US" sz="1200" b="0" i="0" kern="1200" dirty="0">
                <a:solidFill>
                  <a:schemeClr val="tx1"/>
                </a:solidFill>
                <a:effectLst/>
                <a:latin typeface="+mn-lt"/>
                <a:ea typeface="+mn-ea"/>
                <a:cs typeface="+mn-cs"/>
              </a:rPr>
              <a:t>Lecture and Demonstration</a:t>
            </a:r>
            <a:endParaRPr lang="en-US" dirty="0">
              <a:effectLst/>
            </a:endParaRPr>
          </a:p>
          <a:p>
            <a:pPr algn="l"/>
            <a:r>
              <a:rPr lang="en-US" dirty="0">
                <a:effectLst/>
              </a:rPr>
              <a:t>25 minutes | </a:t>
            </a:r>
            <a:r>
              <a:rPr lang="en-US" sz="1200" b="0" i="0" kern="1200" dirty="0">
                <a:solidFill>
                  <a:schemeClr val="tx1"/>
                </a:solidFill>
                <a:effectLst/>
                <a:latin typeface="+mn-lt"/>
                <a:ea typeface="+mn-ea"/>
                <a:cs typeface="+mn-cs"/>
              </a:rPr>
              <a:t>Activity</a:t>
            </a:r>
          </a:p>
          <a:p>
            <a:pPr algn="l"/>
            <a:r>
              <a:rPr lang="en-US" dirty="0">
                <a:effectLst/>
              </a:rPr>
              <a:t>10 minutes | Debrief and wrap-up</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Ask students to consider how to determine if a particular person is in the room or not</a:t>
            </a:r>
          </a:p>
          <a:p>
            <a:r>
              <a:rPr lang="en-US" dirty="0"/>
              <a:t>At first, you will likely get answers like “call out the person's name” or “look around.” Press the students to come up with a method that will always work, including when the person is not present. If necessary, ask them to pretend they are a computer.</a:t>
            </a:r>
          </a:p>
          <a:p>
            <a:r>
              <a:rPr lang="en-US" dirty="0"/>
              <a:t>Point out that solutions like “look around” are too high-level, and in reality, there is a lot more going on (such as looking at each person individually).</a:t>
            </a:r>
          </a:p>
          <a:p>
            <a:r>
              <a:rPr lang="en-US" dirty="0"/>
              <a:t>Guide students to the process of checking if each person is the one they are seeking, in some deterministic order, until they have either found the person or checked everyone. Emphasize that the absence of the person is only confirmed when everyone has been checked, but that the presence is known as soon as the person is found.</a:t>
            </a:r>
          </a:p>
          <a:p>
            <a:r>
              <a:rPr lang="en-US" dirty="0"/>
              <a:t>Get students to recognize that this process is a traversal of the people in the room.</a:t>
            </a:r>
          </a:p>
          <a:p>
            <a:r>
              <a:rPr lang="en-US" dirty="0"/>
              <a:t>Explain that the process of traversing a list looking for a particular item is known as a “sequential search.”</a:t>
            </a:r>
          </a:p>
          <a:p>
            <a:r>
              <a:rPr lang="en-US" dirty="0"/>
              <a:t>Ask students to think about the efficiency of this algorithm. Emphasize best, worst, and average cases (both what those cases are and how long they take).</a:t>
            </a:r>
          </a:p>
          <a:p>
            <a:r>
              <a:rPr lang="en-US" dirty="0"/>
              <a:t>You need not get into specific runtimes or big-O notation, but students should have a basic understanding of the fact that the speed of the search is dependent on the size of the list.</a:t>
            </a:r>
          </a:p>
          <a:p>
            <a:r>
              <a:rPr lang="en-US" dirty="0"/>
              <a:t>If students seem prepared, ask them to speculate under what circumstances you might be able to do better (eventually leading to binary search).</a:t>
            </a:r>
          </a:p>
          <a:p>
            <a:r>
              <a:rPr lang="en-US" dirty="0"/>
              <a:t>Show the script for a basic sequential search:</a:t>
            </a:r>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effectLst/>
                <a:latin typeface="+mn-lt"/>
                <a:ea typeface="+mn-ea"/>
                <a:cs typeface="+mn-cs"/>
              </a:rPr>
              <a:t>Point out that this script is another variation of a traversal.</a:t>
            </a:r>
          </a:p>
          <a:p>
            <a:r>
              <a:rPr lang="en-US" sz="1200" b="0" i="0" kern="1200" dirty="0">
                <a:solidFill>
                  <a:schemeClr val="tx1"/>
                </a:solidFill>
                <a:effectLst/>
                <a:latin typeface="+mn-lt"/>
                <a:ea typeface="+mn-ea"/>
                <a:cs typeface="+mn-cs"/>
              </a:rPr>
              <a:t>Emphasize that this is only one variant of sequential search. The specifics of what to report can vary (true/false, index in list, item itself, etc.).</a:t>
            </a:r>
          </a:p>
        </p:txBody>
      </p:sp>
      <p:sp>
        <p:nvSpPr>
          <p:cNvPr id="4" name="Slide Number Placeholder 3"/>
          <p:cNvSpPr>
            <a:spLocks noGrp="1"/>
          </p:cNvSpPr>
          <p:nvPr>
            <p:ph type="sldNum" sz="quarter" idx="10"/>
          </p:nvPr>
        </p:nvSpPr>
        <p:spPr/>
        <p:txBody>
          <a:bodyPr/>
          <a:lstStyle/>
          <a:p>
            <a:fld id="{7EFE001B-E2E0-D946-8F57-DA28023D5C2C}" type="slidenum">
              <a:rPr lang="en-US" smtClean="0"/>
              <a:t>6</a:t>
            </a:fld>
            <a:endParaRPr lang="en-US"/>
          </a:p>
        </p:txBody>
      </p:sp>
    </p:spTree>
    <p:extLst>
      <p:ext uri="{BB962C8B-B14F-4D97-AF65-F5344CB8AC3E}">
        <p14:creationId xmlns:p14="http://schemas.microsoft.com/office/powerpoint/2010/main" val="3610441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Students should complete the </a:t>
            </a:r>
            <a:r>
              <a:rPr lang="en-US" sz="1200" b="0" i="0" u="none" strike="noStrike" kern="1200" dirty="0">
                <a:solidFill>
                  <a:schemeClr val="tx1"/>
                </a:solidFill>
                <a:effectLst/>
                <a:latin typeface="+mn-lt"/>
                <a:ea typeface="+mn-ea"/>
                <a:cs typeface="+mn-cs"/>
                <a:hlinkClick r:id="rId3"/>
              </a:rPr>
              <a:t>It's Around Here Somewhere</a:t>
            </a:r>
            <a:r>
              <a:rPr lang="en-US" sz="1200" b="0" i="0" kern="1200" dirty="0">
                <a:solidFill>
                  <a:schemeClr val="tx1"/>
                </a:solidFill>
                <a:effectLst/>
                <a:latin typeface="+mn-lt"/>
                <a:ea typeface="+mn-ea"/>
                <a:cs typeface="+mn-cs"/>
              </a:rPr>
              <a:t> activity individually or in pairs.</a:t>
            </a:r>
          </a:p>
          <a:p>
            <a:r>
              <a:rPr lang="en-US" sz="1200" b="0" i="0" kern="1200" dirty="0">
                <a:solidFill>
                  <a:schemeClr val="tx1"/>
                </a:solidFill>
                <a:effectLst/>
                <a:latin typeface="+mn-lt"/>
                <a:ea typeface="+mn-ea"/>
                <a:cs typeface="+mn-cs"/>
              </a:rPr>
              <a:t>Each part asks students to write a slightly different sequential search. In all cases, make sure students are clear on what they should be reporting, both when the desired item is found and when it is not.</a:t>
            </a:r>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800709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Students should complete the </a:t>
            </a:r>
            <a:r>
              <a:rPr lang="en-US" sz="1200" b="0" i="0" u="none" strike="noStrike" kern="1200" dirty="0">
                <a:solidFill>
                  <a:schemeClr val="tx1"/>
                </a:solidFill>
                <a:effectLst/>
                <a:latin typeface="+mn-lt"/>
                <a:ea typeface="+mn-ea"/>
                <a:cs typeface="+mn-cs"/>
                <a:hlinkClick r:id="rId3"/>
              </a:rPr>
              <a:t>It's Around Here Somewhere</a:t>
            </a:r>
            <a:r>
              <a:rPr lang="en-US" sz="1200" b="0" i="0" kern="1200" dirty="0">
                <a:solidFill>
                  <a:schemeClr val="tx1"/>
                </a:solidFill>
                <a:effectLst/>
                <a:latin typeface="+mn-lt"/>
                <a:ea typeface="+mn-ea"/>
                <a:cs typeface="+mn-cs"/>
              </a:rPr>
              <a:t> activity individually or in pairs.</a:t>
            </a:r>
          </a:p>
          <a:p>
            <a:r>
              <a:rPr lang="en-US" sz="1200" b="0" i="0" kern="1200" dirty="0">
                <a:solidFill>
                  <a:schemeClr val="tx1"/>
                </a:solidFill>
                <a:effectLst/>
                <a:latin typeface="+mn-lt"/>
                <a:ea typeface="+mn-ea"/>
                <a:cs typeface="+mn-cs"/>
              </a:rPr>
              <a:t>Each part asks students to write a slightly different sequential search. In all cases, make sure students are clear on what they should be reporting, both when the desired item is found and when it is not.</a:t>
            </a:r>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1774585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Students should complete the </a:t>
            </a:r>
            <a:r>
              <a:rPr lang="en-US" sz="1200" b="0" i="0" u="none" strike="noStrike" kern="1200" dirty="0">
                <a:solidFill>
                  <a:schemeClr val="tx1"/>
                </a:solidFill>
                <a:effectLst/>
                <a:latin typeface="+mn-lt"/>
                <a:ea typeface="+mn-ea"/>
                <a:cs typeface="+mn-cs"/>
                <a:hlinkClick r:id="rId3"/>
              </a:rPr>
              <a:t>It's Around Here Somewhere</a:t>
            </a:r>
            <a:r>
              <a:rPr lang="en-US" sz="1200" b="0" i="0" kern="1200" dirty="0">
                <a:solidFill>
                  <a:schemeClr val="tx1"/>
                </a:solidFill>
                <a:effectLst/>
                <a:latin typeface="+mn-lt"/>
                <a:ea typeface="+mn-ea"/>
                <a:cs typeface="+mn-cs"/>
              </a:rPr>
              <a:t> activity individually or in pairs.</a:t>
            </a:r>
          </a:p>
          <a:p>
            <a:r>
              <a:rPr lang="en-US" sz="1200" b="0" i="0" kern="1200" dirty="0">
                <a:solidFill>
                  <a:schemeClr val="tx1"/>
                </a:solidFill>
                <a:effectLst/>
                <a:latin typeface="+mn-lt"/>
                <a:ea typeface="+mn-ea"/>
                <a:cs typeface="+mn-cs"/>
              </a:rPr>
              <a:t>Each part asks students to write a slightly different sequential search. In all cases, make sure students are clear on what they should be reporting, both when the desired item is found and when it is not.</a:t>
            </a:r>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23181992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11/24/2021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11/24/2021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7.xml"/><Relationship Id="rId1" Type="http://schemas.openxmlformats.org/officeDocument/2006/relationships/tags" Target="../tags/tag11.xml"/><Relationship Id="rId5" Type="http://schemas.openxmlformats.org/officeDocument/2006/relationships/image" Target="../media/image30.sv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tags" Target="../tags/tag12.xml"/><Relationship Id="rId5" Type="http://schemas.openxmlformats.org/officeDocument/2006/relationships/image" Target="../media/image32.sv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ags" Target="../tags/tag5.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6.xml"/><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7.xml"/><Relationship Id="rId6" Type="http://schemas.openxmlformats.org/officeDocument/2006/relationships/image" Target="../media/image26.jpeg"/><Relationship Id="rId5" Type="http://schemas.openxmlformats.org/officeDocument/2006/relationships/image" Target="../media/image25.sv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8.xml"/><Relationship Id="rId5" Type="http://schemas.openxmlformats.org/officeDocument/2006/relationships/image" Target="../media/image28.sv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ags" Target="../tags/tag9.xml"/><Relationship Id="rId5" Type="http://schemas.openxmlformats.org/officeDocument/2006/relationships/image" Target="../media/image28.sv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10.xml"/><Relationship Id="rId5" Type="http://schemas.openxmlformats.org/officeDocument/2006/relationships/image" Target="../media/image28.sv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4.5: </a:t>
            </a:r>
            <a:r>
              <a:rPr lang="en-US" b="1" dirty="0"/>
              <a:t>Sequential search</a:t>
            </a:r>
            <a:endParaRPr lang="en-US" dirty="0"/>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677108"/>
          </a:xfrm>
        </p:spPr>
        <p:txBody>
          <a:bodyPr/>
          <a:lstStyle/>
          <a:p>
            <a:r>
              <a:rPr lang="en-US" dirty="0">
                <a:cs typeface="Segoe UI"/>
              </a:rPr>
              <a:t>Microsoft Philanthropies TEALS Program</a:t>
            </a:r>
          </a:p>
          <a:p>
            <a:r>
              <a:rPr lang="en-US" dirty="0">
                <a:cs typeface="Segoe UI"/>
              </a:rPr>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86850" y="633827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a:t>
            </a:r>
            <a:endParaRPr lang="en-US" dirty="0">
              <a:latin typeface="+mn-lt"/>
            </a:endParaRP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349029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SzPct val="100000"/>
              <a:buNone/>
            </a:pPr>
            <a:r>
              <a:rPr lang="en-US" sz="3200" i="1" dirty="0"/>
              <a:t>Share out</a:t>
            </a:r>
            <a:endParaRPr lang="en-US" sz="2400" dirty="0"/>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a:t>
            </a:r>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4294967295"/>
          </p:nvPr>
        </p:nvSpPr>
        <p:spPr>
          <a:xfrm>
            <a:off x="588262" y="1435100"/>
            <a:ext cx="11021125" cy="1600438"/>
          </a:xfrm>
        </p:spPr>
        <p:txBody>
          <a:bodyPr/>
          <a:lstStyle/>
          <a:p>
            <a:pPr marL="0" indent="0">
              <a:spcBef>
                <a:spcPts val="600"/>
              </a:spcBef>
              <a:spcAft>
                <a:spcPts val="600"/>
              </a:spcAft>
              <a:buNone/>
            </a:pPr>
            <a:r>
              <a:rPr lang="en-US" dirty="0">
                <a:latin typeface="+mj-lt"/>
              </a:rPr>
              <a:t>In your notebook answer the following,</a:t>
            </a:r>
          </a:p>
          <a:p>
            <a:pPr marL="457200" indent="-344488">
              <a:spcBef>
                <a:spcPts val="600"/>
              </a:spcBef>
              <a:spcAft>
                <a:spcPts val="600"/>
              </a:spcAft>
              <a:buSzPct val="100000"/>
              <a:buFont typeface="Arial" panose="020B0604020202020204" pitchFamily="34" charset="0"/>
              <a:buChar char="•"/>
            </a:pPr>
            <a:r>
              <a:rPr lang="en-US" dirty="0"/>
              <a:t>In your own words describe how a sequential search works.</a:t>
            </a:r>
          </a:p>
          <a:p>
            <a:pPr marL="457200" indent="-344488">
              <a:spcBef>
                <a:spcPts val="600"/>
              </a:spcBef>
              <a:spcAft>
                <a:spcPts val="600"/>
              </a:spcAft>
              <a:buSzPct val="100000"/>
              <a:buFont typeface="Arial" panose="020B0604020202020204" pitchFamily="34" charset="0"/>
              <a:buChar char="•"/>
            </a:pPr>
            <a:r>
              <a:rPr lang="en-US" dirty="0"/>
              <a:t>Discussion: Share what you were having trouble with.</a:t>
            </a:r>
          </a:p>
        </p:txBody>
      </p:sp>
      <p:pic>
        <p:nvPicPr>
          <p:cNvPr id="3" name="Graphic 2" descr="Exit">
            <a:extLst>
              <a:ext uri="{FF2B5EF4-FFF2-40B4-BE49-F238E27FC236}">
                <a16:creationId xmlns:a16="http://schemas.microsoft.com/office/drawing/2014/main" id="{BA2AC877-C929-4353-A9BC-62531AA325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3945800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457200"/>
            <a:ext cx="11018520" cy="553998"/>
          </a:xfrm>
        </p:spPr>
        <p:txBody>
          <a:bodyPr/>
          <a:lstStyle/>
          <a:p>
            <a:r>
              <a:rPr lang="en-US" b="1" dirty="0"/>
              <a:t>Sequential search</a:t>
            </a: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5215" y="1435100"/>
            <a:ext cx="11018521" cy="1400383"/>
          </a:xfrm>
        </p:spPr>
        <p:txBody>
          <a:bodyPr/>
          <a:lstStyle/>
          <a:p>
            <a:pPr marL="0" indent="0">
              <a:buNone/>
            </a:pPr>
            <a:r>
              <a:rPr lang="en-US" dirty="0">
                <a:latin typeface="+mj-lt"/>
              </a:rPr>
              <a:t>After this lesson, you will be able to...</a:t>
            </a:r>
          </a:p>
          <a:p>
            <a:pPr marL="457200" indent="-352425">
              <a:spcBef>
                <a:spcPts val="600"/>
              </a:spcBef>
              <a:spcAft>
                <a:spcPts val="600"/>
              </a:spcAft>
              <a:buSzPct val="100000"/>
              <a:buFont typeface="Arial" panose="020B0604020202020204" pitchFamily="34" charset="0"/>
              <a:buChar char="•"/>
            </a:pPr>
            <a:r>
              <a:rPr lang="en-US" sz="2400" dirty="0"/>
              <a:t>Explain the sequential search algorithm</a:t>
            </a:r>
          </a:p>
          <a:p>
            <a:pPr marL="457200" indent="-352425">
              <a:spcBef>
                <a:spcPts val="600"/>
              </a:spcBef>
              <a:spcAft>
                <a:spcPts val="600"/>
              </a:spcAft>
              <a:buSzPct val="100000"/>
              <a:buFont typeface="Arial" panose="020B0604020202020204" pitchFamily="34" charset="0"/>
              <a:buChar char="•"/>
            </a:pPr>
            <a:r>
              <a:rPr lang="en-US" sz="2400" dirty="0"/>
              <a:t>Implement several variations of sequential search</a:t>
            </a:r>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222147"/>
          </a:xfrm>
        </p:spPr>
        <p:txBody>
          <a:bodyPr/>
          <a:lstStyle/>
          <a:p>
            <a:r>
              <a:rPr lang="en-US" sz="1800" dirty="0">
                <a:effectLst/>
              </a:rPr>
              <a:t>Do now</a:t>
            </a:r>
          </a:p>
          <a:p>
            <a:r>
              <a:rPr lang="en-US" sz="1800" dirty="0"/>
              <a:t>Lecture and demonstration</a:t>
            </a:r>
            <a:endParaRPr lang="en-US" sz="1800" dirty="0">
              <a:effectLst/>
            </a:endParaRPr>
          </a:p>
          <a:p>
            <a:r>
              <a:rPr lang="en-US" sz="1800" dirty="0"/>
              <a:t>It’s around here somewhere activity</a:t>
            </a:r>
          </a:p>
          <a:p>
            <a:r>
              <a:rPr lang="en-US" sz="1800" dirty="0"/>
              <a:t>Debrief and wrap-up</a:t>
            </a:r>
          </a:p>
          <a:p>
            <a:pPr>
              <a:spcAft>
                <a:spcPts val="600"/>
              </a:spcAft>
            </a:pPr>
            <a:endParaRPr lang="en-US" sz="1800" dirty="0"/>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now 4.5: List tracing</a:t>
            </a:r>
          </a:p>
        </p:txBody>
      </p:sp>
      <p:sp>
        <p:nvSpPr>
          <p:cNvPr id="3" name="Content Placeholder 2"/>
          <p:cNvSpPr>
            <a:spLocks noGrp="1"/>
          </p:cNvSpPr>
          <p:nvPr>
            <p:ph type="body" sz="quarter" idx="10"/>
          </p:nvPr>
        </p:nvSpPr>
        <p:spPr>
          <a:xfrm>
            <a:off x="584200" y="1285518"/>
            <a:ext cx="6515100" cy="5389602"/>
          </a:xfrm>
        </p:spPr>
        <p:txBody>
          <a:bodyPr>
            <a:noAutofit/>
          </a:bodyPr>
          <a:lstStyle/>
          <a:p>
            <a:pPr marL="0" indent="0">
              <a:buNone/>
            </a:pPr>
            <a:r>
              <a:rPr lang="en-US" sz="1600" dirty="0"/>
              <a:t>For each script below, describe what the sprite does when that script is triggered. </a:t>
            </a:r>
          </a:p>
          <a:p>
            <a:pPr marL="285750" indent="-285750">
              <a:buFont typeface="Arial" panose="020B0604020202020204" pitchFamily="34" charset="0"/>
              <a:buChar char="•"/>
            </a:pPr>
            <a:r>
              <a:rPr lang="en-US" sz="1600" dirty="0"/>
              <a:t>Number your answers. </a:t>
            </a:r>
          </a:p>
          <a:p>
            <a:pPr marL="285750" indent="-285750">
              <a:buFont typeface="Arial" panose="020B0604020202020204" pitchFamily="34" charset="0"/>
              <a:buChar char="•"/>
            </a:pPr>
            <a:r>
              <a:rPr lang="en-US" sz="1600" dirty="0"/>
              <a:t>If you have time, check your answers by assembling these scripts in Snap!.</a:t>
            </a:r>
          </a:p>
          <a:p>
            <a:pPr marL="0" indent="0">
              <a:buNone/>
            </a:pPr>
            <a:r>
              <a:rPr lang="en-US" sz="1600" dirty="0"/>
              <a:t>You will need to add the “Words, sentences” library to your project to use the “list-&gt;sentence” block. </a:t>
            </a:r>
          </a:p>
          <a:p>
            <a:pPr marL="0" indent="0">
              <a:buNone/>
            </a:pPr>
            <a:r>
              <a:rPr lang="en-US" sz="1600" dirty="0"/>
              <a:t>In Snap!:</a:t>
            </a:r>
          </a:p>
          <a:p>
            <a:pPr marL="342900" indent="-342900">
              <a:buFont typeface="+mj-lt"/>
              <a:buAutoNum type="arabicPeriod"/>
            </a:pPr>
            <a:r>
              <a:rPr lang="en-US" sz="1600" dirty="0"/>
              <a:t>Click the File Icon in the upper left corner next to the “Snap!!” image.</a:t>
            </a:r>
          </a:p>
          <a:p>
            <a:pPr marL="342900" indent="-342900">
              <a:buFont typeface="+mj-lt"/>
              <a:buAutoNum type="arabicPeriod"/>
            </a:pPr>
            <a:r>
              <a:rPr lang="en-US" sz="1600" dirty="0"/>
              <a:t>Click “Libraries...”</a:t>
            </a:r>
          </a:p>
          <a:p>
            <a:pPr marL="342900" indent="-342900">
              <a:buFont typeface="+mj-lt"/>
              <a:buAutoNum type="arabicPeriod"/>
            </a:pPr>
            <a:r>
              <a:rPr lang="en-US" sz="1600" dirty="0"/>
              <a:t>Select “Words, sentences”</a:t>
            </a:r>
          </a:p>
          <a:p>
            <a:pPr marL="342900" indent="-342900">
              <a:buFont typeface="+mj-lt"/>
              <a:buAutoNum type="arabicPeriod"/>
            </a:pPr>
            <a:r>
              <a:rPr lang="en-US" sz="1600" dirty="0"/>
              <a:t>Click “Import”</a:t>
            </a:r>
          </a:p>
          <a:p>
            <a:pPr marL="0" indent="0">
              <a:buNone/>
            </a:pPr>
            <a:r>
              <a:rPr lang="en-US" sz="1600" dirty="0"/>
              <a:t>The “list-&gt;sentence” block will be one of the blocks added to “Operators”</a:t>
            </a:r>
          </a:p>
        </p:txBody>
      </p:sp>
      <p:pic>
        <p:nvPicPr>
          <p:cNvPr id="5" name="Graphic 4" descr="Do Now">
            <a:extLst>
              <a:ext uri="{FF2B5EF4-FFF2-40B4-BE49-F238E27FC236}">
                <a16:creationId xmlns:a16="http://schemas.microsoft.com/office/drawing/2014/main" id="{8BEC8350-8761-4FAF-A886-0EA3580900C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pic>
        <p:nvPicPr>
          <p:cNvPr id="7" name="Picture 6" descr="Example List Tracing code written in Snap!">
            <a:extLst>
              <a:ext uri="{FF2B5EF4-FFF2-40B4-BE49-F238E27FC236}">
                <a16:creationId xmlns:a16="http://schemas.microsoft.com/office/drawing/2014/main" id="{0FAE13FC-25BD-461B-A580-2BB5F8C12F8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89737" y="1273971"/>
            <a:ext cx="3740263" cy="5401149"/>
          </a:xfrm>
          <a:prstGeom prst="rect">
            <a:avLst/>
          </a:prstGeom>
        </p:spPr>
      </p:pic>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a:t>
            </a:r>
          </a:p>
        </p:txBody>
      </p:sp>
      <p:sp>
        <p:nvSpPr>
          <p:cNvPr id="4" name="Text Placeholder 3">
            <a:extLst>
              <a:ext uri="{FF2B5EF4-FFF2-40B4-BE49-F238E27FC236}">
                <a16:creationId xmlns:a16="http://schemas.microsoft.com/office/drawing/2014/main" id="{34AACF2C-5AD1-48D0-894C-B0335E7C41E2}"/>
              </a:ext>
            </a:extLst>
          </p:cNvPr>
          <p:cNvSpPr>
            <a:spLocks noGrp="1"/>
          </p:cNvSpPr>
          <p:nvPr>
            <p:ph type="body" sz="quarter" idx="10"/>
          </p:nvPr>
        </p:nvSpPr>
        <p:spPr>
          <a:xfrm>
            <a:off x="584200" y="1435100"/>
            <a:ext cx="11018520" cy="1446550"/>
          </a:xfrm>
        </p:spPr>
        <p:txBody>
          <a:bodyPr/>
          <a:lstStyle/>
          <a:p>
            <a:r>
              <a:rPr lang="en-US" dirty="0"/>
              <a:t>How would you determine if a person is in the room or not?</a:t>
            </a:r>
          </a:p>
          <a:p>
            <a:r>
              <a:rPr lang="en-US" dirty="0"/>
              <a:t>Can you produce a method that will always work including when the person is not present? (Pretend you are a computer)</a:t>
            </a:r>
          </a:p>
        </p:txBody>
      </p:sp>
      <p:pic>
        <p:nvPicPr>
          <p:cNvPr id="3" name="Graphic 2" descr="Lecture">
            <a:extLst>
              <a:ext uri="{FF2B5EF4-FFF2-40B4-BE49-F238E27FC236}">
                <a16:creationId xmlns:a16="http://schemas.microsoft.com/office/drawing/2014/main" id="{40E0EEEB-C268-4EE9-BE52-652554C4EB8A}"/>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6058643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(Continued)</a:t>
            </a:r>
          </a:p>
        </p:txBody>
      </p:sp>
      <p:pic>
        <p:nvPicPr>
          <p:cNvPr id="3" name="Graphic 2" descr="Lecture">
            <a:extLst>
              <a:ext uri="{FF2B5EF4-FFF2-40B4-BE49-F238E27FC236}">
                <a16:creationId xmlns:a16="http://schemas.microsoft.com/office/drawing/2014/main" id="{40E0EEEB-C268-4EE9-BE52-652554C4EB8A}"/>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pic>
        <p:nvPicPr>
          <p:cNvPr id="1028" name="Picture 4" descr="Search Diagram to help with explanations">
            <a:extLst>
              <a:ext uri="{FF2B5EF4-FFF2-40B4-BE49-F238E27FC236}">
                <a16:creationId xmlns:a16="http://schemas.microsoft.com/office/drawing/2014/main" id="{4D25A48C-8447-44C6-AFB9-5ACC51B339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5375" y="1371600"/>
            <a:ext cx="10245725" cy="488964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98841427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dirty="0"/>
              <a:t>Lab 4.5: It’s around here somewhere</a:t>
            </a:r>
          </a:p>
        </p:txBody>
      </p:sp>
      <p:sp>
        <p:nvSpPr>
          <p:cNvPr id="3" name="Content Placeholder 2"/>
          <p:cNvSpPr>
            <a:spLocks noGrp="1"/>
          </p:cNvSpPr>
          <p:nvPr>
            <p:ph sz="quarter" idx="4294967295"/>
          </p:nvPr>
        </p:nvSpPr>
        <p:spPr>
          <a:xfrm>
            <a:off x="584200" y="1285518"/>
            <a:ext cx="11022583" cy="5572482"/>
          </a:xfrm>
        </p:spPr>
        <p:txBody>
          <a:bodyPr>
            <a:normAutofit/>
          </a:bodyPr>
          <a:lstStyle/>
          <a:p>
            <a:pPr marL="0" indent="0">
              <a:buNone/>
            </a:pPr>
            <a:r>
              <a:rPr lang="en-US" sz="2400" dirty="0"/>
              <a:t>In this lab, you will work in pairs to implement several custom blocks performing variants of sequential search.</a:t>
            </a:r>
          </a:p>
          <a:p>
            <a:pPr marL="0" indent="0">
              <a:buNone/>
            </a:pPr>
            <a:r>
              <a:rPr lang="en-US" sz="3000" b="1" dirty="0">
                <a:latin typeface="+mj-lt"/>
              </a:rPr>
              <a:t>You there</a:t>
            </a:r>
          </a:p>
          <a:p>
            <a:pPr marL="0" indent="0">
              <a:buNone/>
            </a:pPr>
            <a:r>
              <a:rPr lang="en-US" dirty="0"/>
              <a:t>Write your own version of the Snap! </a:t>
            </a:r>
            <a:r>
              <a:rPr lang="en-US" b="1" dirty="0"/>
              <a:t>contains</a:t>
            </a:r>
            <a:r>
              <a:rPr lang="en-US" dirty="0"/>
              <a:t> block, which takes a list and a value as arguments and reports true if the value is anywhere in the list and reports false otherwise. </a:t>
            </a:r>
          </a:p>
          <a:p>
            <a:pPr marL="0" indent="0">
              <a:buNone/>
            </a:pPr>
            <a:endParaRPr lang="en-US" dirty="0"/>
          </a:p>
          <a:p>
            <a:pPr marL="0" indent="0">
              <a:buNone/>
            </a:pPr>
            <a:r>
              <a:rPr lang="en-US" dirty="0"/>
              <a:t>Do not use the existing </a:t>
            </a:r>
            <a:r>
              <a:rPr lang="en-US" b="1" dirty="0"/>
              <a:t>contains</a:t>
            </a:r>
            <a:r>
              <a:rPr lang="en-US" dirty="0"/>
              <a:t> block in your implementation.</a:t>
            </a:r>
            <a:endParaRPr lang="en-US" sz="3000" b="1" dirty="0">
              <a:latin typeface="+mj-lt"/>
            </a:endParaRPr>
          </a:p>
        </p:txBody>
      </p:sp>
      <p:pic>
        <p:nvPicPr>
          <p:cNvPr id="4" name="Graphic 3" descr="Lab">
            <a:extLst>
              <a:ext uri="{FF2B5EF4-FFF2-40B4-BE49-F238E27FC236}">
                <a16:creationId xmlns:a16="http://schemas.microsoft.com/office/drawing/2014/main" id="{6F20980F-D7BB-4F1E-8635-53241772AD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310315132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dirty="0"/>
              <a:t>Lab 4.5: It’s around here somewhere – where?</a:t>
            </a:r>
          </a:p>
        </p:txBody>
      </p:sp>
      <p:sp>
        <p:nvSpPr>
          <p:cNvPr id="3" name="Content Placeholder 2"/>
          <p:cNvSpPr>
            <a:spLocks noGrp="1"/>
          </p:cNvSpPr>
          <p:nvPr>
            <p:ph sz="quarter" idx="4294967295"/>
          </p:nvPr>
        </p:nvSpPr>
        <p:spPr>
          <a:xfrm>
            <a:off x="584200" y="1285518"/>
            <a:ext cx="11022583" cy="5115282"/>
          </a:xfrm>
        </p:spPr>
        <p:txBody>
          <a:bodyPr>
            <a:normAutofit lnSpcReduction="10000"/>
          </a:bodyPr>
          <a:lstStyle/>
          <a:p>
            <a:r>
              <a:rPr lang="en-US" dirty="0"/>
              <a:t>Write a custom block called “index of”.</a:t>
            </a:r>
          </a:p>
          <a:p>
            <a:r>
              <a:rPr lang="en-US" dirty="0"/>
              <a:t>Takes a list and a value as arguments and reports the index.</a:t>
            </a:r>
          </a:p>
          <a:p>
            <a:r>
              <a:rPr lang="en-US" dirty="0"/>
              <a:t>Which the value is found in the list, if it is there. </a:t>
            </a:r>
          </a:p>
          <a:p>
            <a:r>
              <a:rPr lang="en-US" dirty="0"/>
              <a:t>If the value is not present anywhere in the list, report −1. </a:t>
            </a:r>
          </a:p>
          <a:p>
            <a:pPr marL="0" indent="0">
              <a:buNone/>
            </a:pPr>
            <a:r>
              <a:rPr lang="en-US" b="1" dirty="0"/>
              <a:t>For example, </a:t>
            </a:r>
          </a:p>
          <a:p>
            <a:r>
              <a:rPr lang="en-US" dirty="0"/>
              <a:t>if the list is (2, 3, 5, 7, 11) and the value is 5, “index of” should report 3. </a:t>
            </a:r>
          </a:p>
          <a:p>
            <a:r>
              <a:rPr lang="en-US" dirty="0"/>
              <a:t>If the list is (2, 3, 5, 7, 11) and the value is 4, “index of” should report −1.</a:t>
            </a:r>
          </a:p>
          <a:p>
            <a:pPr marL="0" indent="0">
              <a:buNone/>
            </a:pPr>
            <a:r>
              <a:rPr lang="en-US" sz="3200" dirty="0"/>
              <a:t>Do not use the existing </a:t>
            </a:r>
            <a:r>
              <a:rPr lang="en-US" sz="3200" b="1" dirty="0"/>
              <a:t>index of</a:t>
            </a:r>
            <a:r>
              <a:rPr lang="en-US" sz="3200" dirty="0"/>
              <a:t> block in your implementation.</a:t>
            </a:r>
            <a:endParaRPr lang="en-US" sz="3600" b="1" dirty="0">
              <a:latin typeface="+mj-lt"/>
            </a:endParaRPr>
          </a:p>
        </p:txBody>
      </p:sp>
      <p:pic>
        <p:nvPicPr>
          <p:cNvPr id="4" name="Graphic 3" descr="Lab">
            <a:extLst>
              <a:ext uri="{FF2B5EF4-FFF2-40B4-BE49-F238E27FC236}">
                <a16:creationId xmlns:a16="http://schemas.microsoft.com/office/drawing/2014/main" id="{6F20980F-D7BB-4F1E-8635-53241772AD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56754811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dirty="0"/>
              <a:t>Lab 4.5: It’s around here somewhere – Tell </a:t>
            </a:r>
            <a:r>
              <a:rPr lang="en-US"/>
              <a:t>me more</a:t>
            </a:r>
            <a:endParaRPr lang="en-US" dirty="0"/>
          </a:p>
        </p:txBody>
      </p:sp>
      <p:sp>
        <p:nvSpPr>
          <p:cNvPr id="3" name="Content Placeholder 2"/>
          <p:cNvSpPr>
            <a:spLocks noGrp="1"/>
          </p:cNvSpPr>
          <p:nvPr>
            <p:ph sz="quarter" idx="4294967295"/>
          </p:nvPr>
        </p:nvSpPr>
        <p:spPr>
          <a:xfrm>
            <a:off x="584200" y="1285518"/>
            <a:ext cx="11022583" cy="5572482"/>
          </a:xfrm>
        </p:spPr>
        <p:txBody>
          <a:bodyPr>
            <a:normAutofit/>
          </a:bodyPr>
          <a:lstStyle/>
          <a:p>
            <a:pPr marL="0" indent="0">
              <a:buNone/>
            </a:pPr>
            <a:r>
              <a:rPr lang="en-US" sz="3000" b="1" dirty="0">
                <a:latin typeface="+mj-lt"/>
              </a:rPr>
              <a:t>Tell me more</a:t>
            </a:r>
          </a:p>
          <a:p>
            <a:r>
              <a:rPr lang="en-US" dirty="0"/>
              <a:t>Write a custom block called “first e-word” that takes a list as an argument and reports the first word in the list that starts with the letter 'e'. If no such word exists, report a blank (nothing).</a:t>
            </a:r>
          </a:p>
          <a:p>
            <a:r>
              <a:rPr lang="en-US" dirty="0"/>
              <a:t>Bonus: Write a custom block called “first word that starts with” that takes a list and a letter as arguments and reports the first word in the list that starts with the given letter. If no such word exists, report a blank (nothing).</a:t>
            </a:r>
          </a:p>
          <a:p>
            <a:endParaRPr lang="en-US" dirty="0"/>
          </a:p>
          <a:p>
            <a:pPr marL="0" indent="0">
              <a:buNone/>
            </a:pPr>
            <a:r>
              <a:rPr lang="en-US" dirty="0"/>
              <a:t>Do not use the existing </a:t>
            </a:r>
            <a:r>
              <a:rPr lang="en-US" b="1" dirty="0"/>
              <a:t>index of</a:t>
            </a:r>
            <a:r>
              <a:rPr lang="en-US" dirty="0"/>
              <a:t> block in your implementation.</a:t>
            </a:r>
            <a:endParaRPr lang="en-US" sz="3000" b="1" dirty="0">
              <a:latin typeface="+mj-lt"/>
            </a:endParaRPr>
          </a:p>
          <a:p>
            <a:pPr marL="0" indent="0">
              <a:buNone/>
            </a:pPr>
            <a:endParaRPr lang="en-US" dirty="0"/>
          </a:p>
        </p:txBody>
      </p:sp>
      <p:pic>
        <p:nvPicPr>
          <p:cNvPr id="4" name="Graphic 3" descr="Lab">
            <a:extLst>
              <a:ext uri="{FF2B5EF4-FFF2-40B4-BE49-F238E27FC236}">
                <a16:creationId xmlns:a16="http://schemas.microsoft.com/office/drawing/2014/main" id="{6F20980F-D7BB-4F1E-8635-53241772AD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314238670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DESIGN_ID_MICROSOFT PHILANTHROPIES TEALS" val="Mj44f6OA"/>
  <p:tag name="ARTICULATE_SLIDE_COUNT" val="1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Microsoft Philanthropies TEALS</Template>
  <TotalTime>0</TotalTime>
  <Words>1168</Words>
  <Application>Microsoft Office PowerPoint</Application>
  <PresentationFormat>Widescreen</PresentationFormat>
  <Paragraphs>90</Paragraphs>
  <Slides>11</Slides>
  <Notes>11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Calibri</vt:lpstr>
      <vt:lpstr>Consolas</vt:lpstr>
      <vt:lpstr>Segoe UI</vt:lpstr>
      <vt:lpstr>Segoe UI Semibold</vt:lpstr>
      <vt:lpstr>Wingdings</vt:lpstr>
      <vt:lpstr>Microsoft Philanthropies TEALS</vt:lpstr>
      <vt:lpstr>Black Template</vt:lpstr>
      <vt:lpstr>Lesson 4.5: Sequential search</vt:lpstr>
      <vt:lpstr>Sequential search</vt:lpstr>
      <vt:lpstr>Today’s plan</vt:lpstr>
      <vt:lpstr>Do now 4.5: List tracing</vt:lpstr>
      <vt:lpstr>Lecture</vt:lpstr>
      <vt:lpstr>Lecture (Continued)</vt:lpstr>
      <vt:lpstr>Lab 4.5: It’s around here somewhere</vt:lpstr>
      <vt:lpstr>Lab 4.5: It’s around here somewhere – where?</vt:lpstr>
      <vt:lpstr>Lab 4.5: It’s around here somewhere – Tell me more</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2020-08-24T21:19:30Z</dcterms:created>
  <dcterms:modified xsi:type="dcterms:W3CDTF">2021-11-24T21:13:56Z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CF0C8FBE-77BE-4C82-8D06-5BCAE5ECACF9</vt:lpwstr>
  </property>
  <property fmtid="{D5CDD505-2E9C-101B-9397-08002B2CF9AE}" pid="3" name="ArticulatePath">
    <vt:lpwstr>TEALS SNAP 4.5</vt:lpwstr>
  </property>
</Properties>
</file>