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70" r:id="rId6"/>
    <p:sldId id="1679" r:id="rId7"/>
    <p:sldId id="1680" r:id="rId8"/>
    <p:sldId id="1697" r:id="rId9"/>
    <p:sldId id="1705" r:id="rId10"/>
    <p:sldId id="1704" r:id="rId11"/>
    <p:sldId id="1703" r:id="rId12"/>
    <p:sldId id="1702"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A329D9-C132-4E1C-B2A5-0FB55A1E28EE}" v="1" dt="2020-05-09T06:22:49.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04" autoAdjust="0"/>
    <p:restoredTop sz="65644" autoAdjust="0"/>
  </p:normalViewPr>
  <p:slideViewPr>
    <p:cSldViewPr snapToGrid="0">
      <p:cViewPr varScale="1">
        <p:scale>
          <a:sx n="105" d="100"/>
          <a:sy n="105" d="100"/>
        </p:scale>
        <p:origin x="846"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Utilize the plan developed with your teaching team for the first day of school.</a:t>
            </a:r>
          </a:p>
          <a:p>
            <a:r>
              <a:rPr lang="en-US" dirty="0"/>
              <a:t>The pacing is a very broad suggestion. You should adapt (or ignore) as necessary to fit your team's plan.</a:t>
            </a:r>
          </a:p>
          <a:p>
            <a:endParaRPr lang="en-US" dirty="0"/>
          </a:p>
          <a:p>
            <a:r>
              <a:rPr lang="en-US" dirty="0"/>
              <a:t>Suggested topics to cover:</a:t>
            </a:r>
          </a:p>
          <a:p>
            <a:pPr marL="171450" indent="-171450">
              <a:buFont typeface="Arial" panose="020B0604020202020204" pitchFamily="34" charset="0"/>
              <a:buChar char="•"/>
            </a:pPr>
            <a:r>
              <a:rPr lang="en-US" dirty="0"/>
              <a:t>Names and backgrounds of TEALS team members</a:t>
            </a:r>
          </a:p>
          <a:p>
            <a:pPr marL="171450" indent="-171450">
              <a:buFont typeface="Arial" panose="020B0604020202020204" pitchFamily="34" charset="0"/>
              <a:buChar char="•"/>
            </a:pPr>
            <a:r>
              <a:rPr lang="en-US" dirty="0"/>
              <a:t>Brief background on TEALS program (i.e. "Why are there so many adults here?")</a:t>
            </a:r>
          </a:p>
          <a:p>
            <a:pPr marL="171450" indent="-171450">
              <a:buFont typeface="Arial" panose="020B0604020202020204" pitchFamily="34" charset="0"/>
              <a:buChar char="•"/>
            </a:pPr>
            <a:r>
              <a:rPr lang="en-US" dirty="0"/>
              <a:t>Classroom rules, behavior expectations, grading guidelines, late work policies, etc.</a:t>
            </a:r>
          </a:p>
          <a:p>
            <a:pPr marL="171450" indent="-171450">
              <a:buFont typeface="Arial" panose="020B0604020202020204" pitchFamily="34" charset="0"/>
              <a:buChar char="•"/>
            </a:pPr>
            <a:r>
              <a:rPr lang="en-US" dirty="0"/>
              <a:t>Academic Integrity/Cheating policy</a:t>
            </a:r>
          </a:p>
          <a:p>
            <a:pPr marL="171450" indent="-171450">
              <a:buFont typeface="Arial" panose="020B0604020202020204" pitchFamily="34" charset="0"/>
              <a:buChar char="•"/>
            </a:pPr>
            <a:r>
              <a:rPr lang="en-US" dirty="0"/>
              <a:t>Introductions/Icebreakers with students</a:t>
            </a:r>
          </a:p>
          <a:p>
            <a:pPr marL="171450" indent="-171450">
              <a:buFont typeface="Arial" panose="020B0604020202020204" pitchFamily="34" charset="0"/>
              <a:buChar char="•"/>
            </a:pPr>
            <a:r>
              <a:rPr lang="en-US" dirty="0"/>
              <a:t>High-level learning objectives for course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a:t>
            </a:r>
          </a:p>
          <a:p>
            <a:pPr algn="l"/>
            <a:r>
              <a:rPr lang="en-US" dirty="0">
                <a:effectLst/>
              </a:rPr>
              <a:t>10 minutes | Course staff introductions</a:t>
            </a:r>
          </a:p>
          <a:p>
            <a:pPr algn="l"/>
            <a:r>
              <a:rPr lang="en-US" dirty="0">
                <a:effectLst/>
              </a:rPr>
              <a:t>10 minutes | Icebreakers</a:t>
            </a:r>
          </a:p>
          <a:p>
            <a:pPr algn="l"/>
            <a:r>
              <a:rPr lang="en-US" dirty="0">
                <a:effectLst/>
              </a:rPr>
              <a:t>10 minutes | Course outline</a:t>
            </a:r>
          </a:p>
          <a:p>
            <a:pPr algn="l"/>
            <a:r>
              <a:rPr lang="en-US" dirty="0">
                <a:effectLst/>
              </a:rPr>
              <a:t>15 minutes | Course norms, procedures, and administrative tasks</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839565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35624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59857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572780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solidFill>
                  <a:schemeClr val="accent3"/>
                </a:solidFill>
              </a:rPr>
              <a:t>Lesson 0.1: The First Day</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p:txBody>
          <a:bodyPr/>
          <a:lstStyle/>
          <a:p>
            <a:r>
              <a:rPr lang="en-US" dirty="0"/>
              <a:t>Microsoft Philanthropies TEALS Program</a:t>
            </a:r>
          </a:p>
          <a:p>
            <a:r>
              <a:rPr lang="en-US" dirty="0"/>
              <a:t>Introduction to Computer Science</a:t>
            </a:r>
          </a:p>
          <a:p>
            <a:r>
              <a:rPr lang="en-US" dirty="0"/>
              <a:t>Semester 1</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The First Day</a:t>
            </a:r>
          </a:p>
        </p:txBody>
      </p:sp>
      <p:sp>
        <p:nvSpPr>
          <p:cNvPr id="24" name="Content Placeholder 4">
            <a:extLst>
              <a:ext uri="{FF2B5EF4-FFF2-40B4-BE49-F238E27FC236}">
                <a16:creationId xmlns:a16="http://schemas.microsoft.com/office/drawing/2014/main" id="{97E4434F-AA0A-4560-9214-A0DC91687AB4}"/>
              </a:ext>
            </a:extLst>
          </p:cNvPr>
          <p:cNvSpPr txBox="1">
            <a:spLocks/>
          </p:cNvSpPr>
          <p:nvPr/>
        </p:nvSpPr>
        <p:spPr>
          <a:xfrm>
            <a:off x="590269" y="1440932"/>
            <a:ext cx="11018838" cy="1569660"/>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Font typeface="Wingdings" panose="05000000000000000000" pitchFamily="2" charset="2"/>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altLang="en-US" sz="2400" dirty="0"/>
              <a:t>List the high-level goals of the course</a:t>
            </a:r>
          </a:p>
          <a:p>
            <a:pPr marL="457200" indent="-285750">
              <a:spcBef>
                <a:spcPts val="600"/>
              </a:spcBef>
              <a:spcAft>
                <a:spcPts val="600"/>
              </a:spcAft>
              <a:buSzPct val="100000"/>
              <a:buFont typeface="Arial" panose="020B0604020202020204" pitchFamily="34" charset="0"/>
              <a:buChar char="•"/>
            </a:pPr>
            <a:r>
              <a:rPr lang="en-US" altLang="en-US" sz="2400" dirty="0"/>
              <a:t>Describe classroom procedures, rules, and norms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p:txBody>
          <a:bodyPr/>
          <a:lstStyle/>
          <a:p>
            <a:r>
              <a:rPr lang="en-US" dirty="0"/>
              <a:t>Welcome, attendance</a:t>
            </a:r>
          </a:p>
          <a:p>
            <a:r>
              <a:rPr lang="en-US" dirty="0"/>
              <a:t>Course staff introductions</a:t>
            </a:r>
          </a:p>
          <a:p>
            <a:r>
              <a:rPr lang="en-US" dirty="0"/>
              <a:t>Icebreakers</a:t>
            </a:r>
          </a:p>
          <a:p>
            <a:r>
              <a:rPr lang="en-US" dirty="0"/>
              <a:t>Course outline</a:t>
            </a:r>
          </a:p>
          <a:p>
            <a:r>
              <a:rPr lang="en-US" dirty="0"/>
              <a:t>Course norms, procedures, and administrative tasks</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Welcome</a:t>
            </a:r>
          </a:p>
        </p:txBody>
      </p:sp>
    </p:spTree>
    <p:extLst>
      <p:ext uri="{BB962C8B-B14F-4D97-AF65-F5344CB8AC3E}">
        <p14:creationId xmlns:p14="http://schemas.microsoft.com/office/powerpoint/2010/main" val="13945800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Course staff introductions</a:t>
            </a:r>
          </a:p>
        </p:txBody>
      </p:sp>
    </p:spTree>
    <p:extLst>
      <p:ext uri="{BB962C8B-B14F-4D97-AF65-F5344CB8AC3E}">
        <p14:creationId xmlns:p14="http://schemas.microsoft.com/office/powerpoint/2010/main" val="26316410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Icebreakers</a:t>
            </a:r>
          </a:p>
        </p:txBody>
      </p:sp>
    </p:spTree>
    <p:extLst>
      <p:ext uri="{BB962C8B-B14F-4D97-AF65-F5344CB8AC3E}">
        <p14:creationId xmlns:p14="http://schemas.microsoft.com/office/powerpoint/2010/main" val="10607495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Course outline</a:t>
            </a:r>
          </a:p>
        </p:txBody>
      </p:sp>
    </p:spTree>
    <p:extLst>
      <p:ext uri="{BB962C8B-B14F-4D97-AF65-F5344CB8AC3E}">
        <p14:creationId xmlns:p14="http://schemas.microsoft.com/office/powerpoint/2010/main" val="6515065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Tree>
    <p:extLst>
      <p:ext uri="{BB962C8B-B14F-4D97-AF65-F5344CB8AC3E}">
        <p14:creationId xmlns:p14="http://schemas.microsoft.com/office/powerpoint/2010/main" val="1678558772"/>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13DC54-4B65-4E97-A328-F20A7068EFE3}"/>
</file>

<file path=customXml/itemProps2.xml><?xml version="1.0" encoding="utf-8"?>
<ds:datastoreItem xmlns:ds="http://schemas.openxmlformats.org/officeDocument/2006/customXml" ds:itemID="{C4D231E8-ADBB-40D4-88BD-151CF269F33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E82E8AE-AE14-4D0E-A659-34BD0665E4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217</Words>
  <Application>Microsoft Office PowerPoint</Application>
  <PresentationFormat>Widescreen</PresentationFormat>
  <Paragraphs>43</Paragraphs>
  <Slides>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0.1: The First Day</vt:lpstr>
      <vt:lpstr>The First Day</vt:lpstr>
      <vt:lpstr>Today’s Plan</vt:lpstr>
      <vt:lpstr>Welcome</vt:lpstr>
      <vt:lpstr>Course staff introductions</vt:lpstr>
      <vt:lpstr>Icebreakers</vt:lpstr>
      <vt:lpstr>Course outline</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2020-04-23T21:19:19Z</dcterms:created>
  <dcterms:modified xsi:type="dcterms:W3CDTF">2020-05-09T06:22:53Z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v-yuanh@microsoft.com</vt:lpwstr>
  </property>
  <property fmtid="{D5CDD505-2E9C-101B-9397-08002B2CF9AE}" pid="5" name="MSIP_Label_f42aa342-8706-4288-bd11-ebb85995028c_SetDate">
    <vt:lpwstr>2020-04-23T21:19:54.3979492Z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f4553672-2679-4c4e-b64d-5e48126bd580</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0x010100BC63412C2069E54F8A04E79B55E6097A</vt:lpwstr>
  </property>
</Properties>
</file>