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4" r:id="rId10"/>
    <p:sldId id="259" r:id="rId11"/>
    <p:sldId id="1705" r:id="rId12"/>
    <p:sldId id="1689" r:id="rId13"/>
    <p:sldId id="169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6" d="100"/>
          <a:sy n="66" d="100"/>
        </p:scale>
        <p:origin x="1524"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ap.berkeley.edu/snapsource/snap.html#present:Username=brettwo&amp;ProjectName=Lesson%203.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Determination_of_the_day_of_the_wee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introduce activity</a:t>
            </a:r>
          </a:p>
          <a:p>
            <a:pPr algn="l"/>
            <a:r>
              <a:rPr lang="en-US" dirty="0">
                <a:effectLst/>
              </a:rPr>
              <a:t>20 minutes | Custom block argument 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code to the forever block to make the dog "jump". What is the problem with this jump code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effectLst/>
              </a:rPr>
              <a:t>Introduce block arguments:</a:t>
            </a:r>
            <a:endParaRPr lang="en-US" dirty="0"/>
          </a:p>
          <a:p>
            <a:pPr marL="171450" indent="-171450">
              <a:buFont typeface="Arial" panose="020B0604020202020204" pitchFamily="34" charset="0"/>
              <a:buChar char="•"/>
            </a:pPr>
            <a:r>
              <a:rPr lang="en-US" dirty="0"/>
              <a:t>Ask students to speculate on risks of relying on variables instead of arguments</a:t>
            </a:r>
          </a:p>
          <a:p>
            <a:pPr marL="171450" indent="-171450">
              <a:buFont typeface="Arial" panose="020B0604020202020204" pitchFamily="34" charset="0"/>
              <a:buChar char="•"/>
            </a:pPr>
            <a:r>
              <a:rPr lang="en-US" dirty="0"/>
              <a:t>Variables could be changed by code other than the custom block, variable names could be changed causing errors, etc.</a:t>
            </a:r>
          </a:p>
          <a:p>
            <a:pPr marL="171450" indent="-171450">
              <a:buFont typeface="Arial" panose="020B0604020202020204" pitchFamily="34" charset="0"/>
              <a:buChar char="•"/>
            </a:pPr>
            <a:r>
              <a:rPr lang="en-US" dirty="0"/>
              <a:t>Emphasize importance of custom blocks being self-contained</a:t>
            </a:r>
          </a:p>
          <a:p>
            <a:pPr marL="171450" indent="-171450">
              <a:buFont typeface="Arial" panose="020B0604020202020204" pitchFamily="34" charset="0"/>
              <a:buChar char="•"/>
            </a:pPr>
            <a:r>
              <a:rPr lang="en-US" dirty="0"/>
              <a:t>Custom blocks should continue to function correctly independent of any other changes in the program</a:t>
            </a:r>
          </a:p>
          <a:p>
            <a:pPr marL="171450" indent="-171450">
              <a:buFont typeface="Arial" panose="020B0604020202020204" pitchFamily="34" charset="0"/>
              <a:buChar char="•"/>
            </a:pPr>
            <a:r>
              <a:rPr lang="en-US" dirty="0"/>
              <a:t>Custom blocks should work correctly anywhere in the program and not require specific setup or cleanup</a:t>
            </a:r>
          </a:p>
          <a:p>
            <a:pPr marL="171450" indent="-171450">
              <a:buFont typeface="Arial" panose="020B0604020202020204" pitchFamily="34" charset="0"/>
              <a:buChar char="•"/>
            </a:pPr>
            <a:r>
              <a:rPr lang="en-US" dirty="0"/>
              <a:t>Point out how frustrating code would be if blocks like required setting a variable with a specific name to work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Code demonstration:</a:t>
            </a:r>
          </a:p>
          <a:p>
            <a:pPr marL="171450" indent="-171450">
              <a:buFont typeface="Arial" panose="020B0604020202020204" pitchFamily="34" charset="0"/>
              <a:buChar char="•"/>
            </a:pPr>
            <a:r>
              <a:rPr lang="en-US" dirty="0"/>
              <a:t>Point out that arguments are very similar to script variables, except their values come outside the block</a:t>
            </a:r>
          </a:p>
          <a:p>
            <a:pPr marL="171450" indent="-171450">
              <a:buFont typeface="Arial" panose="020B0604020202020204" pitchFamily="34" charset="0"/>
              <a:buChar char="•"/>
            </a:pPr>
            <a:r>
              <a:rPr lang="en-US" dirty="0"/>
              <a:t>Explain argument types. Only discuss text, numbers, and Booleans. Other types can be mentioned, but won't be used in the course</a:t>
            </a:r>
          </a:p>
          <a:p>
            <a:pPr marL="171450" indent="-171450">
              <a:buFont typeface="Arial" panose="020B0604020202020204" pitchFamily="34" charset="0"/>
              <a:buChar char="•"/>
            </a:pPr>
            <a:r>
              <a:rPr lang="en-US" dirty="0"/>
              <a:t>Ask students to describe why restricting types is important</a:t>
            </a:r>
          </a:p>
          <a:p>
            <a:pPr marL="171450" indent="-171450">
              <a:buFont typeface="Arial" panose="020B0604020202020204" pitchFamily="34" charset="0"/>
              <a:buChar char="•"/>
            </a:pPr>
            <a:r>
              <a:rPr lang="en-US" dirty="0"/>
              <a:t>Point out that arguments are passed by value. Specifically, changing the value of an argument inside a custom block will typically NOT change the value at the call site</a:t>
            </a:r>
          </a:p>
          <a:p>
            <a:pPr marL="171450" indent="-171450">
              <a:buFont typeface="Arial" panose="020B0604020202020204" pitchFamily="34" charset="0"/>
              <a:buChar char="•"/>
            </a:pPr>
            <a:r>
              <a:rPr lang="en-US" dirty="0">
                <a:solidFill>
                  <a:srgbClr val="27A6A3"/>
                </a:solidFill>
                <a:effectLst/>
                <a:hlinkClick r:id="rId3"/>
              </a:rPr>
              <a:t>Arguments example</a:t>
            </a:r>
            <a:endParaRPr lang="en-US" dirty="0"/>
          </a:p>
          <a:p>
            <a:pPr marL="171450" indent="-171450">
              <a:buFont typeface="Arial" panose="020B0604020202020204" pitchFamily="34" charset="0"/>
              <a:buChar char="•"/>
            </a:pPr>
            <a:r>
              <a:rPr lang="en-US" dirty="0"/>
              <a:t>Basic argument in pen category</a:t>
            </a:r>
          </a:p>
          <a:p>
            <a:pPr marL="171450" indent="-171450">
              <a:buFont typeface="Arial" panose="020B0604020202020204" pitchFamily="34" charset="0"/>
              <a:buChar char="•"/>
            </a:pPr>
            <a:r>
              <a:rPr lang="en-US" dirty="0"/>
              <a:t>Pass by value example in "Variables" category</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3 basic custom blocks:</a:t>
            </a:r>
          </a:p>
          <a:p>
            <a:pPr marL="171450" indent="-171450">
              <a:buFont typeface="Arial" panose="020B0604020202020204" pitchFamily="34" charset="0"/>
              <a:buChar char="•"/>
            </a:pPr>
            <a:r>
              <a:rPr lang="en-US" dirty="0"/>
              <a:t>Write a custom SNAP block called "month name" that takes a number between 1 and 12 as an argument and says the name of the corresponding month.</a:t>
            </a:r>
          </a:p>
          <a:p>
            <a:pPr marL="171450" indent="-171450">
              <a:buFont typeface="Arial" panose="020B0604020202020204" pitchFamily="34" charset="0"/>
              <a:buChar char="•"/>
            </a:pPr>
            <a:r>
              <a:rPr lang="en-US" dirty="0"/>
              <a:t>Write a custom SNAP block called "day name" that takes a number between 1 and 7 as an argument and says the name of the corresponding day. For our purposes, the week begins on Sunday.</a:t>
            </a:r>
          </a:p>
          <a:p>
            <a:pPr marL="171450" indent="-171450">
              <a:buFont typeface="Arial" panose="020B0604020202020204" pitchFamily="34" charset="0"/>
              <a:buChar char="•"/>
            </a:pPr>
            <a:r>
              <a:rPr lang="en-US" dirty="0"/>
              <a:t>Write a custom SNAP block called "days in " that takes a month name as an argument and says how many days are in that month. Assume a non-leap year.</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171450" indent="-171450">
              <a:buFont typeface="Arial" panose="020B0604020202020204" pitchFamily="34" charset="0"/>
              <a:buChar char="•"/>
            </a:pPr>
            <a:r>
              <a:rPr lang="en-US" dirty="0"/>
              <a:t>The bonus (determine the day you were born) requires implementing a fairly complex formula.</a:t>
            </a:r>
          </a:p>
          <a:p>
            <a:endParaRPr lang="en-US" dirty="0"/>
          </a:p>
          <a:p>
            <a:r>
              <a:rPr lang="en-US" dirty="0"/>
              <a:t>3 advanced custom blocks:</a:t>
            </a:r>
          </a:p>
          <a:p>
            <a:pPr marL="171450" indent="-171450">
              <a:buFont typeface="Arial" panose="020B0604020202020204" pitchFamily="34" charset="0"/>
              <a:buChar char="•"/>
            </a:pPr>
            <a:r>
              <a:rPr lang="en-US" dirty="0"/>
              <a:t>Write a custom SNAP block called "is a leap year" that takes a year number as an argument and says whether or not that year is a leap year.</a:t>
            </a:r>
          </a:p>
          <a:p>
            <a:pPr lvl="1">
              <a:buFont typeface="Arial" panose="020B0604020202020204" pitchFamily="34" charset="0"/>
              <a:buChar char="•"/>
            </a:pPr>
            <a:r>
              <a:rPr lang="en-US" dirty="0"/>
              <a:t>A year is a leap year if the year is a multiple of 4 that is not a multiple of 100 (e.g. 1984), or if it is a multiple of 400 (e.g. 2000). Years that are multiples of 100 but not multiples of 400 are NOT leap years (e.g. 1800). </a:t>
            </a:r>
          </a:p>
          <a:p>
            <a:pPr marL="171450" indent="-171450">
              <a:buFont typeface="Arial" panose="020B0604020202020204" pitchFamily="34" charset="0"/>
              <a:buChar char="•"/>
            </a:pPr>
            <a:r>
              <a:rPr lang="en-US" dirty="0"/>
              <a:t>Write a custom SNAP block called "is a valid date" that takes a month name and a date as arguments and says whether or not that date exists in that month. For example, the 31st is a valid date in January, but not in June. The 5th is a valid date in every month, and the 40th is not a valid date in any month.</a:t>
            </a:r>
          </a:p>
          <a:p>
            <a:pPr marL="171450" indent="-171450">
              <a:buFont typeface="Arial" panose="020B0604020202020204" pitchFamily="34" charset="0"/>
              <a:buChar char="•"/>
            </a:pPr>
            <a:r>
              <a:rPr lang="en-US" dirty="0"/>
              <a:t>Write a custom SNAP block called "day in year" that takes a year number and a number between 1 and 366 and says the date that corresponds to that numbered day of the specified year. For example, in non-leap years day #1 is January 1, day #32 is February 1, day #365 is December 31, and day #185 is July 4. Give an error message if the number is 366 and a non-leap year is specified.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BONUS: Determine the day you were born. Write a custom SNAP block called "day of week" that takes a month name, date, and year as arguments and says the day of week on which that date falls in that year. See </a:t>
            </a:r>
            <a:r>
              <a:rPr lang="en-US" dirty="0">
                <a:solidFill>
                  <a:srgbClr val="27A6A3"/>
                </a:solidFill>
                <a:effectLst/>
                <a:hlinkClick r:id="rId4"/>
              </a:rPr>
              <a:t>http://en.wikipedia.org/wiki/Determination_of_the_day_of_the_week</a:t>
            </a:r>
            <a:r>
              <a:rPr lang="en-US" dirty="0"/>
              <a:t> for information on finding the day of the week from a date.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a:t>
            </a:r>
          </a:p>
          <a:p>
            <a:pPr marL="171450" indent="-171450">
              <a:buFont typeface="Arial" panose="020B0604020202020204" pitchFamily="34" charset="0"/>
              <a:buChar char="•"/>
            </a:pPr>
            <a:r>
              <a:rPr lang="en-US" dirty="0"/>
              <a:t>If time allows, discuss multiple solutions to each part.</a:t>
            </a:r>
          </a:p>
          <a:p>
            <a:pPr marL="171450" indent="-171450">
              <a:buFont typeface="Arial" panose="020B0604020202020204" pitchFamily="34" charset="0"/>
              <a:buChar char="•"/>
            </a:pPr>
            <a:r>
              <a:rPr lang="en-US" dirty="0"/>
              <a:t>Emphasize differences and encourage discussion about advantages and disadvantages.</a:t>
            </a:r>
          </a:p>
          <a:p>
            <a:pPr marL="171450" indent="-171450">
              <a:buFont typeface="Arial" panose="020B0604020202020204" pitchFamily="34" charset="0"/>
              <a:buChar char="•"/>
            </a:pPr>
            <a:r>
              <a:rPr lang="en-US" dirty="0"/>
              <a:t>Point out corner cases and cases where typed arguments are particularly helpful. For example, avoiding try to find out whether "bubblegum" is a leap year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3.3: Customization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Customization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954107"/>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Build custom SNAP blocks that take arguments</a:t>
            </a:r>
            <a:endParaRPr lang="en-US"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activity</a:t>
            </a:r>
          </a:p>
          <a:p>
            <a:pPr algn="l"/>
            <a:r>
              <a:rPr lang="en-US" sz="1800" dirty="0">
                <a:effectLst/>
              </a:rPr>
              <a:t>Custom block argument activity</a:t>
            </a:r>
          </a:p>
          <a:p>
            <a:r>
              <a:rPr lang="en-US" sz="1800" dirty="0">
                <a:effectLst/>
              </a:rPr>
              <a:t>Debrief, wrap-up</a:t>
            </a:r>
          </a:p>
          <a:p>
            <a:pPr>
              <a:spcAft>
                <a:spcPts val="600"/>
              </a:spcAft>
            </a:pPr>
            <a:endParaRPr lang="en-US" sz="1800" dirty="0"/>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3.3: Jumping</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Program a walking animation for the dog. Hint: it has 2 costumes.</a:t>
            </a:r>
          </a:p>
          <a:p>
            <a:pPr marL="338138" indent="-338138">
              <a:buSzPct val="100000"/>
              <a:buFont typeface="Arial" panose="020B0604020202020204" pitchFamily="34" charset="0"/>
              <a:buChar char="•"/>
            </a:pPr>
            <a:r>
              <a:rPr lang="en-US" dirty="0"/>
              <a:t>Add the code below to the forever block to make the dog "jump". </a:t>
            </a:r>
          </a:p>
          <a:p>
            <a:pPr marL="338138" indent="-338138">
              <a:buSzPct val="100000"/>
              <a:buFont typeface="Arial" panose="020B0604020202020204" pitchFamily="34" charset="0"/>
              <a:buChar char="•"/>
            </a:pPr>
            <a:r>
              <a:rPr lang="en-US" dirty="0"/>
              <a:t>Did the code work? If not, how would you change it?</a:t>
            </a:r>
          </a:p>
          <a:p>
            <a:pPr marL="338138" indent="-338138">
              <a:buSzPct val="100000"/>
              <a:buFont typeface="Arial" panose="020B0604020202020204" pitchFamily="34" charset="0"/>
              <a:buChar char="•"/>
            </a:pPr>
            <a:r>
              <a:rPr lang="en-US" dirty="0"/>
              <a:t>Remember to save your work!</a:t>
            </a:r>
          </a:p>
        </p:txBody>
      </p:sp>
      <p:pic>
        <p:nvPicPr>
          <p:cNvPr id="5" name="Picture 4" descr="Snap block - if key space pressed, change y by 10">
            <a:extLst>
              <a:ext uri="{FF2B5EF4-FFF2-40B4-BE49-F238E27FC236}">
                <a16:creationId xmlns:a16="http://schemas.microsoft.com/office/drawing/2014/main" id="{36924E3B-7ABC-4FCC-B8C4-25C08846A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3987213"/>
            <a:ext cx="4768131" cy="1878354"/>
          </a:xfrm>
          <a:prstGeom prst="rect">
            <a:avLst/>
          </a:prstGeom>
        </p:spPr>
      </p:pic>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Argument?</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An </a:t>
            </a:r>
            <a:r>
              <a:rPr lang="en-US" sz="2400" b="1" dirty="0"/>
              <a:t>argument</a:t>
            </a:r>
            <a:r>
              <a:rPr lang="en-US" sz="2400" dirty="0"/>
              <a:t> is any area in a block that accepts user input, or another block. It could be a Boolean block, or a value placed inside of a variable or block.</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Basic</a:t>
            </a:r>
          </a:p>
        </p:txBody>
      </p:sp>
      <p:sp>
        <p:nvSpPr>
          <p:cNvPr id="3" name="Content Placeholder 2"/>
          <p:cNvSpPr>
            <a:spLocks noGrp="1"/>
          </p:cNvSpPr>
          <p:nvPr>
            <p:ph sz="quarter" idx="4294967295"/>
          </p:nvPr>
        </p:nvSpPr>
        <p:spPr>
          <a:xfrm>
            <a:off x="584200" y="1436688"/>
            <a:ext cx="11018520" cy="3185487"/>
          </a:xfrm>
        </p:spPr>
        <p:txBody>
          <a:bodyPr wrap="square">
            <a:spAutoFit/>
          </a:bodyPr>
          <a:lstStyle/>
          <a:p>
            <a:pPr marL="0" indent="0">
              <a:spcBef>
                <a:spcPts val="0"/>
              </a:spcBef>
              <a:spcAft>
                <a:spcPts val="1200"/>
              </a:spcAft>
              <a:buNone/>
            </a:pPr>
            <a:r>
              <a:rPr lang="en-US" dirty="0">
                <a:latin typeface="+mj-lt"/>
              </a:rPr>
              <a:t>3 basic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"month name" </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name" (For our purposes, the week begins on Sunday.)</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"days in" that takes a month name as an argument and says how many days are in that month. Assume a</a:t>
            </a:r>
            <a:br>
              <a:rPr lang="en-US" sz="2400" dirty="0"/>
            </a:br>
            <a:r>
              <a:rPr lang="en-US" sz="2400" dirty="0"/>
              <a:t>non-leap year.</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Advanced</a:t>
            </a:r>
          </a:p>
        </p:txBody>
      </p:sp>
      <p:sp>
        <p:nvSpPr>
          <p:cNvPr id="3" name="Content Placeholder 2"/>
          <p:cNvSpPr>
            <a:spLocks noGrp="1"/>
          </p:cNvSpPr>
          <p:nvPr>
            <p:ph sz="quarter" idx="4294967295"/>
          </p:nvPr>
        </p:nvSpPr>
        <p:spPr>
          <a:xfrm>
            <a:off x="584200" y="1435101"/>
            <a:ext cx="10369550" cy="4154984"/>
          </a:xfrm>
        </p:spPr>
        <p:txBody>
          <a:bodyPr>
            <a:spAutoFit/>
          </a:bodyPr>
          <a:lstStyle/>
          <a:p>
            <a:pPr marL="0" indent="0">
              <a:spcBef>
                <a:spcPts val="600"/>
              </a:spcBef>
              <a:spcAft>
                <a:spcPts val="600"/>
              </a:spcAft>
              <a:buNone/>
            </a:pPr>
            <a:r>
              <a:rPr lang="en-US" dirty="0">
                <a:latin typeface="+mj-lt"/>
              </a:rPr>
              <a:t>3 advanced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leap year" </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a valid date" (e.g. June 31 is not a valid date)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in year” (In non-leap years, December 31 is day #365)</a:t>
            </a:r>
          </a:p>
          <a:p>
            <a:pPr marL="0" indent="0">
              <a:spcBef>
                <a:spcPts val="600"/>
              </a:spcBef>
              <a:spcAft>
                <a:spcPts val="600"/>
              </a:spcAft>
              <a:buNone/>
            </a:pPr>
            <a:endParaRPr lang="en-US" sz="2400" dirty="0">
              <a:latin typeface="+mj-lt"/>
            </a:endParaRPr>
          </a:p>
          <a:p>
            <a:pPr marL="0" indent="0">
              <a:spcBef>
                <a:spcPts val="600"/>
              </a:spcBef>
              <a:spcAft>
                <a:spcPts val="600"/>
              </a:spcAft>
              <a:buNone/>
            </a:pPr>
            <a:r>
              <a:rPr lang="en-US" sz="2400" dirty="0">
                <a:latin typeface="+mj-lt"/>
              </a:rPr>
              <a:t>Bonus: </a:t>
            </a:r>
            <a:r>
              <a:rPr lang="en-US" sz="2400" dirty="0"/>
              <a:t>Write a custom SNAP block called “day of week” so that you can determine the day you were born. </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latin typeface="+mj-lt"/>
              </a:rPr>
              <a:t>Let’s share some of your solutions!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Basic custom blocks: month name, day name, days in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Advance custom blocks: leap year, is a valid year, day in year</a:t>
            </a:r>
          </a:p>
          <a:p>
            <a:pPr marL="457200" indent="-338138">
              <a:spcBef>
                <a:spcPts val="600"/>
              </a:spcBef>
              <a:spcAft>
                <a:spcPts val="600"/>
              </a:spcAft>
              <a:buSzPct val="100000"/>
              <a:buFont typeface="Arial" panose="020B0604020202020204" pitchFamily="34" charset="0"/>
              <a:buChar char="•"/>
            </a:pPr>
            <a:r>
              <a:rPr lang="en-US" dirty="0"/>
              <a:t>Why may having typed arguments helpful?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an argument?</a:t>
            </a:r>
          </a:p>
          <a:p>
            <a:pPr marL="401638" indent="-296863">
              <a:spcBef>
                <a:spcPts val="600"/>
              </a:spcBef>
              <a:spcAft>
                <a:spcPts val="600"/>
              </a:spcAft>
              <a:buSzPct val="100000"/>
              <a:buFont typeface="Arial" panose="020B0604020202020204" pitchFamily="34" charset="0"/>
              <a:buChar char="•"/>
            </a:pPr>
            <a:r>
              <a:rPr lang="en-US" sz="2400" dirty="0"/>
              <a:t>How do you create custom blocks in SNAP?</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19B44F-1912-49CD-BB01-F61129F5AD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30769A-8ECC-4856-B22A-C6F28ED27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445146-6E4D-4D60-B53D-A9E6507EC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1424</Words>
  <Application>Microsoft Office PowerPoint</Application>
  <PresentationFormat>Widescreen</PresentationFormat>
  <Paragraphs>102</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3.3: Customization I</vt:lpstr>
      <vt:lpstr>Customization I</vt:lpstr>
      <vt:lpstr>Today’s Plan</vt:lpstr>
      <vt:lpstr>Do Now 3.3: Jumping</vt:lpstr>
      <vt:lpstr>What is an Argument?</vt:lpstr>
      <vt:lpstr>Lab 3.3: Let Me Check My Calendar – Basic</vt:lpstr>
      <vt:lpstr>Lab 3.3: Let Me Check My Calendar – Advanced</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2020-05-04T22:52:36Z</dcterms:created>
  <dcterms:modified xsi:type="dcterms:W3CDTF">2020-05-15T21:59:46Z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2020-05-04T22:53:43.4224449Z</vt:lpwstr>
  </property>
  <property fmtid="{D5CDD505-2E9C-101B-9397-08002B2CF9AE}" pid="5" name="MSIP_Label_f42aa342-8706-4288-bd11-ebb85995028c_Name">
    <vt:lpwstr>General</vt:lpwstr>
  </property>
  <property fmtid="{D5CDD505-2E9C-101B-9397-08002B2CF9AE}" pid="6" name="MSIP_Label_f42aa342-8706-4288-bd11-ebb85995028c_ActionId">
    <vt:lpwstr>13a296b9-cede-4338-9ec5-268014b95b24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