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6" r:id="rId10"/>
    <p:sldId id="1704" r:id="rId11"/>
    <p:sldId id="259"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1" d="100"/>
          <a:sy n="61" d="100"/>
        </p:scale>
        <p:origin x="239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5/lesson_53/lab_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j-lt"/>
              </a:rPr>
              <a:t>After this lesson, students will be able to...</a:t>
            </a:r>
          </a:p>
          <a:p>
            <a:r>
              <a:rPr lang="en-US" dirty="0"/>
              <a:t>Pass information from the master to individual clones</a:t>
            </a:r>
          </a:p>
          <a:p>
            <a:r>
              <a:rPr lang="en-US" dirty="0"/>
              <a:t>Delete clones when they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Describe a race condition that might occur due using global variables and clones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10 minutes | Introductory discussion</a:t>
            </a:r>
          </a:p>
          <a:p>
            <a:pPr algn="l"/>
            <a:r>
              <a:rPr lang="en-US" dirty="0">
                <a:effectLst/>
              </a:rPr>
              <a:t>30 minutes | Lab: Fewer Balls</a:t>
            </a:r>
          </a:p>
          <a:p>
            <a:pPr algn="l"/>
            <a:r>
              <a:rPr lang="en-US" dirty="0">
                <a:effectLst/>
              </a:rPr>
              <a:t>15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Do Now 5.2, we started the day using duplicate to program 5 Star Wars troopers to march across the stage. Today we will use Snap's clone feature.</a:t>
            </a:r>
          </a:p>
          <a:p>
            <a:endParaRPr lang="en-US" dirty="0"/>
          </a:p>
          <a:p>
            <a:r>
              <a:rPr lang="en-US" dirty="0"/>
              <a:t>Go to this </a:t>
            </a:r>
            <a:r>
              <a:rPr lang="en-US" dirty="0">
                <a:solidFill>
                  <a:srgbClr val="27A6A3"/>
                </a:solidFill>
                <a:effectLst/>
                <a:hlinkClick r:id="rId3"/>
              </a:rPr>
              <a:t>SNAP project</a:t>
            </a:r>
            <a:r>
              <a:rPr lang="en-US" dirty="0"/>
              <a:t>. Using the "create a clone of" block, create a script so there are 5 clone troopers that move from the right side of the screen to the left side in a straight line when green flag is clicked. </a:t>
            </a:r>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Review the Lab 5.2 Lots of Balls again, focusing on the identical nature of the clones</a:t>
            </a:r>
          </a:p>
          <a:p>
            <a:pPr marL="171450" indent="-171450">
              <a:buFont typeface="Arial" panose="020B0604020202020204" pitchFamily="34" charset="0"/>
              <a:buChar char="•"/>
            </a:pPr>
            <a:r>
              <a:rPr lang="en-US" dirty="0"/>
              <a:t>Ask students to describe how (or if) the prototype communicates to the clones</a:t>
            </a:r>
          </a:p>
          <a:p>
            <a:pPr marL="171450" indent="-171450">
              <a:buFont typeface="Arial" panose="020B0604020202020204" pitchFamily="34" charset="0"/>
              <a:buChar char="•"/>
            </a:pPr>
            <a:r>
              <a:rPr lang="en-US" dirty="0"/>
              <a:t>Ask students how they might remove balls if they decide there too many</a:t>
            </a:r>
          </a:p>
          <a:p>
            <a:pPr marL="171450" indent="-171450">
              <a:buFont typeface="Arial" panose="020B0604020202020204" pitchFamily="34" charset="0"/>
              <a:buChar char="•"/>
            </a:pPr>
            <a:r>
              <a:rPr lang="en-US" dirty="0"/>
              <a:t>Students should ultimately realize that there is no way to destroy only some clones</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the distinction between "global variables" and "sprite variables"</a:t>
            </a:r>
          </a:p>
          <a:p>
            <a:pPr marL="171450" indent="-171450">
              <a:buFont typeface="Arial" panose="020B0604020202020204" pitchFamily="34" charset="0"/>
              <a:buChar char="•"/>
            </a:pPr>
            <a:r>
              <a:rPr lang="en-US" dirty="0"/>
              <a:t>Global variables ("for all sprites") are visible to and usable by all sprites in the program</a:t>
            </a:r>
          </a:p>
          <a:p>
            <a:pPr marL="171450" indent="-171450">
              <a:buFont typeface="Arial" panose="020B0604020202020204" pitchFamily="34" charset="0"/>
              <a:buChar char="•"/>
            </a:pPr>
            <a:r>
              <a:rPr lang="en-US" dirty="0"/>
              <a:t>Sprite variables ("for this sprite only") are only visible to and usable by a single sprite</a:t>
            </a:r>
          </a:p>
          <a:p>
            <a:pPr marL="171450" indent="-171450">
              <a:buFont typeface="Arial" panose="020B0604020202020204" pitchFamily="34" charset="0"/>
              <a:buChar char="•"/>
            </a:pPr>
            <a:r>
              <a:rPr lang="en-US" dirty="0"/>
              <a:t>Emphasize that, when cloning is used, each clone gets its own copy of any sprite variables inherited from the prototype</a:t>
            </a:r>
          </a:p>
          <a:p>
            <a:pPr marL="171450" indent="-171450">
              <a:buFont typeface="Arial" panose="020B0604020202020204" pitchFamily="34" charset="0"/>
              <a:buChar char="•"/>
            </a:pPr>
            <a:r>
              <a:rPr lang="en-US" dirty="0"/>
              <a:t>Ask students to brainstorm situations in which each type of variable is appropriate</a:t>
            </a:r>
          </a:p>
          <a:p>
            <a:pPr marL="628650" lvl="1" indent="-171450">
              <a:buFont typeface="Arial" panose="020B0604020202020204" pitchFamily="34" charset="0"/>
              <a:buChar char="•"/>
            </a:pPr>
            <a:r>
              <a:rPr lang="en-US" dirty="0"/>
              <a:t>Global variables are best for application-level data, such as sprite counts, game level number, score, etc.</a:t>
            </a:r>
          </a:p>
          <a:p>
            <a:pPr marL="628650" lvl="1" indent="-171450">
              <a:buFont typeface="Arial" panose="020B0604020202020204" pitchFamily="34" charset="0"/>
              <a:buChar char="•"/>
            </a:pPr>
            <a:r>
              <a:rPr lang="en-US" dirty="0"/>
              <a:t>Sprite variables are best for properties that may be specific to each sprite, such as speed, id #, etc.</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Fewer Balls</a:t>
            </a:r>
            <a:r>
              <a:rPr lang="en-US" dirty="0"/>
              <a:t> lab.</a:t>
            </a:r>
          </a:p>
          <a:p>
            <a:pPr marL="171450" indent="-171450">
              <a:buFont typeface="Arial" panose="020B0604020202020204" pitchFamily="34" charset="0"/>
              <a:buChar char="•"/>
            </a:pPr>
            <a:r>
              <a:rPr lang="en-US" dirty="0"/>
              <a:t>Students will likely have difficulty isolating the uses for each variable. Remind them that each variable serves a specific purpose, and that they should focus on keeping straight what variable does what.</a:t>
            </a:r>
          </a:p>
          <a:p>
            <a:pPr marL="171450" indent="-171450">
              <a:buFont typeface="Arial" panose="020B0604020202020204" pitchFamily="34" charset="0"/>
              <a:buChar char="•"/>
            </a:pPr>
            <a:r>
              <a:rPr lang="en-US" dirty="0"/>
              <a:t>Currently, the lab is written to use global variable "id" to talk to one sprite at a time. If not used carefully, this design pattern has the potential for race conditions. If you believe students are capable, you can have a discussion about race conditions and concurrency and the problems that can arise.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5.3 Communicating with Clones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Communicating with Clones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Pass information from the master to individual clones</a:t>
            </a:r>
          </a:p>
          <a:p>
            <a:pPr marL="457200" indent="-285750">
              <a:spcBef>
                <a:spcPts val="600"/>
              </a:spcBef>
              <a:spcAft>
                <a:spcPts val="600"/>
              </a:spcAft>
              <a:buSzPct val="100000"/>
              <a:buFont typeface="Arial" panose="020B0604020202020204" pitchFamily="34" charset="0"/>
              <a:buChar char="•"/>
            </a:pPr>
            <a:r>
              <a:rPr lang="en-US" sz="2400" dirty="0"/>
              <a:t>Delete clones when they are no longer needed</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 Fewer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5.3: Star War Troopers Using Cloning</a:t>
            </a:r>
          </a:p>
        </p:txBody>
      </p:sp>
      <p:sp>
        <p:nvSpPr>
          <p:cNvPr id="3" name="Content Placeholder 2"/>
          <p:cNvSpPr>
            <a:spLocks noGrp="1"/>
          </p:cNvSpPr>
          <p:nvPr>
            <p:ph type="body" sz="quarter" idx="4294967295"/>
          </p:nvPr>
        </p:nvSpPr>
        <p:spPr>
          <a:xfrm>
            <a:off x="585788" y="1435100"/>
            <a:ext cx="10387012" cy="3064329"/>
          </a:xfrm>
        </p:spPr>
        <p:txBody>
          <a:bodyPr>
            <a:noAutofit/>
          </a:bodyPr>
          <a:lstStyle/>
          <a:p>
            <a:r>
              <a:rPr lang="en-US" dirty="0"/>
              <a:t>In Do Now 5.2, we started the day using duplicate to program 5 Star Wars troopers to march across the stage. Today we will use Snap's clone feature.</a:t>
            </a:r>
          </a:p>
          <a:p>
            <a:endParaRPr lang="en-US" dirty="0"/>
          </a:p>
          <a:p>
            <a:r>
              <a:rPr lang="en-US" dirty="0"/>
              <a:t>Go to the starter project. Using the "create a clone of" block, create a script so there are 5 clone troopers that move from the right side of the screen to the left side in a straight line when green flag is clicked. </a:t>
            </a:r>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2">
            <a:extLst>
              <a:ext uri="{FF2B5EF4-FFF2-40B4-BE49-F238E27FC236}">
                <a16:creationId xmlns:a16="http://schemas.microsoft.com/office/drawing/2014/main" id="{F3FB508D-8476-4E6C-BB1F-C64E65D4C640}"/>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435" y="3285671"/>
            <a:ext cx="2870879" cy="5103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Recall Lab 5.2 Lots of Balls from last class:</a:t>
            </a:r>
          </a:p>
          <a:p>
            <a:pPr marL="119062" indent="0">
              <a:spcBef>
                <a:spcPts val="600"/>
              </a:spcBef>
              <a:spcAft>
                <a:spcPts val="600"/>
              </a:spcAft>
              <a:buSzPct val="100000"/>
              <a:buNone/>
            </a:pPr>
            <a:endParaRPr lang="en-US" sz="2400" dirty="0"/>
          </a:p>
          <a:p>
            <a:pPr marL="171450" indent="-171450">
              <a:buFont typeface="Arial" panose="020B0604020202020204" pitchFamily="34" charset="0"/>
              <a:buChar char="•"/>
            </a:pPr>
            <a:r>
              <a:rPr lang="en-US" sz="2400" dirty="0"/>
              <a:t>Describe how (or if) the prototype communicates to the clones.</a:t>
            </a:r>
          </a:p>
          <a:p>
            <a:pPr marL="171450" indent="-171450">
              <a:buFont typeface="Arial" panose="020B0604020202020204" pitchFamily="34" charset="0"/>
              <a:buChar char="•"/>
            </a:pPr>
            <a:r>
              <a:rPr lang="en-US" sz="2400" dirty="0"/>
              <a:t>If you find that there are too many balls, how might you remove them?</a:t>
            </a:r>
          </a:p>
          <a:p>
            <a:pPr marL="119062" indent="0">
              <a:spcBef>
                <a:spcPts val="600"/>
              </a:spcBef>
              <a:spcAft>
                <a:spcPts val="600"/>
              </a:spcAft>
              <a:buSzPct val="100000"/>
              <a:buNone/>
            </a:pPr>
            <a:endParaRPr lang="en-US" sz="2400" dirty="0"/>
          </a:p>
          <a:p>
            <a:pPr marL="119062" indent="0">
              <a:spcBef>
                <a:spcPts val="600"/>
              </a:spcBef>
              <a:spcAft>
                <a:spcPts val="600"/>
              </a:spcAft>
              <a:buSzPct val="100000"/>
              <a:buNone/>
            </a:pP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vs. Sprite Variables</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71450" indent="-171450">
              <a:buFont typeface="Arial" panose="020B0604020202020204" pitchFamily="34" charset="0"/>
              <a:buChar char="•"/>
            </a:pPr>
            <a:r>
              <a:rPr lang="en-US" sz="2400" b="1" dirty="0"/>
              <a:t>Global variables </a:t>
            </a:r>
            <a:r>
              <a:rPr lang="en-US" sz="2400" dirty="0"/>
              <a:t>("for all sprites") are visible to and usable by all sprites in the program</a:t>
            </a:r>
          </a:p>
          <a:p>
            <a:pPr marL="171450" indent="-171450">
              <a:buFont typeface="Arial" panose="020B0604020202020204" pitchFamily="34" charset="0"/>
              <a:buChar char="•"/>
            </a:pPr>
            <a:r>
              <a:rPr lang="en-US" sz="2400" b="1" dirty="0"/>
              <a:t>Sprite variables </a:t>
            </a:r>
            <a:r>
              <a:rPr lang="en-US" sz="2400" dirty="0"/>
              <a:t>("for this sprite only") are only visible to and usable by a single sprite</a:t>
            </a:r>
          </a:p>
          <a:p>
            <a:pPr marL="171450" indent="-171450">
              <a:buFont typeface="Arial" panose="020B0604020202020204" pitchFamily="34" charset="0"/>
              <a:buChar char="•"/>
            </a:pPr>
            <a:r>
              <a:rPr lang="en-US" sz="2400" dirty="0"/>
              <a:t>When cloning is used, each clone gets its own copy of any sprite variables inherited from the prototype.</a:t>
            </a:r>
          </a:p>
          <a:p>
            <a:pPr marL="171450" indent="-171450">
              <a:buFont typeface="Arial" panose="020B0604020202020204" pitchFamily="34" charset="0"/>
              <a:buChar char="•"/>
            </a:pPr>
            <a:endParaRPr lang="en-US" sz="2400" dirty="0"/>
          </a:p>
          <a:p>
            <a:pPr marL="0" indent="0">
              <a:buNone/>
            </a:pPr>
            <a:r>
              <a:rPr lang="en-US" sz="2400" dirty="0"/>
              <a:t>In what situations would each type of variable be more appropriate?</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5.3: Fewer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build on what you created in lab 5.2 to enable better management of the number of sprites in the program.</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Delete all clones</a:t>
            </a:r>
          </a:p>
          <a:p>
            <a:pPr>
              <a:spcBef>
                <a:spcPts val="0"/>
              </a:spcBef>
              <a:spcAft>
                <a:spcPts val="1200"/>
              </a:spcAft>
            </a:pPr>
            <a:r>
              <a:rPr lang="en-US" dirty="0"/>
              <a:t>Assign unique </a:t>
            </a:r>
            <a:r>
              <a:rPr lang="en-US" dirty="0" err="1"/>
              <a:t>s_ID</a:t>
            </a:r>
            <a:r>
              <a:rPr lang="en-US" dirty="0"/>
              <a:t> to each clone</a:t>
            </a:r>
          </a:p>
          <a:p>
            <a:pPr>
              <a:spcBef>
                <a:spcPts val="0"/>
              </a:spcBef>
              <a:spcAft>
                <a:spcPts val="1200"/>
              </a:spcAft>
            </a:pPr>
            <a:r>
              <a:rPr lang="en-US" dirty="0"/>
              <a:t>Delete newest clone</a:t>
            </a:r>
          </a:p>
          <a:p>
            <a:pPr>
              <a:spcBef>
                <a:spcPts val="0"/>
              </a:spcBef>
              <a:spcAft>
                <a:spcPts val="1200"/>
              </a:spcAft>
            </a:pPr>
            <a:r>
              <a:rPr lang="en-US" dirty="0"/>
              <a:t>Delete newest and add combined</a:t>
            </a:r>
          </a:p>
          <a:p>
            <a:pPr>
              <a:spcBef>
                <a:spcPts val="0"/>
              </a:spcBef>
              <a:spcAft>
                <a:spcPts val="1200"/>
              </a:spcAft>
            </a:pPr>
            <a:r>
              <a:rPr lang="en-US" dirty="0"/>
              <a:t>Bonus: Delete specific clone</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1975" indent="-457200">
              <a:spcBef>
                <a:spcPts val="600"/>
              </a:spcBef>
              <a:spcAft>
                <a:spcPts val="600"/>
              </a:spcAft>
              <a:buSzPct val="100000"/>
            </a:pPr>
            <a:r>
              <a:rPr lang="en-US" dirty="0">
                <a:effectLst/>
              </a:rPr>
              <a:t>Find a partner to review each other’s code. </a:t>
            </a:r>
          </a:p>
          <a:p>
            <a:pPr marL="561975" indent="-457200">
              <a:spcBef>
                <a:spcPts val="600"/>
              </a:spcBef>
              <a:spcAft>
                <a:spcPts val="600"/>
              </a:spcAft>
              <a:buSzPct val="100000"/>
            </a:pPr>
            <a:r>
              <a:rPr lang="en-US" dirty="0">
                <a:effectLst/>
              </a:rPr>
              <a:t>Share difficulties you or your partner had and different approaches you took.</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b="1" dirty="0"/>
              <a:t>In your notebook, answer the following questions:</a:t>
            </a:r>
          </a:p>
          <a:p>
            <a:pPr marL="457200" indent="-285750">
              <a:spcBef>
                <a:spcPts val="600"/>
              </a:spcBef>
              <a:spcAft>
                <a:spcPts val="600"/>
              </a:spcAft>
              <a:buSzPct val="100000"/>
              <a:buFont typeface="Arial" panose="020B0604020202020204" pitchFamily="34" charset="0"/>
              <a:buChar char="•"/>
            </a:pPr>
            <a:r>
              <a:rPr lang="en-US" sz="2400" dirty="0"/>
              <a:t>What is the distinction between sprite variables and global variables?</a:t>
            </a:r>
          </a:p>
          <a:p>
            <a:pPr marL="457200" indent="-285750">
              <a:spcBef>
                <a:spcPts val="600"/>
              </a:spcBef>
              <a:spcAft>
                <a:spcPts val="600"/>
              </a:spcAft>
              <a:buSzPct val="100000"/>
              <a:buFont typeface="Arial" panose="020B0604020202020204" pitchFamily="34" charset="0"/>
              <a:buChar char="•"/>
            </a:pPr>
            <a:r>
              <a:rPr lang="en-US" sz="2400" dirty="0"/>
              <a:t>Share one challenge you encountered during the lab.</a:t>
            </a:r>
          </a:p>
          <a:p>
            <a:pPr marL="457200" indent="-285750">
              <a:spcBef>
                <a:spcPts val="600"/>
              </a:spcBef>
              <a:spcAft>
                <a:spcPts val="600"/>
              </a:spcAft>
              <a:buSzPct val="100000"/>
              <a:buFont typeface="Arial" panose="020B0604020202020204" pitchFamily="34" charset="0"/>
              <a:buChar char="•"/>
            </a:pPr>
            <a:endParaRPr lang="en-US" sz="2400"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9E2D06-D043-4BBE-9031-3C1E6138AC7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4F22913-F66F-4968-8D7F-4AB088713672}">
  <ds:schemaRefs>
    <ds:schemaRef ds:uri="http://schemas.microsoft.com/sharepoint/v3/contenttype/forms"/>
  </ds:schemaRefs>
</ds:datastoreItem>
</file>

<file path=customXml/itemProps3.xml><?xml version="1.0" encoding="utf-8"?>
<ds:datastoreItem xmlns:ds="http://schemas.openxmlformats.org/officeDocument/2006/customXml" ds:itemID="{4D06C4BF-EA9C-4DB6-B769-436F6410F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811</Words>
  <Application>Microsoft Office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Consolas</vt:lpstr>
      <vt:lpstr>Segoe UI</vt:lpstr>
      <vt:lpstr>Segoe UI Semibold</vt:lpstr>
      <vt:lpstr>Wingdings</vt:lpstr>
      <vt:lpstr>Microsoft Philanthropies TEALS</vt:lpstr>
      <vt:lpstr>Black Template</vt:lpstr>
      <vt:lpstr>Lesson 5.3 Communicating with Clones</vt:lpstr>
      <vt:lpstr>Communicating with Clones</vt:lpstr>
      <vt:lpstr>Today’s Plan</vt:lpstr>
      <vt:lpstr>Do Now 5.3: Star War Troopers Using Cloning</vt:lpstr>
      <vt:lpstr>Discussion</vt:lpstr>
      <vt:lpstr>Global Variables vs. Sprite Variables</vt:lpstr>
      <vt:lpstr>Lab 5.3: Fewer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2020-05-20T16:27:06Z</dcterms:created>
  <dcterms:modified xsi:type="dcterms:W3CDTF">2020-05-20T21:48:00Z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2020-05-20T16:27:31Z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17ce7fd3-020b-49ee-9447-b132a1d06241</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8E70C385-CF22-47C2-8FA7-326CBA9851FB</vt:lpwstr>
  </property>
  <property fmtid="{D5CDD505-2E9C-101B-9397-08002B2CF9AE}" pid="11" name="ArticulatePath">
    <vt:lpwstr>TEALS SNAP 5.3</vt:lpwstr>
  </property>
</Properties>
</file>