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3"/>
  </p:notesMasterIdLst>
  <p:sldIdLst>
    <p:sldId id="1670" r:id="rId6"/>
    <p:sldId id="1679" r:id="rId7"/>
    <p:sldId id="1680" r:id="rId8"/>
    <p:sldId id="257" r:id="rId9"/>
    <p:sldId id="1704" r:id="rId10"/>
    <p:sldId id="259" r:id="rId11"/>
    <p:sldId id="1689" r:id="rId12"/>
  </p:sldIdLst>
  <p:sldSz cx="12192000" cy="6858000"/>
  <p:notesSz cx="6858000" cy="9144000"/>
  <p:custDataLst>
    <p:tags r:id="rId14"/>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65687" autoAdjust="0"/>
  </p:normalViewPr>
  <p:slideViewPr>
    <p:cSldViewPr snapToGrid="0">
      <p:cViewPr varScale="1">
        <p:scale>
          <a:sx n="75" d="100"/>
          <a:sy n="75" d="100"/>
        </p:scale>
        <p:origin x="1914" y="6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8/27/2020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youtube.com/watch?v=7fncD7NH7g8"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effectLst/>
              </a:rPr>
              <a:t>5 minutes | Do Now</a:t>
            </a:r>
          </a:p>
          <a:p>
            <a:pPr algn="l"/>
            <a:r>
              <a:rPr lang="en-US" dirty="0">
                <a:effectLst/>
              </a:rPr>
              <a:t>10 minutes | Introduce Snap! Coordinate System</a:t>
            </a:r>
          </a:p>
          <a:p>
            <a:pPr algn="l"/>
            <a:r>
              <a:rPr lang="en-US" dirty="0">
                <a:effectLst/>
              </a:rPr>
              <a:t>15 minutes | Integrate Coordinate Concept to Snap!</a:t>
            </a:r>
          </a:p>
          <a:p>
            <a:pPr algn="l"/>
            <a:r>
              <a:rPr lang="en-US" dirty="0">
                <a:effectLst/>
              </a:rPr>
              <a:t>15 minutes | Lab Activity</a:t>
            </a:r>
          </a:p>
          <a:p>
            <a:pPr algn="l"/>
            <a:r>
              <a:rPr lang="en-US" dirty="0">
                <a:effectLst/>
              </a:rPr>
              <a:t>5 minutes | Debrief and wrap-up</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anose="020B0604020202020204" pitchFamily="34" charset="0"/>
              <a:buNone/>
            </a:pPr>
            <a:endParaRPr lang="en-US" sz="28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dirty="0"/>
              <a:t>Tell students that today they will explore SNAP and use it to create a "self-portrait" program.</a:t>
            </a:r>
          </a:p>
          <a:p>
            <a:pPr marL="171450" indent="-171450">
              <a:buFont typeface="Arial" panose="020B0604020202020204" pitchFamily="34" charset="0"/>
              <a:buChar char="•"/>
            </a:pPr>
            <a:r>
              <a:rPr lang="en-US" dirty="0"/>
              <a:t>Emphasize that the goal of today's lesson is </a:t>
            </a:r>
            <a:r>
              <a:rPr lang="en-US" b="1" i="1" dirty="0"/>
              <a:t>not</a:t>
            </a:r>
            <a:r>
              <a:rPr lang="en-US" dirty="0"/>
              <a:t> for students to develop a deep understanding of any of the features in SNAP. Later lessons will teach them everything they need to know. For now, they should just explore, figure out what they can, and put it to use however they see fit.</a:t>
            </a:r>
          </a:p>
          <a:p>
            <a:pPr marL="171450" indent="-171450">
              <a:buFont typeface="Arial" panose="020B0604020202020204" pitchFamily="34" charset="0"/>
              <a:buChar char="•"/>
            </a:pPr>
            <a:r>
              <a:rPr lang="en-US" dirty="0"/>
              <a:t>Spend just a couple minutes demonstrating how to open SNAP, create sprites and scripts, and run programs.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Show students the lab handout and read through the instructions.</a:t>
            </a:r>
          </a:p>
          <a:p>
            <a:pPr marL="171450" indent="-171450">
              <a:buFont typeface="Arial" panose="020B0604020202020204" pitchFamily="34" charset="0"/>
              <a:buChar char="•"/>
            </a:pPr>
            <a:r>
              <a:rPr lang="en-US" dirty="0"/>
              <a:t>Point out the places to write answers to the written questions in parts 1.2 and 1.3.</a:t>
            </a:r>
          </a:p>
          <a:p>
            <a:pPr marL="171450" indent="-171450">
              <a:buFont typeface="Arial" panose="020B0604020202020204" pitchFamily="34" charset="0"/>
              <a:buChar char="•"/>
            </a:pPr>
            <a:r>
              <a:rPr lang="en-US" dirty="0"/>
              <a:t>Draw special attention to the list of requirements for the self-portrait program in part 1.4.</a:t>
            </a:r>
          </a:p>
          <a:p>
            <a:pPr marL="171450" indent="-171450">
              <a:buFont typeface="Arial" panose="020B0604020202020204" pitchFamily="34" charset="0"/>
              <a:buChar char="•"/>
            </a:pPr>
            <a:r>
              <a:rPr lang="en-US" dirty="0"/>
              <a:t>This is an excellent opportunity to tell students that all labs in this course will look similar to this, and that they should get used to reading instructions carefully.</a:t>
            </a:r>
          </a:p>
          <a:p>
            <a:pPr marL="171450" indent="-171450">
              <a:buFont typeface="Arial" panose="020B0604020202020204" pitchFamily="34" charset="0"/>
              <a:buChar char="•"/>
            </a:pPr>
            <a:r>
              <a:rPr lang="en-US" dirty="0"/>
              <a:t>Sample walkthrough of lab 0.4: </a:t>
            </a:r>
            <a:r>
              <a:rPr lang="en-US" dirty="0">
                <a:hlinkClick r:id="rId3"/>
              </a:rPr>
              <a:t>https://www.youtube.com/watch?v=7fncD7NH7g8</a:t>
            </a:r>
            <a:r>
              <a:rPr lang="en-US" dirty="0"/>
              <a:t> (Credit: William Masse)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2673707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Ask each student to identify and describe </a:t>
            </a:r>
            <a:r>
              <a:rPr lang="en-US" i="1" dirty="0"/>
              <a:t>one</a:t>
            </a:r>
            <a:r>
              <a:rPr lang="en-US" dirty="0"/>
              <a:t> feature they discovered in SNAP. Keep a running list on the whiteboard or projector.</a:t>
            </a:r>
          </a:p>
          <a:p>
            <a:pPr marL="171450" indent="-171450">
              <a:buFont typeface="Arial" panose="020B0604020202020204" pitchFamily="34" charset="0"/>
              <a:buChar char="•"/>
            </a:pPr>
            <a:r>
              <a:rPr lang="en-US" dirty="0"/>
              <a:t>If the students build a pretty comprehensive list, you can use this as a chance to go over a brief roadmap for the course.</a:t>
            </a:r>
          </a:p>
          <a:p>
            <a:pPr marL="171450" indent="-171450">
              <a:buFont typeface="Arial" panose="020B0604020202020204" pitchFamily="34" charset="0"/>
              <a:buChar char="•"/>
            </a:pPr>
            <a:r>
              <a:rPr lang="en-US" dirty="0"/>
              <a:t>Ask students what they enjoyed about working with SNAP and what they disliked</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10707612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8/27/2020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8/27/2020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6.xml"/><Relationship Id="rId6" Type="http://schemas.openxmlformats.org/officeDocument/2006/relationships/image" Target="../media/image23.png"/><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27.sv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7.xml"/><Relationship Id="rId1" Type="http://schemas.openxmlformats.org/officeDocument/2006/relationships/tags" Target="../tags/tag7.xml"/><Relationship Id="rId5" Type="http://schemas.openxmlformats.org/officeDocument/2006/relationships/image" Target="../media/image29.sv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10502900" cy="553998"/>
          </a:xfrm>
        </p:spPr>
        <p:txBody>
          <a:bodyPr/>
          <a:lstStyle/>
          <a:p>
            <a:r>
              <a:rPr lang="en-US" dirty="0"/>
              <a:t>Lesson 0.5: Snap! Coordinate System</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677108"/>
          </a:xfrm>
        </p:spPr>
        <p:txBody>
          <a:bodyPr/>
          <a:lstStyle/>
          <a:p>
            <a:r>
              <a:rPr lang="en-US" dirty="0">
                <a:cs typeface="Segoe UI"/>
              </a:rPr>
              <a:t>Microsoft Philanthropies TEALS Program</a:t>
            </a:r>
          </a:p>
          <a:p>
            <a:r>
              <a:rPr lang="en-US" dirty="0">
                <a:cs typeface="Segoe UI"/>
              </a:rPr>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457200"/>
            <a:ext cx="11018520" cy="553998"/>
          </a:xfrm>
        </p:spPr>
        <p:txBody>
          <a:bodyPr/>
          <a:lstStyle/>
          <a:p>
            <a:r>
              <a:rPr lang="en-US" dirty="0"/>
              <a:t>Snap! Coordinate System</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90550" y="1435100"/>
            <a:ext cx="11018838" cy="1400383"/>
          </a:xfrm>
        </p:spPr>
        <p:txBody>
          <a:bodyPr/>
          <a:lstStyle/>
          <a:p>
            <a:pPr marL="0" indent="0">
              <a:buNone/>
            </a:pPr>
            <a:r>
              <a:rPr lang="en-US" dirty="0">
                <a:latin typeface="+mj-lt"/>
              </a:rPr>
              <a:t>After this lesson, you will be able to...</a:t>
            </a:r>
          </a:p>
          <a:p>
            <a:pPr marL="457200" indent="-225425">
              <a:spcBef>
                <a:spcPts val="600"/>
              </a:spcBef>
              <a:spcAft>
                <a:spcPts val="600"/>
              </a:spcAft>
              <a:buFont typeface="Arial" panose="020B0604020202020204" pitchFamily="34" charset="0"/>
              <a:buChar char="•"/>
            </a:pPr>
            <a:r>
              <a:rPr lang="en-US" sz="2400" dirty="0"/>
              <a:t>Recall the Cartesian Coordinate system</a:t>
            </a:r>
          </a:p>
          <a:p>
            <a:pPr marL="457200" indent="-225425">
              <a:spcBef>
                <a:spcPts val="600"/>
              </a:spcBef>
              <a:spcAft>
                <a:spcPts val="600"/>
              </a:spcAft>
              <a:buFont typeface="Arial" panose="020B0604020202020204" pitchFamily="34" charset="0"/>
              <a:buChar char="•"/>
            </a:pPr>
            <a:r>
              <a:rPr lang="en-US" sz="2400" dirty="0"/>
              <a:t>Implement the coordinate system to position a sprite using Snap Coordinates</a:t>
            </a:r>
            <a:endParaRPr lang="en-US" sz="2400" b="1" dirty="0"/>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1914370"/>
          </a:xfrm>
        </p:spPr>
        <p:txBody>
          <a:bodyPr/>
          <a:lstStyle/>
          <a:p>
            <a:pPr>
              <a:spcAft>
                <a:spcPts val="600"/>
              </a:spcAft>
            </a:pPr>
            <a:r>
              <a:rPr lang="en-US" sz="1800" dirty="0">
                <a:effectLst/>
              </a:rPr>
              <a:t>Do Now</a:t>
            </a:r>
          </a:p>
          <a:p>
            <a:pPr>
              <a:spcAft>
                <a:spcPts val="600"/>
              </a:spcAft>
            </a:pPr>
            <a:r>
              <a:rPr lang="en-US" sz="1800" dirty="0">
                <a:effectLst/>
              </a:rPr>
              <a:t>Introduction to the Snap! Coordinate System</a:t>
            </a:r>
          </a:p>
          <a:p>
            <a:pPr>
              <a:spcAft>
                <a:spcPts val="600"/>
              </a:spcAft>
            </a:pPr>
            <a:r>
              <a:rPr lang="en-US" sz="1800" dirty="0"/>
              <a:t>Integrate Coordinate Concept to Snap!</a:t>
            </a:r>
          </a:p>
          <a:p>
            <a:pPr>
              <a:spcAft>
                <a:spcPts val="600"/>
              </a:spcAft>
            </a:pPr>
            <a:r>
              <a:rPr lang="en-US" sz="1800" dirty="0"/>
              <a:t>Lab Activity</a:t>
            </a:r>
          </a:p>
          <a:p>
            <a:pPr>
              <a:spcAft>
                <a:spcPts val="600"/>
              </a:spcAft>
            </a:pPr>
            <a:r>
              <a:rPr lang="en-US" sz="1800" dirty="0"/>
              <a:t>Debrief and wrap- up</a:t>
            </a:r>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b="0" i="0" dirty="0">
                <a:solidFill>
                  <a:srgbClr val="242A31"/>
                </a:solidFill>
                <a:effectLst/>
              </a:rPr>
              <a:t>Do Now 0.5: </a:t>
            </a:r>
            <a:r>
              <a:rPr lang="en-US" b="1" dirty="0"/>
              <a:t>Draw the Coordinate System</a:t>
            </a:r>
            <a:endParaRPr lang="en-US" b="1" i="0" dirty="0">
              <a:solidFill>
                <a:srgbClr val="242A31"/>
              </a:solidFill>
              <a:effectLst/>
            </a:endParaRPr>
          </a:p>
        </p:txBody>
      </p:sp>
      <p:sp>
        <p:nvSpPr>
          <p:cNvPr id="11" name="Content Placeholder 10">
            <a:extLst>
              <a:ext uri="{FF2B5EF4-FFF2-40B4-BE49-F238E27FC236}">
                <a16:creationId xmlns:a16="http://schemas.microsoft.com/office/drawing/2014/main" id="{BF007ECE-C989-42EA-902D-84D40F6D0376}"/>
              </a:ext>
            </a:extLst>
          </p:cNvPr>
          <p:cNvSpPr>
            <a:spLocks noGrp="1"/>
          </p:cNvSpPr>
          <p:nvPr>
            <p:ph sz="quarter" idx="12"/>
          </p:nvPr>
        </p:nvSpPr>
        <p:spPr>
          <a:xfrm>
            <a:off x="584200" y="1435100"/>
            <a:ext cx="5211763" cy="1809726"/>
          </a:xfrm>
        </p:spPr>
        <p:txBody>
          <a:bodyPr/>
          <a:lstStyle/>
          <a:p>
            <a:pPr marL="0" indent="0">
              <a:buNone/>
            </a:pPr>
            <a:r>
              <a:rPr lang="en-US" b="1" dirty="0"/>
              <a:t>In your Notebook, Draw this image to the best of your ability</a:t>
            </a:r>
          </a:p>
          <a:p>
            <a:endParaRPr lang="en-US" dirty="0"/>
          </a:p>
        </p:txBody>
      </p:sp>
      <p:pic>
        <p:nvPicPr>
          <p:cNvPr id="3" name="Graphic 2" descr="Do Now">
            <a:extLst>
              <a:ext uri="{FF2B5EF4-FFF2-40B4-BE49-F238E27FC236}">
                <a16:creationId xmlns:a16="http://schemas.microsoft.com/office/drawing/2014/main" id="{A5963284-F4FB-4ACD-9B89-D34074B5008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
        <p:nvSpPr>
          <p:cNvPr id="5" name="Rectangle 1">
            <a:extLst>
              <a:ext uri="{FF2B5EF4-FFF2-40B4-BE49-F238E27FC236}">
                <a16:creationId xmlns:a16="http://schemas.microsoft.com/office/drawing/2014/main" id="{0DC8C646-8ECF-4B96-955F-D3AA19CF096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4D4D4"/>
                </a:solidFill>
                <a:effectLst/>
                <a:latin typeface="-apple-system"/>
              </a:rPr>
              <a:t>In your Notebook, Draw this image to the best of your ability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1900" b="0" i="0" u="none" strike="noStrike" cap="none" normalizeH="0" baseline="0">
                <a:ln>
                  <a:noFill/>
                </a:ln>
                <a:solidFill>
                  <a:schemeClr val="tx1"/>
                </a:solidFill>
                <a:effectLst/>
                <a:latin typeface="Arial" panose="020B0604020202020204" pitchFamily="34" charset="0"/>
              </a:rPr>
              <a:t>     </a:t>
            </a:r>
            <a:r>
              <a:rPr kumimoji="0" lang="en-US" altLang="en-US" sz="1800" b="0" i="0" u="none" strike="noStrike" cap="none" normalizeH="0" baseline="0">
                <a:ln>
                  <a:noFill/>
                </a:ln>
                <a:solidFill>
                  <a:schemeClr val="tx1"/>
                </a:solidFill>
                <a:effectLst/>
                <a:latin typeface="Arial" panose="020B0604020202020204" pitchFamily="34" charset="0"/>
              </a:rPr>
              <a:t> </a:t>
            </a:r>
          </a:p>
        </p:txBody>
      </p:sp>
      <p:sp>
        <p:nvSpPr>
          <p:cNvPr id="6" name="AutoShape 2">
            <a:extLst>
              <a:ext uri="{FF2B5EF4-FFF2-40B4-BE49-F238E27FC236}">
                <a16:creationId xmlns:a16="http://schemas.microsoft.com/office/drawing/2014/main" id="{8D2C9686-9E24-4761-B2E3-80F58DAFE30E}"/>
              </a:ext>
            </a:extLst>
          </p:cNvPr>
          <p:cNvSpPr>
            <a:spLocks noChangeAspect="1" noChangeArrowheads="1"/>
          </p:cNvSpPr>
          <p:nvPr/>
        </p:nvSpPr>
        <p:spPr bwMode="auto">
          <a:xfrm>
            <a:off x="127000" y="-682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Content Placeholder 12" descr="A close up of a logo&#10;&#10;Description automatically generated">
            <a:extLst>
              <a:ext uri="{FF2B5EF4-FFF2-40B4-BE49-F238E27FC236}">
                <a16:creationId xmlns:a16="http://schemas.microsoft.com/office/drawing/2014/main" id="{65E9E618-18CE-477D-A577-8BCA226B225D}"/>
              </a:ext>
            </a:extLst>
          </p:cNvPr>
          <p:cNvPicPr>
            <a:picLocks noGrp="1" noChangeAspect="1"/>
          </p:cNvPicPr>
          <p:nvPr>
            <p:ph sz="quarter" idx="13"/>
          </p:nvPr>
        </p:nvPicPr>
        <p:blipFill>
          <a:blip r:embed="rId6">
            <a:extLst>
              <a:ext uri="{28A0092B-C50C-407E-A947-70E740481C1C}">
                <a14:useLocalDpi xmlns:a14="http://schemas.microsoft.com/office/drawing/2010/main" val="0"/>
              </a:ext>
            </a:extLst>
          </a:blip>
          <a:stretch>
            <a:fillRect/>
          </a:stretch>
        </p:blipFill>
        <p:spPr>
          <a:xfrm>
            <a:off x="6195995" y="1371600"/>
            <a:ext cx="5410788" cy="4926946"/>
          </a:xfrm>
          <a:prstGeom prst="rect">
            <a:avLst/>
          </a:prstGeom>
        </p:spPr>
      </p:pic>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Introduce the coordinate plane</a:t>
            </a:r>
          </a:p>
        </p:txBody>
      </p:sp>
      <p:pic>
        <p:nvPicPr>
          <p:cNvPr id="3" name="Graphic 2" descr="Lecture">
            <a:extLst>
              <a:ext uri="{FF2B5EF4-FFF2-40B4-BE49-F238E27FC236}">
                <a16:creationId xmlns:a16="http://schemas.microsoft.com/office/drawing/2014/main" id="{BD4A2B26-E746-488A-BA85-BAF938800505}"/>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5" name="Content Placeholder 12" descr="A close up of a logo&#10;&#10;Description automatically generated">
            <a:extLst>
              <a:ext uri="{FF2B5EF4-FFF2-40B4-BE49-F238E27FC236}">
                <a16:creationId xmlns:a16="http://schemas.microsoft.com/office/drawing/2014/main" id="{5F523B7B-79BE-4DDB-8403-F6A857F0A5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68129" y="1097280"/>
            <a:ext cx="5955283" cy="5422751"/>
          </a:xfrm>
          <a:prstGeom prst="rect">
            <a:avLst/>
          </a:prstGeom>
        </p:spPr>
      </p:pic>
    </p:spTree>
    <p:custDataLst>
      <p:tags r:id="rId1"/>
    </p:custDataLst>
    <p:extLst>
      <p:ext uri="{BB962C8B-B14F-4D97-AF65-F5344CB8AC3E}">
        <p14:creationId xmlns:p14="http://schemas.microsoft.com/office/powerpoint/2010/main" val="6058643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0.4: Getting to Know You</a:t>
            </a:r>
          </a:p>
        </p:txBody>
      </p:sp>
      <p:sp>
        <p:nvSpPr>
          <p:cNvPr id="4" name="Content Placeholder 2">
            <a:extLst>
              <a:ext uri="{FF2B5EF4-FFF2-40B4-BE49-F238E27FC236}">
                <a16:creationId xmlns:a16="http://schemas.microsoft.com/office/drawing/2014/main" id="{4AE175B7-BEF1-4730-A835-38EAD057463C}"/>
              </a:ext>
            </a:extLst>
          </p:cNvPr>
          <p:cNvSpPr txBox="1">
            <a:spLocks/>
          </p:cNvSpPr>
          <p:nvPr/>
        </p:nvSpPr>
        <p:spPr>
          <a:xfrm>
            <a:off x="585788" y="1435100"/>
            <a:ext cx="11606212" cy="4656138"/>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None/>
            </a:pPr>
            <a:r>
              <a:rPr lang="en-US" dirty="0"/>
              <a:t>Goal: Explore SNAP and create a simple "self-portrait" program to introduce yourself</a:t>
            </a:r>
          </a:p>
          <a:p>
            <a:pPr marL="0" indent="0">
              <a:spcBef>
                <a:spcPts val="600"/>
              </a:spcBef>
              <a:spcAft>
                <a:spcPts val="600"/>
              </a:spcAft>
              <a:buNone/>
            </a:pPr>
            <a:endParaRPr lang="en-US" dirty="0"/>
          </a:p>
          <a:p>
            <a:pPr marL="0" indent="0">
              <a:spcBef>
                <a:spcPts val="600"/>
              </a:spcBef>
              <a:spcAft>
                <a:spcPts val="600"/>
              </a:spcAft>
              <a:buNone/>
            </a:pPr>
            <a:r>
              <a:rPr lang="en-US" dirty="0"/>
              <a:t>Lab instructions:</a:t>
            </a:r>
          </a:p>
          <a:p>
            <a:pPr marL="457200" indent="-295275">
              <a:spcBef>
                <a:spcPts val="600"/>
              </a:spcBef>
              <a:spcAft>
                <a:spcPts val="600"/>
              </a:spcAft>
              <a:buFont typeface="Arial" panose="020B0604020202020204" pitchFamily="34" charset="0"/>
              <a:buChar char="•"/>
              <a:tabLst>
                <a:tab pos="463550" algn="l"/>
              </a:tabLst>
            </a:pPr>
            <a:r>
              <a:rPr lang="en-US" sz="2400" dirty="0"/>
              <a:t>Take a few minutes to read the lab handout</a:t>
            </a:r>
          </a:p>
        </p:txBody>
      </p:sp>
      <p:pic>
        <p:nvPicPr>
          <p:cNvPr id="3" name="Graphic 2" descr="Lab">
            <a:extLst>
              <a:ext uri="{FF2B5EF4-FFF2-40B4-BE49-F238E27FC236}">
                <a16:creationId xmlns:a16="http://schemas.microsoft.com/office/drawing/2014/main" id="{EAC20E65-F2C2-493C-9A06-8024563B08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What is ONE feature that you discovered in SNAP?</a:t>
            </a:r>
          </a:p>
          <a:p>
            <a:r>
              <a:rPr lang="en-US" dirty="0"/>
              <a:t>What did you enjoy working with SNAP?</a:t>
            </a:r>
          </a:p>
          <a:p>
            <a:r>
              <a:rPr lang="en-US" sz="2800" dirty="0"/>
              <a:t>What did you not like?</a:t>
            </a:r>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7"/>
  <p:tag name="ARTICULATE_DESIGN_ID_MICROSOFT PHILANTHROPIES TEALS" val="8oWg2OCf"/>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F98CCF-8C3C-4DA2-B97A-86B73D6FE0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1AA341-B3AB-4055-9529-13B6E56ED2FF}">
  <ds:schemaRefs>
    <ds:schemaRef ds:uri="http://schemas.microsoft.com/sharepoint/v3/contenttype/forms"/>
  </ds:schemaRefs>
</ds:datastoreItem>
</file>

<file path=customXml/itemProps3.xml><?xml version="1.0" encoding="utf-8"?>
<ds:datastoreItem xmlns:ds="http://schemas.openxmlformats.org/officeDocument/2006/customXml" ds:itemID="{21DFC884-D68D-419B-AF2E-F83CEE7FBFF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468</Words>
  <Application>Microsoft Office PowerPoint</Application>
  <PresentationFormat>Widescreen</PresentationFormat>
  <Paragraphs>53</Paragraphs>
  <Slides>7</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vt:i4>
      </vt:variant>
    </vt:vector>
  </HeadingPairs>
  <TitlesOfParts>
    <vt:vector size="16" baseType="lpstr">
      <vt:lpstr>-apple-system</vt:lpstr>
      <vt:lpstr>Arial</vt:lpstr>
      <vt:lpstr>Calibri</vt:lpstr>
      <vt:lpstr>Consolas</vt:lpstr>
      <vt:lpstr>Segoe UI</vt:lpstr>
      <vt:lpstr>Segoe UI Semibold</vt:lpstr>
      <vt:lpstr>Wingdings</vt:lpstr>
      <vt:lpstr>Microsoft Philanthropies TEALS</vt:lpstr>
      <vt:lpstr>Black Template</vt:lpstr>
      <vt:lpstr>Lesson 0.5: Snap! Coordinate System</vt:lpstr>
      <vt:lpstr>Snap! Coordinate System</vt:lpstr>
      <vt:lpstr>Today’s Plan</vt:lpstr>
      <vt:lpstr>Do Now 0.5: Draw the Coordinate System</vt:lpstr>
      <vt:lpstr>Introduce the coordinate plane</vt:lpstr>
      <vt:lpstr>Lab 0.4: Getting to Know You</vt:lpstr>
      <vt:lpstr>Debrief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2020-04-24T13:26:24Z</dcterms:created>
  <dcterms:modified xsi:type="dcterms:W3CDTF">2020-08-27T04:40:52Z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2020-04-24T13:26:36.9638179Z</vt:lpwstr>
  </property>
  <property fmtid="{D5CDD505-2E9C-101B-9397-08002B2CF9AE}" pid="5" name="MSIP_Label_f42aa342-8706-4288-bd11-ebb85995028c_Name">
    <vt:lpwstr>General</vt:lpwstr>
  </property>
  <property fmtid="{D5CDD505-2E9C-101B-9397-08002B2CF9AE}" pid="6" name="MSIP_Label_f42aa342-8706-4288-bd11-ebb85995028c_ActionId">
    <vt:lpwstr>d2b9496d-ca57-4de9-ac6f-fdc9beb29e47</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0x010100BC63412C2069E54F8A04E79B55E6097A</vt:lpwstr>
  </property>
  <property fmtid="{D5CDD505-2E9C-101B-9397-08002B2CF9AE}" pid="10" name="ArticulateGUID">
    <vt:lpwstr>FFEAD975-8EB2-4D1E-AA6C-72CFCE57C1C5</vt:lpwstr>
  </property>
  <property fmtid="{D5CDD505-2E9C-101B-9397-08002B2CF9AE}" pid="11" name="ArticulatePath">
    <vt:lpwstr>TEALS SNAP 0.5</vt:lpwstr>
  </property>
</Properties>
</file>