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ink/ink1.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2.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5" r:id="rId11"/>
    <p:sldId id="1706" r:id="rId12"/>
    <p:sldId id="1707" r:id="rId13"/>
    <p:sldId id="259" r:id="rId14"/>
    <p:sldId id="1708" r:id="rId15"/>
    <p:sldId id="1689"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71" d="100"/>
          <a:sy n="71" d="100"/>
        </p:scale>
        <p:origin x="127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Students will need the Snap Template link - </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endParaRPr lang="en-US" sz="1200" b="0"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74679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student to identify and describe </a:t>
            </a:r>
            <a:r>
              <a:rPr lang="en-US" i="1" dirty="0"/>
              <a:t>one</a:t>
            </a:r>
            <a:r>
              <a:rPr lang="en-US" dirty="0"/>
              <a:t> feature they discovered in SNAP. Keep a running list on the whiteboard or projector.</a:t>
            </a:r>
          </a:p>
          <a:p>
            <a:pPr marL="171450" indent="-171450">
              <a:buFont typeface="Arial" panose="020B0604020202020204" pitchFamily="34" charset="0"/>
              <a:buChar char="•"/>
            </a:pPr>
            <a:r>
              <a:rPr lang="en-US" dirty="0"/>
              <a:t>If the students build a pretty comprehensive list, you can use this as a chance to go over a brief roadmap for the course.</a:t>
            </a:r>
          </a:p>
          <a:p>
            <a:pPr marL="171450" indent="-171450">
              <a:buFont typeface="Arial" panose="020B0604020202020204" pitchFamily="34" charset="0"/>
              <a:buChar char="•"/>
            </a:pPr>
            <a:r>
              <a:rPr lang="en-US" dirty="0"/>
              <a:t>Ask students what they enjoyed about working with SNAP and what they disliked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Do Now</a:t>
            </a:r>
          </a:p>
          <a:p>
            <a:pPr algn="l"/>
            <a:r>
              <a:rPr lang="en-US" dirty="0">
                <a:effectLst/>
              </a:rPr>
              <a:t>10 minutes | Introduce Snap! Coordinate System</a:t>
            </a:r>
          </a:p>
          <a:p>
            <a:pPr algn="l"/>
            <a:r>
              <a:rPr lang="en-US" dirty="0">
                <a:effectLst/>
              </a:rPr>
              <a:t>15 minutes | Integrate Coordinate Concept to Snap!</a:t>
            </a:r>
          </a:p>
          <a:p>
            <a:pPr algn="l"/>
            <a:r>
              <a:rPr lang="en-US" dirty="0">
                <a:effectLst/>
              </a:rPr>
              <a:t>15 minutes | Lab Activity</a:t>
            </a:r>
          </a:p>
          <a:p>
            <a:pPr algn="l"/>
            <a:r>
              <a:rPr lang="en-US" dirty="0">
                <a:effectLst/>
              </a:rPr>
              <a:t>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Tell students that today they will explore SNAP and use it to create a "self-portrait" program.</a:t>
            </a:r>
          </a:p>
          <a:p>
            <a:pPr marL="171450" indent="-171450">
              <a:buFont typeface="Arial" panose="020B0604020202020204" pitchFamily="34" charset="0"/>
              <a:buChar char="•"/>
            </a:pPr>
            <a:r>
              <a:rPr lang="en-US" dirty="0"/>
              <a:t>Emphasize that the goal of today's lesson is </a:t>
            </a:r>
            <a:r>
              <a:rPr lang="en-US" b="1" i="1" dirty="0"/>
              <a:t>not</a:t>
            </a:r>
            <a:r>
              <a:rPr lang="en-US" dirty="0"/>
              <a:t> for students to develop a deep understanding of any of the features in SNAP. Later lessons will teach them everything they need to know. For now, they should just explore, figure out what they can, and put it to use however they see fit.</a:t>
            </a:r>
          </a:p>
          <a:p>
            <a:pPr marL="171450" indent="-171450">
              <a:buFont typeface="Arial" panose="020B0604020202020204" pitchFamily="34" charset="0"/>
              <a:buChar char="•"/>
            </a:pPr>
            <a:r>
              <a:rPr lang="en-US" dirty="0"/>
              <a:t>Spend just a couple minutes demonstrating how to open SNAP, create sprites and scripts, and run programs.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t>Use in the drawing tool to plot these points as the students plot them in their notebook.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37916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u="sng" kern="1200" dirty="0">
                <a:solidFill>
                  <a:schemeClr val="tx1"/>
                </a:solidFill>
                <a:effectLst/>
                <a:latin typeface="+mn-lt"/>
                <a:ea typeface="+mn-ea"/>
                <a:cs typeface="+mn-cs"/>
              </a:rPr>
              <a:t>This activity is Optional if your class needs the additional scaffolding</a:t>
            </a:r>
          </a:p>
          <a:p>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Together as a class, practice plotting a few points on the Snap! Coordinate System.</a:t>
            </a:r>
          </a:p>
          <a:p>
            <a:r>
              <a:rPr lang="en-US" sz="1200" b="0" kern="1200" dirty="0">
                <a:solidFill>
                  <a:schemeClr val="tx1"/>
                </a:solidFill>
                <a:effectLst/>
                <a:latin typeface="+mn-lt"/>
                <a:ea typeface="+mn-ea"/>
                <a:cs typeface="+mn-cs"/>
              </a:rPr>
              <a:t>Use [this coordinate tool](</a:t>
            </a:r>
            <a:r>
              <a:rPr lang="en-US" sz="1200" b="0" u="sng" kern="1200" dirty="0">
                <a:solidFill>
                  <a:schemeClr val="tx1"/>
                </a:solidFill>
                <a:effectLst/>
                <a:latin typeface="+mn-lt"/>
                <a:ea typeface="+mn-ea"/>
                <a:cs typeface="+mn-cs"/>
              </a:rPr>
              <a:t>https://www.desmos.com/calculator/ui4klsjued</a:t>
            </a:r>
            <a:r>
              <a:rPr lang="en-US" sz="1200" b="0" kern="1200" dirty="0">
                <a:solidFill>
                  <a:schemeClr val="tx1"/>
                </a:solidFill>
                <a:effectLst/>
                <a:latin typeface="+mn-lt"/>
                <a:ea typeface="+mn-ea"/>
                <a:cs typeface="+mn-cs"/>
              </a:rPr>
              <a:t>) to have student plot points.</a:t>
            </a:r>
          </a:p>
          <a:p>
            <a:r>
              <a:rPr lang="en-US" sz="1200" b="0" kern="1200" dirty="0">
                <a:solidFill>
                  <a:schemeClr val="tx1"/>
                </a:solidFill>
                <a:effectLst/>
                <a:latin typeface="+mn-lt"/>
                <a:ea typeface="+mn-ea"/>
                <a:cs typeface="+mn-cs"/>
              </a:rPr>
              <a:t>* This has pre-configured with the dimensions of the Snap using a grid so they can see the points being graphed.</a:t>
            </a:r>
          </a:p>
          <a:p>
            <a:r>
              <a:rPr lang="en-US" sz="1200" b="0" kern="1200" dirty="0">
                <a:solidFill>
                  <a:schemeClr val="tx1"/>
                </a:solidFill>
                <a:effectLst/>
                <a:latin typeface="+mn-lt"/>
                <a:ea typeface="+mn-ea"/>
                <a:cs typeface="+mn-cs"/>
              </a:rPr>
              <a:t>* Have students plot the points on the left side of the tool and the points will appear on the graph.</a:t>
            </a:r>
          </a:p>
          <a:p>
            <a:r>
              <a:rPr lang="en-US" sz="1200" b="0" kern="1200" dirty="0">
                <a:solidFill>
                  <a:schemeClr val="tx1"/>
                </a:solidFill>
                <a:effectLst/>
                <a:latin typeface="+mn-lt"/>
                <a:ea typeface="+mn-ea"/>
                <a:cs typeface="+mn-cs"/>
              </a:rPr>
              <a:t>* Note that the grid lines are set to 10 unit increments</a:t>
            </a:r>
          </a:p>
          <a:p>
            <a:r>
              <a:rPr lang="en-US" sz="1200" b="0" kern="1200" dirty="0">
                <a:solidFill>
                  <a:schemeClr val="tx1"/>
                </a:solidFill>
                <a:effectLst/>
                <a:latin typeface="+mn-lt"/>
                <a:ea typeface="+mn-ea"/>
                <a:cs typeface="+mn-cs"/>
              </a:rPr>
              <a:t>* Have them plot the following points</a:t>
            </a:r>
          </a:p>
          <a:p>
            <a:r>
              <a:rPr lang="en-US" sz="1200" b="0" kern="1200" dirty="0">
                <a:solidFill>
                  <a:schemeClr val="tx1"/>
                </a:solidFill>
                <a:effectLst/>
                <a:latin typeface="+mn-lt"/>
                <a:ea typeface="+mn-ea"/>
                <a:cs typeface="+mn-cs"/>
              </a:rPr>
              <a:t>  * (0,0) "</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Ask students if they connect the dots, what shape would the points make? (Answers may vary.. Kite, Diamond, </a:t>
            </a:r>
            <a:r>
              <a:rPr lang="en-US" sz="1200" b="0" kern="1200" dirty="0" err="1">
                <a:solidFill>
                  <a:schemeClr val="tx1"/>
                </a:solidFill>
                <a:effectLst/>
                <a:latin typeface="+mn-lt"/>
                <a:ea typeface="+mn-ea"/>
                <a:cs typeface="+mn-cs"/>
              </a:rPr>
              <a:t>Quadralateral</a:t>
            </a:r>
            <a:r>
              <a:rPr lang="en-US" sz="1200" b="0" kern="1200" dirty="0">
                <a:solidFill>
                  <a:schemeClr val="tx1"/>
                </a:solidFill>
                <a:effectLst/>
                <a:latin typeface="+mn-lt"/>
                <a:ea typeface="+mn-ea"/>
                <a:cs typeface="+mn-cs"/>
              </a:rPr>
              <a:t>, Polygon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411713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Explain to students that this is how the Snap! stage is setup but it doesn't have a grid to view. </a:t>
            </a:r>
          </a:p>
          <a:p>
            <a:r>
              <a:rPr lang="en-US" sz="1200" b="0" kern="1200" dirty="0">
                <a:solidFill>
                  <a:schemeClr val="tx1"/>
                </a:solidFill>
                <a:effectLst/>
                <a:latin typeface="+mn-lt"/>
                <a:ea typeface="+mn-ea"/>
                <a:cs typeface="+mn-cs"/>
              </a:rPr>
              <a:t>The origin (0,0 is the exact center of the grid)</a:t>
            </a:r>
          </a:p>
          <a:p>
            <a:r>
              <a:rPr lang="en-US" sz="1200" b="0" kern="1200" dirty="0">
                <a:solidFill>
                  <a:schemeClr val="tx1"/>
                </a:solidFill>
                <a:effectLst/>
                <a:latin typeface="+mn-lt"/>
                <a:ea typeface="+mn-ea"/>
                <a:cs typeface="+mn-cs"/>
              </a:rPr>
              <a:t>Now have students enter the same coordinates using this [Snap! template](</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Have them enter the following points into the </a:t>
            </a:r>
            <a:r>
              <a:rPr lang="en-US" sz="1200" b="1" kern="1200" dirty="0">
                <a:solidFill>
                  <a:schemeClr val="tx1"/>
                </a:solidFill>
                <a:effectLst/>
                <a:latin typeface="+mn-lt"/>
                <a:ea typeface="+mn-ea"/>
                <a:cs typeface="+mn-cs"/>
              </a:rPr>
              <a:t>**Go To Blocks**</a:t>
            </a:r>
            <a:r>
              <a:rPr lang="en-US" sz="1200" b="0" kern="1200" dirty="0">
                <a:solidFill>
                  <a:schemeClr val="tx1"/>
                </a:solidFill>
                <a:effectLst/>
                <a:latin typeface="+mn-lt"/>
                <a:ea typeface="+mn-ea"/>
                <a:cs typeface="+mn-cs"/>
              </a:rPr>
              <a:t> in the template</a:t>
            </a:r>
          </a:p>
          <a:p>
            <a:r>
              <a:rPr lang="en-US" sz="1200" b="0" kern="1200" dirty="0">
                <a:solidFill>
                  <a:schemeClr val="tx1"/>
                </a:solidFill>
                <a:effectLst/>
                <a:latin typeface="+mn-lt"/>
                <a:ea typeface="+mn-ea"/>
                <a:cs typeface="+mn-cs"/>
              </a:rPr>
              <a:t>  * (0,0) and add a label "Origin"</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r>
              <a:rPr lang="en-US" sz="1200" b="0" kern="1200" dirty="0">
                <a:solidFill>
                  <a:schemeClr val="tx1"/>
                </a:solidFill>
                <a:effectLst/>
                <a:latin typeface="+mn-lt"/>
                <a:ea typeface="+mn-ea"/>
                <a:cs typeface="+mn-cs"/>
              </a:rPr>
              <a:t>* Now have students click the Green Flag to see the sprite draw the same shape they described in the coordinate plane from the  introduction above.</a:t>
            </a:r>
          </a:p>
          <a:p>
            <a:r>
              <a:rPr lang="en-US" sz="1200" b="0" kern="1200" dirty="0">
                <a:solidFill>
                  <a:schemeClr val="tx1"/>
                </a:solidFill>
                <a:effectLst/>
                <a:latin typeface="+mn-lt"/>
                <a:ea typeface="+mn-ea"/>
                <a:cs typeface="+mn-cs"/>
              </a:rPr>
              <a:t>* Now instruct the students to use the block template to draw at least two shapes of their own.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243802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dirty="0">
                <a:solidFill>
                  <a:schemeClr val="tx1"/>
                </a:solidFill>
                <a:effectLst/>
                <a:latin typeface="+mn-lt"/>
                <a:ea typeface="+mn-ea"/>
                <a:cs typeface="+mn-cs"/>
              </a:rPr>
              <a:t>Students will need to navigate to this link to do the Peabody Test:</a:t>
            </a:r>
            <a:endParaRPr lang="en-US" sz="1200" b="0" u="sng" kern="1200" dirty="0">
              <a:solidFill>
                <a:schemeClr val="tx1"/>
              </a:solidFill>
              <a:effectLst/>
              <a:latin typeface="+mn-lt"/>
              <a:ea typeface="+mn-ea"/>
              <a:cs typeface="+mn-cs"/>
            </a:endParaRPr>
          </a:p>
          <a:p>
            <a:r>
              <a:rPr lang="en-US" sz="1200" b="0" u="none" kern="1200" dirty="0">
                <a:solidFill>
                  <a:schemeClr val="tx1"/>
                </a:solidFill>
                <a:effectLst/>
                <a:latin typeface="+mn-lt"/>
                <a:ea typeface="+mn-ea"/>
                <a:cs typeface="+mn-cs"/>
              </a:rPr>
              <a:t>https://snap.berkeley.edu/snap/snap.html#present:Username=georgesb&amp;ProjectName=coordinatesTest&amp;editMode&amp;noRun</a:t>
            </a: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7370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8/27/2020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aspiece%40gmail.com&amp;ProjectName=Snap%20Coordinate%20System%20Intr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3.gif"/><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6.xml"/><Relationship Id="rId7" Type="http://schemas.openxmlformats.org/officeDocument/2006/relationships/customXml" Target="../ink/ink1.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7.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www.desmos.com/calculator/ui4klsjued"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8.xml"/><Relationship Id="rId7" Type="http://schemas.openxmlformats.org/officeDocument/2006/relationships/customXml" Target="../ink/ink3.xml"/><Relationship Id="rId2" Type="http://schemas.openxmlformats.org/officeDocument/2006/relationships/slideLayout" Target="../slideLayouts/slideLayout8.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snap.berkeley.edu/snap/snap.html#present:Username=aspiece%40gmail.com&amp;ProjectName=Snap%20Coordinate%20System%20Intro" TargetMode="Externa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georgesb&amp;ProjectName=coordinatesTest&amp;editMode&amp;noRu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10502900" cy="553998"/>
          </a:xfrm>
        </p:spPr>
        <p:txBody>
          <a:bodyPr/>
          <a:lstStyle/>
          <a:p>
            <a:r>
              <a:rPr lang="en-US" dirty="0"/>
              <a:t>Lesson 0.5: Snap! Coordinate System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2</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Plot a drawing using the </a:t>
            </a:r>
            <a:r>
              <a:rPr lang="en-US" b="1" dirty="0">
                <a:hlinkClick r:id="rId4"/>
              </a:rPr>
              <a:t>Snap Template</a:t>
            </a:r>
            <a:endParaRPr lang="en-US" dirty="0"/>
          </a:p>
          <a:p>
            <a:pPr marL="0" indent="0">
              <a:buNone/>
            </a:pPr>
            <a:br>
              <a:rPr lang="en-US" dirty="0"/>
            </a:br>
            <a:r>
              <a:rPr lang="en-US" dirty="0"/>
              <a:t>Using the template from the classroom activity, create a drawing that has at least 10 coordinates. Save the drawing in Snap! and submit the URL to your teacher.</a:t>
            </a:r>
          </a:p>
          <a:p>
            <a:pPr marL="0" indent="0">
              <a:buNone/>
            </a:pPr>
            <a:r>
              <a:rPr lang="en-US" dirty="0"/>
              <a:t>Reminder: Don't forget to log into Snap! and save your work.</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563512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Can you think of any other technologies that use a coordinate system to display graphic?</a:t>
            </a:r>
          </a:p>
          <a:p>
            <a:r>
              <a:rPr lang="en-US" dirty="0"/>
              <a:t>Are there any blocks that you have discovered that have helped you do shapes faster?</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Coordinate System</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1400383"/>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t>Recall the Cartesian Coordinate system</a:t>
            </a:r>
          </a:p>
          <a:p>
            <a:pPr marL="457200" indent="-225425">
              <a:spcBef>
                <a:spcPts val="600"/>
              </a:spcBef>
              <a:spcAft>
                <a:spcPts val="600"/>
              </a:spcAft>
              <a:buFont typeface="Arial" panose="020B0604020202020204" pitchFamily="34" charset="0"/>
              <a:buChar char="•"/>
            </a:pPr>
            <a:r>
              <a:rPr lang="en-US" sz="2400" dirty="0"/>
              <a:t>Implement the coordinate system to position a sprite using Snap Coordinates</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914370"/>
          </a:xfrm>
        </p:spPr>
        <p:txBody>
          <a:bodyPr/>
          <a:lstStyle/>
          <a:p>
            <a:pPr>
              <a:spcAft>
                <a:spcPts val="600"/>
              </a:spcAft>
            </a:pPr>
            <a:r>
              <a:rPr lang="en-US" sz="1800" dirty="0">
                <a:effectLst/>
              </a:rPr>
              <a:t>Do Now</a:t>
            </a:r>
          </a:p>
          <a:p>
            <a:pPr>
              <a:spcAft>
                <a:spcPts val="600"/>
              </a:spcAft>
            </a:pPr>
            <a:r>
              <a:rPr lang="en-US" sz="1800" dirty="0">
                <a:effectLst/>
              </a:rPr>
              <a:t>Introduction to the Snap! Coordinate System</a:t>
            </a:r>
          </a:p>
          <a:p>
            <a:pPr>
              <a:spcAft>
                <a:spcPts val="600"/>
              </a:spcAft>
            </a:pPr>
            <a:r>
              <a:rPr lang="en-US" sz="1800" dirty="0"/>
              <a:t>Integrate Coordinate Concept to Snap!</a:t>
            </a:r>
          </a:p>
          <a:p>
            <a:pPr>
              <a:spcAft>
                <a:spcPts val="600"/>
              </a:spcAft>
            </a:pPr>
            <a:r>
              <a:rPr lang="en-US" sz="1800" dirty="0"/>
              <a:t>Lab Activity</a:t>
            </a:r>
          </a:p>
          <a:p>
            <a:pPr>
              <a:spcAft>
                <a:spcPts val="600"/>
              </a:spcAft>
            </a:pPr>
            <a:r>
              <a:rPr lang="en-US" sz="1800" dirty="0"/>
              <a:t>Debrief and wrap- 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0" i="0" dirty="0">
                <a:solidFill>
                  <a:srgbClr val="242A31"/>
                </a:solidFill>
                <a:effectLst/>
              </a:rPr>
              <a:t>Do Now 0.5: </a:t>
            </a:r>
            <a:r>
              <a:rPr lang="en-US" b="1" dirty="0"/>
              <a:t>Draw the Coordinate System</a:t>
            </a:r>
            <a:endParaRPr lang="en-US" b="1" i="0" dirty="0">
              <a:solidFill>
                <a:srgbClr val="242A31"/>
              </a:solidFill>
              <a:effectLst/>
            </a:endParaRPr>
          </a:p>
        </p:txBody>
      </p:sp>
      <p:sp>
        <p:nvSpPr>
          <p:cNvPr id="11" name="Content Placeholder 10">
            <a:extLst>
              <a:ext uri="{FF2B5EF4-FFF2-40B4-BE49-F238E27FC236}">
                <a16:creationId xmlns:a16="http://schemas.microsoft.com/office/drawing/2014/main" id="{BF007ECE-C989-42EA-902D-84D40F6D0376}"/>
              </a:ext>
            </a:extLst>
          </p:cNvPr>
          <p:cNvSpPr>
            <a:spLocks noGrp="1"/>
          </p:cNvSpPr>
          <p:nvPr>
            <p:ph sz="quarter" idx="12"/>
          </p:nvPr>
        </p:nvSpPr>
        <p:spPr>
          <a:xfrm>
            <a:off x="584200" y="1435100"/>
            <a:ext cx="5211763" cy="1809726"/>
          </a:xfrm>
        </p:spPr>
        <p:txBody>
          <a:bodyPr/>
          <a:lstStyle/>
          <a:p>
            <a:pPr marL="0" indent="0">
              <a:buNone/>
            </a:pPr>
            <a:r>
              <a:rPr lang="en-US" b="1" dirty="0"/>
              <a:t>In your Notebook, Draw this image to the best of your ability</a:t>
            </a:r>
          </a:p>
          <a:p>
            <a:endParaRPr lang="en-US" dirty="0"/>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5" name="Rectangle 1">
            <a:extLst>
              <a:ext uri="{FF2B5EF4-FFF2-40B4-BE49-F238E27FC236}">
                <a16:creationId xmlns:a16="http://schemas.microsoft.com/office/drawing/2014/main" id="{0DC8C646-8ECF-4B96-955F-D3AA19CF096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apple-system"/>
              </a:rPr>
              <a:t>In your Notebook, Draw this image to the best of your ability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6" name="AutoShape 2">
            <a:extLst>
              <a:ext uri="{FF2B5EF4-FFF2-40B4-BE49-F238E27FC236}">
                <a16:creationId xmlns:a16="http://schemas.microsoft.com/office/drawing/2014/main" id="{8D2C9686-9E24-4761-B2E3-80F58DAFE30E}"/>
              </a:ext>
            </a:extLst>
          </p:cNvPr>
          <p:cNvSpPr>
            <a:spLocks noChangeAspect="1" noChangeArrowheads="1"/>
          </p:cNvSpPr>
          <p:nvPr/>
        </p:nvSpPr>
        <p:spPr bwMode="auto">
          <a:xfrm>
            <a:off x="1270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a:extLst>
              <a:ext uri="{FF2B5EF4-FFF2-40B4-BE49-F238E27FC236}">
                <a16:creationId xmlns:a16="http://schemas.microsoft.com/office/drawing/2014/main" id="{08F6448E-BFB8-4EA2-B8E5-C5BE681A8A4A}"/>
              </a:ext>
            </a:extLst>
          </p:cNvPr>
          <p:cNvSpPr>
            <a:spLocks noGrp="1"/>
          </p:cNvSpPr>
          <p:nvPr>
            <p:ph sz="quarter" idx="13"/>
          </p:nvPr>
        </p:nvSpPr>
        <p:spPr/>
        <p:txBody>
          <a:bodyPr/>
          <a:lstStyle/>
          <a:p>
            <a:endParaRPr lang="en-US"/>
          </a:p>
        </p:txBody>
      </p:sp>
      <p:pic>
        <p:nvPicPr>
          <p:cNvPr id="1026" name="Picture 2" descr="See the source image">
            <a:extLst>
              <a:ext uri="{FF2B5EF4-FFF2-40B4-BE49-F238E27FC236}">
                <a16:creationId xmlns:a16="http://schemas.microsoft.com/office/drawing/2014/main" id="{8A836A37-3E5D-4611-89D3-303248888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688" y="1361673"/>
            <a:ext cx="4980791" cy="49807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the coordinate plane</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4200" y="1435100"/>
            <a:ext cx="4500374" cy="2185214"/>
          </a:xfrm>
        </p:spPr>
        <p:txBody>
          <a:bodyPr/>
          <a:lstStyle/>
          <a:p>
            <a:r>
              <a:rPr lang="en-US" dirty="0"/>
              <a:t>Origin (0,0)</a:t>
            </a:r>
          </a:p>
          <a:p>
            <a:r>
              <a:rPr lang="en-US" dirty="0"/>
              <a:t>x-axis</a:t>
            </a:r>
          </a:p>
          <a:p>
            <a:r>
              <a:rPr lang="en-US" dirty="0"/>
              <a:t>y-axis</a:t>
            </a:r>
          </a:p>
          <a:p>
            <a:endParaRPr lang="en-US" dirty="0"/>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1011198"/>
            <a:ext cx="6235700" cy="578603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plotting points</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4500374" cy="2769989"/>
          </a:xfrm>
        </p:spPr>
        <p:txBody>
          <a:bodyPr/>
          <a:lstStyle/>
          <a:p>
            <a:r>
              <a:rPr lang="en-US" dirty="0"/>
              <a:t>(5, - 5)</a:t>
            </a:r>
          </a:p>
          <a:p>
            <a:r>
              <a:rPr lang="en-US" dirty="0"/>
              <a:t>(2, 3)</a:t>
            </a:r>
          </a:p>
          <a:p>
            <a:r>
              <a:rPr lang="en-US" dirty="0"/>
              <a:t>(1, 4)</a:t>
            </a:r>
          </a:p>
          <a:p>
            <a:r>
              <a:rPr lang="en-US" dirty="0"/>
              <a:t>(-8, 5)</a:t>
            </a:r>
          </a:p>
          <a:p>
            <a:r>
              <a:rPr lang="en-US" dirty="0"/>
              <a:t>(-3, -4)</a:t>
            </a:r>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889086"/>
            <a:ext cx="6235700" cy="5786034"/>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37278534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10121550" cy="4524315"/>
          </a:xfrm>
        </p:spPr>
        <p:txBody>
          <a:bodyPr/>
          <a:lstStyle/>
          <a:p>
            <a:r>
              <a:rPr lang="en-US" dirty="0"/>
              <a:t>Navigate to </a:t>
            </a:r>
            <a:r>
              <a:rPr lang="en-US" u="sng" dirty="0">
                <a:hlinkClick r:id="rId4"/>
              </a:rPr>
              <a:t>https://www.desmos.com/calculator/ui4klsjued</a:t>
            </a:r>
            <a:endParaRPr lang="en-US" u="sng" dirty="0"/>
          </a:p>
          <a:p>
            <a:r>
              <a:rPr lang="en-US" dirty="0"/>
              <a:t>Plot the following Points</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pPr marL="457200" indent="-457200">
              <a:buFont typeface="Arial" panose="020B0604020202020204" pitchFamily="34" charset="0"/>
              <a:buChar char="•"/>
            </a:pPr>
            <a:endParaRPr lang="en-US" dirty="0"/>
          </a:p>
          <a:p>
            <a:r>
              <a:rPr lang="en-US" dirty="0"/>
              <a:t>If you connected the dots, what shape would the points make?</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13749756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6744791" cy="5970865"/>
          </a:xfrm>
        </p:spPr>
        <p:txBody>
          <a:bodyPr/>
          <a:lstStyle/>
          <a:p>
            <a:r>
              <a:rPr lang="en-US" dirty="0"/>
              <a:t>Navigate to </a:t>
            </a:r>
            <a:r>
              <a:rPr lang="en-US" u="sng" dirty="0">
                <a:hlinkClick r:id="rId4"/>
              </a:rPr>
              <a:t>Snap Template</a:t>
            </a:r>
            <a:endParaRPr lang="en-US" u="sng" dirty="0"/>
          </a:p>
          <a:p>
            <a:r>
              <a:rPr lang="en-US" dirty="0"/>
              <a:t>Enter the following points into the </a:t>
            </a:r>
            <a:r>
              <a:rPr lang="en-US" b="1" dirty="0"/>
              <a:t>Go To Blocks </a:t>
            </a:r>
            <a:r>
              <a:rPr lang="en-US" dirty="0"/>
              <a:t>in the template</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r>
              <a:rPr lang="en-US" dirty="0"/>
              <a:t>Click the Green Flag to see the sprite draw</a:t>
            </a:r>
          </a:p>
          <a:p>
            <a:r>
              <a:rPr lang="en-US" b="1" dirty="0"/>
              <a:t>Now take a few minutes and draw a couple shapes on your own</a:t>
            </a:r>
          </a:p>
          <a:p>
            <a:pPr marL="457200" indent="-457200">
              <a:buFont typeface="Arial" panose="020B0604020202020204" pitchFamily="34" charset="0"/>
              <a:buChar char="•"/>
            </a:pPr>
            <a:endParaRPr lang="en-US" dirty="0"/>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pic>
        <p:nvPicPr>
          <p:cNvPr id="6" name="Picture 5" descr="A picture containing drawing&#10;&#10;Description automatically generated">
            <a:extLst>
              <a:ext uri="{FF2B5EF4-FFF2-40B4-BE49-F238E27FC236}">
                <a16:creationId xmlns:a16="http://schemas.microsoft.com/office/drawing/2014/main" id="{6DE9ADBF-6B4E-4459-BB20-44FA4F91FE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7409" y="1435100"/>
            <a:ext cx="2582141" cy="3606800"/>
          </a:xfrm>
          <a:prstGeom prst="rect">
            <a:avLst/>
          </a:prstGeom>
        </p:spPr>
      </p:pic>
    </p:spTree>
    <p:custDataLst>
      <p:tags r:id="rId1"/>
    </p:custDataLst>
    <p:extLst>
      <p:ext uri="{BB962C8B-B14F-4D97-AF65-F5344CB8AC3E}">
        <p14:creationId xmlns:p14="http://schemas.microsoft.com/office/powerpoint/2010/main" val="36516783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1</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The Peabody Test</a:t>
            </a:r>
          </a:p>
          <a:p>
            <a:pPr marL="0" indent="0">
              <a:spcBef>
                <a:spcPts val="600"/>
              </a:spcBef>
              <a:spcAft>
                <a:spcPts val="600"/>
              </a:spcAft>
              <a:buNone/>
            </a:pPr>
            <a:r>
              <a:rPr lang="en-US" sz="2400" dirty="0"/>
              <a:t>Navigate to the </a:t>
            </a:r>
            <a:r>
              <a:rPr lang="en-US" sz="2400" dirty="0">
                <a:hlinkClick r:id="rId4"/>
              </a:rPr>
              <a:t>Peabody Test</a:t>
            </a:r>
            <a:endParaRPr lang="en-US" sz="2400" dirty="0"/>
          </a:p>
          <a:p>
            <a:pPr marL="514350" indent="-514350">
              <a:buFont typeface="+mj-lt"/>
              <a:buAutoNum type="arabicPeriod"/>
            </a:pPr>
            <a:r>
              <a:rPr lang="en-US" dirty="0"/>
              <a:t>Open the link above</a:t>
            </a:r>
          </a:p>
          <a:p>
            <a:pPr marL="514350" indent="-514350">
              <a:buFont typeface="+mj-lt"/>
              <a:buAutoNum type="arabicPeriod"/>
            </a:pPr>
            <a:r>
              <a:rPr lang="en-US" dirty="0"/>
              <a:t>Click on Peabody to start the test</a:t>
            </a:r>
          </a:p>
          <a:p>
            <a:pPr marL="514350" indent="-514350">
              <a:buFont typeface="+mj-lt"/>
              <a:buAutoNum type="arabicPeriod"/>
            </a:pPr>
            <a:r>
              <a:rPr lang="en-US" dirty="0"/>
              <a:t>Answer his question in the textbox</a:t>
            </a:r>
          </a:p>
          <a:p>
            <a:pPr marL="514350" indent="-514350">
              <a:buFont typeface="+mj-lt"/>
              <a:buAutoNum type="arabicPeriod"/>
            </a:pPr>
            <a:r>
              <a:rPr lang="en-US" dirty="0"/>
              <a:t>You should answer at least 10 of his questions.</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8oWg2OCf"/>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3.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1051</Words>
  <Application>Microsoft Office PowerPoint</Application>
  <PresentationFormat>Widescreen</PresentationFormat>
  <Paragraphs>117</Paragraphs>
  <Slides>11</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0.5: Snap! Coordinate System</vt:lpstr>
      <vt:lpstr>Snap! Coordinate System</vt:lpstr>
      <vt:lpstr>Today’s Plan</vt:lpstr>
      <vt:lpstr>Do Now 0.5: Draw the Coordinate System</vt:lpstr>
      <vt:lpstr>Introduce the coordinate plane</vt:lpstr>
      <vt:lpstr>Demonstrate plotting points</vt:lpstr>
      <vt:lpstr>Activity</vt:lpstr>
      <vt:lpstr>Integration Activity</vt:lpstr>
      <vt:lpstr>Lab 0.5: Getting to know Coordinates – Part 1</vt:lpstr>
      <vt:lpstr>Lab 0.5: Getting to know Coordinates - Part 2</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2020-08-28T02:21:14Z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FFEAD975-8EB2-4D1E-AA6C-72CFCE57C1C5</vt:lpwstr>
  </property>
  <property fmtid="{D5CDD505-2E9C-101B-9397-08002B2CF9AE}" pid="11" name="ArticulatePath">
    <vt:lpwstr>TEALS SNAP 0.5</vt:lpwstr>
  </property>
</Properties>
</file>