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61" r:id="rId6"/>
    <p:sldId id="256" r:id="rId7"/>
    <p:sldId id="258" r:id="rId8"/>
    <p:sldId id="259" r:id="rId9"/>
    <p:sldId id="1683" r:id="rId10"/>
    <p:sldId id="1684" r:id="rId11"/>
    <p:sldId id="1680" r:id="rId12"/>
    <p:sldId id="1681" r:id="rId13"/>
    <p:sldId id="1679" r:id="rId14"/>
    <p:sldId id="1682" r:id="rId15"/>
    <p:sldId id="1678"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625CC-B63E-4338-B648-12DE305C6262}" v="7" dt="2020-05-09T10:01:16.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7526" autoAdjust="0"/>
  </p:normalViewPr>
  <p:slideViewPr>
    <p:cSldViewPr snapToGrid="0">
      <p:cViewPr varScale="1">
        <p:scale>
          <a:sx n="80" d="100"/>
          <a:sy n="80" d="100"/>
        </p:scale>
        <p:origin x="30" y="4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8/25/2020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unit_2/lesson_24#1-lectur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unit_2/lesson_24#1-lectur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teachinglondoncomputing.org/resources/inspiring-unplugged-classroom-activities/the-box-variable-activity/"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book.io/intro-cs/unit_2/lesson_24/lab_24"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8/25/2020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find a two-player tag game at aka.ms/DoNow2.4. The objective of the game is that one player can chase the other in a game of tag using the computer keyboard.</a:t>
            </a:r>
          </a:p>
          <a:p>
            <a:endParaRPr lang="en-US" dirty="0"/>
          </a:p>
          <a:p>
            <a:r>
              <a:rPr lang="en-US" dirty="0"/>
              <a:t>The game at the link will not work as described. The students should attempt to find the four bugs that prevent the game from working (three in the Alonzo sprite code and one in the Blue Dog sprite code). There are also two bugs in the Blue Dog code that don’t affect gameplay.  </a:t>
            </a:r>
          </a:p>
          <a:p>
            <a:endParaRPr lang="en-US" dirty="0"/>
          </a:p>
          <a:p>
            <a:r>
              <a:rPr lang="en-US" dirty="0"/>
              <a:t>If students fix the bugs quickly, they can think about ways to make the game more fun with some small modifications.</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six bugs:</a:t>
            </a:r>
          </a:p>
          <a:p>
            <a:pPr marL="228600" indent="-228600">
              <a:buAutoNum type="arabicPeriod"/>
            </a:pPr>
            <a:r>
              <a:rPr lang="en-US" dirty="0"/>
              <a:t>The conditionals to check for the arrow key presses need to be in a </a:t>
            </a:r>
            <a:r>
              <a:rPr lang="en-US" i="1" dirty="0"/>
              <a:t>forever </a:t>
            </a:r>
            <a:r>
              <a:rPr lang="en-US" i="0" dirty="0"/>
              <a:t>block or the code execution will end before more than one key press has been detected.</a:t>
            </a:r>
          </a:p>
          <a:p>
            <a:pPr marL="228600" indent="-228600">
              <a:buAutoNum type="arabicPeriod"/>
            </a:pPr>
            <a:r>
              <a:rPr lang="en-US" i="0" dirty="0"/>
              <a:t>The conditional to check for the left arrow key press is inside of the conditional for the right key press, so Alonzo will never move to the left.</a:t>
            </a:r>
          </a:p>
          <a:p>
            <a:pPr marL="228600" indent="-228600">
              <a:buAutoNum type="arabicPeriod"/>
            </a:pPr>
            <a:r>
              <a:rPr lang="en-US" i="0" dirty="0"/>
              <a:t>The </a:t>
            </a:r>
            <a:r>
              <a:rPr lang="en-US" i="1" dirty="0"/>
              <a:t>if on edge, bounce </a:t>
            </a:r>
            <a:r>
              <a:rPr lang="en-US" i="0" dirty="0"/>
              <a:t>block is inside the conditional for the left arrow, so Alonzo will run off the screen in every direction except the left.</a:t>
            </a:r>
          </a:p>
          <a:p>
            <a:pPr marL="228600" indent="-228600">
              <a:buAutoNum type="arabicPeriod"/>
            </a:pPr>
            <a:r>
              <a:rPr lang="en-US" i="0" dirty="0"/>
              <a:t>The conditionals testing for the W-A-S-D key presses for the Blue Dog need to be in a </a:t>
            </a:r>
            <a:r>
              <a:rPr lang="en-US" i="1" dirty="0"/>
              <a:t>forever </a:t>
            </a:r>
            <a:r>
              <a:rPr lang="en-US" i="0" dirty="0"/>
              <a:t>block or only one key press at most will be detected before the code exits</a:t>
            </a:r>
          </a:p>
          <a:p>
            <a:pPr marL="228600" indent="-228600">
              <a:buAutoNum type="arabicPeriod"/>
            </a:pPr>
            <a:r>
              <a:rPr lang="en-US" i="0" dirty="0"/>
              <a:t>There’s an unused </a:t>
            </a:r>
            <a:r>
              <a:rPr lang="en-US" i="1" dirty="0"/>
              <a:t>say </a:t>
            </a:r>
            <a:r>
              <a:rPr lang="en-US" i="0" dirty="0"/>
              <a:t>block in the Blue Dog scripting area. Deleting unused code is good coding practice.</a:t>
            </a:r>
          </a:p>
          <a:p>
            <a:pPr marL="228600" indent="-228600">
              <a:buAutoNum type="arabicPeriod"/>
            </a:pPr>
            <a:r>
              <a:rPr lang="en-US" i="0" dirty="0"/>
              <a:t>The Blue Dog says </a:t>
            </a:r>
            <a:r>
              <a:rPr lang="en-US" b="1" i="0" dirty="0"/>
              <a:t>I got you! </a:t>
            </a:r>
            <a:r>
              <a:rPr lang="en-US" b="0" i="0" dirty="0"/>
              <a:t>when Alonzo touches it. Since the Blue Dog is the one being chased, that doesn’t make much sense. The message should be changed or deleted. (Alonzo already says </a:t>
            </a:r>
            <a:r>
              <a:rPr lang="en-US" b="1" i="0" dirty="0"/>
              <a:t>I got you! </a:t>
            </a:r>
            <a:r>
              <a:rPr lang="en-US" b="0" i="0" dirty="0"/>
              <a:t>when touching the Blue Dog.)</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0430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if they had any ideas for improving the game. Some possible suggestions they might have:</a:t>
            </a:r>
          </a:p>
          <a:p>
            <a:endParaRPr lang="en-US" dirty="0"/>
          </a:p>
          <a:p>
            <a:pPr algn="l">
              <a:buFont typeface="Arial" panose="020B0604020202020204" pitchFamily="34" charset="0"/>
              <a:buChar char="•"/>
            </a:pPr>
            <a:r>
              <a:rPr lang="en-US" b="0" i="0" dirty="0">
                <a:solidFill>
                  <a:srgbClr val="24292E"/>
                </a:solidFill>
                <a:effectLst/>
                <a:latin typeface="-apple-system"/>
              </a:rPr>
              <a:t>Have a score counter that increments when the </a:t>
            </a:r>
            <a:r>
              <a:rPr lang="en-US" b="0" i="1" dirty="0">
                <a:solidFill>
                  <a:srgbClr val="24292E"/>
                </a:solidFill>
                <a:effectLst/>
                <a:latin typeface="-apple-system"/>
              </a:rPr>
              <a:t>reset</a:t>
            </a:r>
            <a:r>
              <a:rPr lang="en-US" b="0" i="0" dirty="0">
                <a:solidFill>
                  <a:srgbClr val="24292E"/>
                </a:solidFill>
                <a:effectLst/>
                <a:latin typeface="-apple-system"/>
              </a:rPr>
              <a:t> message is sent. (After Alonzo catches the Blue Dog.)</a:t>
            </a:r>
          </a:p>
          <a:p>
            <a:pPr algn="l">
              <a:buFont typeface="Arial" panose="020B0604020202020204" pitchFamily="34" charset="0"/>
              <a:buChar char="•"/>
            </a:pPr>
            <a:r>
              <a:rPr lang="en-US" b="0" i="0" dirty="0">
                <a:solidFill>
                  <a:srgbClr val="24292E"/>
                </a:solidFill>
                <a:effectLst/>
                <a:latin typeface="-apple-system"/>
              </a:rPr>
              <a:t>Since Alonzo starts on the left of the screen and the Blue Dog starts on the right, have Alonzo be controlled by the W-A-S-D keys and the Blue Dog by the arrow keys. That way, the control keys are on the same side of the keyboard as the sprites they are controlling.</a:t>
            </a:r>
          </a:p>
          <a:p>
            <a:pPr algn="l">
              <a:buFont typeface="Arial" panose="020B0604020202020204" pitchFamily="34" charset="0"/>
              <a:buChar char="•"/>
            </a:pPr>
            <a:r>
              <a:rPr lang="en-US" b="0" i="0" dirty="0">
                <a:solidFill>
                  <a:srgbClr val="24292E"/>
                </a:solidFill>
                <a:effectLst/>
                <a:latin typeface="-apple-system"/>
              </a:rPr>
              <a:t>Have the computer control the Blue Dog using random movements.</a:t>
            </a:r>
          </a:p>
          <a:p>
            <a:pPr algn="l">
              <a:buFont typeface="Arial" panose="020B0604020202020204" pitchFamily="34" charset="0"/>
              <a:buChar char="•"/>
            </a:pPr>
            <a:r>
              <a:rPr lang="en-US" b="0" i="0" dirty="0">
                <a:solidFill>
                  <a:srgbClr val="24292E"/>
                </a:solidFill>
                <a:effectLst/>
                <a:latin typeface="-apple-system"/>
              </a:rPr>
              <a:t>Have the computer control the Blue Dog by always moving in the opposite direction from Alonzo.</a:t>
            </a:r>
          </a:p>
          <a:p>
            <a:pPr algn="l">
              <a:buFont typeface="Arial" panose="020B0604020202020204" pitchFamily="34" charset="0"/>
              <a:buChar char="•"/>
            </a:pPr>
            <a:r>
              <a:rPr lang="en-US" b="0" i="0" dirty="0">
                <a:solidFill>
                  <a:srgbClr val="24292E"/>
                </a:solidFill>
                <a:effectLst/>
                <a:latin typeface="-apple-system"/>
              </a:rPr>
              <a:t>Have the players choose which character is being chased at the beginning of the game.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086808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https://tealsk12.gitbook.io/intro-cs/unit_2/lesson_24#1-lecture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Remind students how the code from the last lecture that used the ask and answer block. ​</a:t>
            </a:r>
          </a:p>
          <a:p>
            <a:r>
              <a:rPr lang="en-US" dirty="0"/>
              <a:t>Review user input, specifically the block</a:t>
            </a:r>
          </a:p>
          <a:p>
            <a:r>
              <a:rPr lang="en-US" dirty="0"/>
              <a:t>Ask students to speculate about how the block works</a:t>
            </a:r>
          </a:p>
          <a:p>
            <a:r>
              <a:rPr lang="en-US" dirty="0"/>
              <a:t>Students should recognize that the block must be storing a value somehow and remembering it for later</a:t>
            </a:r>
          </a:p>
          <a:p>
            <a:r>
              <a:rPr lang="en-US" dirty="0"/>
              <a:t>Ask students whether that type of functionality might be useful in other cases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https://tealsk12.gitbook.io/intro-cs/unit_2/lesson_24#1-lecture</a:t>
            </a:r>
            <a:endParaRPr lang="en-US" dirty="0"/>
          </a:p>
          <a:p>
            <a:r>
              <a:rPr lang="en-US" dirty="0"/>
              <a:t>Consider introducing variables with an interactive physical demonstration by modifying the </a:t>
            </a:r>
            <a:r>
              <a:rPr lang="en-US" sz="1200" kern="1200" dirty="0" err="1">
                <a:solidFill>
                  <a:schemeClr val="tx1"/>
                </a:solidFill>
                <a:effectLst/>
                <a:latin typeface="+mn-lt"/>
                <a:ea typeface="+mn-ea"/>
                <a:cs typeface="+mn-cs"/>
                <a:hlinkClick r:id="rId4"/>
              </a:rPr>
              <a:t>The</a:t>
            </a:r>
            <a:r>
              <a:rPr lang="en-US" sz="1200" kern="1200" dirty="0">
                <a:solidFill>
                  <a:schemeClr val="tx1"/>
                </a:solidFill>
                <a:effectLst/>
                <a:latin typeface="+mn-lt"/>
                <a:ea typeface="+mn-ea"/>
                <a:cs typeface="+mn-cs"/>
                <a:hlinkClick r:id="rId4"/>
              </a:rPr>
              <a:t> Box Variable Activity</a:t>
            </a:r>
            <a:r>
              <a:rPr lang="en-US" dirty="0"/>
              <a:t> for your students.</a:t>
            </a:r>
          </a:p>
          <a:p>
            <a:r>
              <a:rPr lang="en-US" dirty="0"/>
              <a:t>Demonstrate creating, assigning, and accessing a variable in SNAP</a:t>
            </a:r>
          </a:p>
          <a:p>
            <a:r>
              <a:rPr lang="en-US" b="1" dirty="0"/>
              <a:t>Ignore global vs. this sprite only for now</a:t>
            </a:r>
            <a:endParaRPr lang="en-US" dirty="0"/>
          </a:p>
          <a:p>
            <a:r>
              <a:rPr lang="en-US" dirty="0"/>
              <a:t>Point out that a variable can only hold one value at a time</a:t>
            </a:r>
          </a:p>
          <a:p>
            <a:r>
              <a:rPr lang="en-US" dirty="0"/>
              <a:t>When a new value is assigned, the old value is lost and cannot be recovered</a:t>
            </a:r>
          </a:p>
          <a:p>
            <a:r>
              <a:rPr lang="en-US" dirty="0"/>
              <a:t>Emphasize the importance of descriptive, readable names for variables</a:t>
            </a:r>
          </a:p>
          <a:p>
            <a:r>
              <a:rPr lang="en-US" dirty="0"/>
              <a:t>Show that variables are independent</a:t>
            </a:r>
          </a:p>
          <a:p>
            <a:r>
              <a:rPr lang="en-US" dirty="0"/>
              <a:t>One variable's value can be assigned to another, as in , but changing the value of var2 later will not update the value of var1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20383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demonstrate the (green) pick random block, which will be used in the lab.</a:t>
            </a:r>
          </a:p>
          <a:p>
            <a:endParaRPr lang="en-US" dirty="0"/>
          </a:p>
          <a:p>
            <a:r>
              <a:rPr lang="en-US" dirty="0">
                <a:hlinkClick r:id="rId3"/>
              </a:rPr>
              <a:t>https://tealsk12.gitbook.io/intro-cs/unit_2/lesson_24/lab_24</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375021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and demonstrate one or more students' submissions</a:t>
            </a:r>
          </a:p>
          <a:p>
            <a:r>
              <a:rPr lang="en-US" dirty="0"/>
              <a:t>Ask students for commentary on usage and naming of variables throughout program</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8/25/2020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8/25/2020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37.xml"/><Relationship Id="rId4" Type="http://schemas.openxmlformats.org/officeDocument/2006/relationships/image" Target="../media/image37.svg"/></Relationships>
</file>

<file path=ppt/slides/_rels/slide11.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hyperlink" Target="AKA.MS/DoNow2.4" TargetMode="Externa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1.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2.sv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9.sv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9.svg"/></Relationships>
</file>

<file path=ppt/slides/_rels/slide9.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2.4: Variables </a:t>
            </a:r>
          </a:p>
        </p:txBody>
      </p:sp>
      <p:sp>
        <p:nvSpPr>
          <p:cNvPr id="5" name="Text Placeholder 4"/>
          <p:cNvSpPr>
            <a:spLocks noGrp="1"/>
          </p:cNvSpPr>
          <p:nvPr>
            <p:ph type="body" sz="quarter" idx="12"/>
          </p:nvPr>
        </p:nvSpPr>
        <p:spPr/>
        <p:txBody>
          <a:bodyPr/>
          <a:lstStyle/>
          <a:p>
            <a:r>
              <a:rPr lang="en-US" dirty="0"/>
              <a:t>Microsoft Philanthropies TEALS Program</a:t>
            </a:r>
          </a:p>
          <a:p>
            <a:r>
              <a:rPr lang="en-US" dirty="0"/>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a:t>2.4: </a:t>
            </a:r>
            <a:r>
              <a:rPr lang="en-US" dirty="0"/>
              <a:t>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01199" y="1985336"/>
            <a:ext cx="2100944" cy="2100944"/>
          </a:xfrm>
          <a:prstGeom prst="rect">
            <a:avLst/>
          </a:prstGeom>
        </p:spPr>
      </p:pic>
    </p:spTree>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5" name="Graphic 4" descr="Close">
            <a:extLst>
              <a:ext uri="{FF2B5EF4-FFF2-40B4-BE49-F238E27FC236}">
                <a16:creationId xmlns:a16="http://schemas.microsoft.com/office/drawing/2014/main" id="{AF79AB04-0C02-4F29-AC80-880908ACC7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5000" y="128588"/>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738664"/>
          </a:xfrm>
        </p:spPr>
        <p:txBody>
          <a:bodyPr/>
          <a:lstStyle/>
          <a:p>
            <a:pPr marL="0" indent="0">
              <a:spcBef>
                <a:spcPts val="600"/>
              </a:spcBef>
              <a:buNone/>
            </a:pPr>
            <a:r>
              <a:rPr lang="en-US" sz="2400" dirty="0"/>
              <a:t>In your notebook, tell me about one strategy you use when you are frustrated with your code. </a:t>
            </a:r>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BBD9-D0EB-43CE-A8DA-D20CC99759FD}"/>
              </a:ext>
            </a:extLst>
          </p:cNvPr>
          <p:cNvSpPr>
            <a:spLocks noGrp="1"/>
          </p:cNvSpPr>
          <p:nvPr>
            <p:ph type="title"/>
          </p:nvPr>
        </p:nvSpPr>
        <p:spPr/>
        <p:txBody>
          <a:bodyPr/>
          <a:lstStyle/>
          <a:p>
            <a:r>
              <a:rPr lang="en-US" dirty="0"/>
              <a:t>After this lesson you will be able to</a:t>
            </a:r>
          </a:p>
        </p:txBody>
      </p:sp>
      <p:sp>
        <p:nvSpPr>
          <p:cNvPr id="5" name="Text Placeholder 2">
            <a:extLst>
              <a:ext uri="{FF2B5EF4-FFF2-40B4-BE49-F238E27FC236}">
                <a16:creationId xmlns:a16="http://schemas.microsoft.com/office/drawing/2014/main" id="{81804F33-65C8-41EE-8EA3-B181E4954C80}"/>
              </a:ext>
            </a:extLst>
          </p:cNvPr>
          <p:cNvSpPr txBox="1">
            <a:spLocks/>
          </p:cNvSpPr>
          <p:nvPr/>
        </p:nvSpPr>
        <p:spPr>
          <a:xfrm>
            <a:off x="588263" y="1435100"/>
            <a:ext cx="11021125"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Use variables to track values throughout a program</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2.4</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5000" y="128588"/>
            <a:ext cx="914400" cy="914400"/>
          </a:xfrm>
          <a:prstGeom prst="rect">
            <a:avLst/>
          </a:prstGeom>
        </p:spPr>
      </p:pic>
      <p:sp>
        <p:nvSpPr>
          <p:cNvPr id="3" name="Rectangle 2">
            <a:extLst>
              <a:ext uri="{FF2B5EF4-FFF2-40B4-BE49-F238E27FC236}">
                <a16:creationId xmlns:a16="http://schemas.microsoft.com/office/drawing/2014/main" id="{A0F8CAEF-FC01-4804-B566-255A80F53389}"/>
              </a:ext>
            </a:extLst>
          </p:cNvPr>
          <p:cNvSpPr/>
          <p:nvPr/>
        </p:nvSpPr>
        <p:spPr>
          <a:xfrm>
            <a:off x="598002" y="1436688"/>
            <a:ext cx="11018519" cy="3570208"/>
          </a:xfrm>
          <a:prstGeom prst="rect">
            <a:avLst/>
          </a:prstGeom>
        </p:spPr>
        <p:txBody>
          <a:bodyPr wrap="square">
            <a:spAutoFit/>
          </a:bodyPr>
          <a:lstStyle/>
          <a:p>
            <a:pPr>
              <a:spcBef>
                <a:spcPts val="600"/>
              </a:spcBef>
              <a:spcAft>
                <a:spcPts val="600"/>
              </a:spcAft>
            </a:pPr>
            <a:r>
              <a:rPr lang="en-US" sz="2800" dirty="0"/>
              <a:t>Access the project at </a:t>
            </a:r>
            <a:r>
              <a:rPr lang="en-US" sz="2800" dirty="0">
                <a:solidFill>
                  <a:schemeClr val="accent1"/>
                </a:solidFill>
                <a:hlinkClick r:id="rId5" action="ppaction://hlinkfile">
                  <a:extLst>
                    <a:ext uri="{A12FA001-AC4F-418D-AE19-62706E023703}">
                      <ahyp:hlinkClr xmlns:ahyp="http://schemas.microsoft.com/office/drawing/2018/hyperlinkcolor" val="tx"/>
                    </a:ext>
                  </a:extLst>
                </a:hlinkClick>
              </a:rPr>
              <a:t>AKA.MS/DoNow2.4</a:t>
            </a:r>
            <a:endParaRPr lang="en-US" sz="2800" dirty="0">
              <a:solidFill>
                <a:schemeClr val="accent1"/>
              </a:solidFill>
            </a:endParaRPr>
          </a:p>
          <a:p>
            <a:pPr>
              <a:spcBef>
                <a:spcPts val="600"/>
              </a:spcBef>
              <a:spcAft>
                <a:spcPts val="600"/>
              </a:spcAft>
            </a:pPr>
            <a:r>
              <a:rPr lang="en-US" sz="2800" dirty="0"/>
              <a:t>This is a two-player game of tag where the players use the keyboard to control Alonzo and the Blue Dog.</a:t>
            </a:r>
          </a:p>
          <a:p>
            <a:pPr>
              <a:spcBef>
                <a:spcPts val="600"/>
              </a:spcBef>
              <a:spcAft>
                <a:spcPts val="600"/>
              </a:spcAft>
            </a:pPr>
            <a:r>
              <a:rPr lang="en-US" sz="2800" dirty="0"/>
              <a:t>There are at least SIX bugs in this program – four affect gameplay and two are cosmetic – can you find them all?</a:t>
            </a:r>
          </a:p>
          <a:p>
            <a:pPr>
              <a:spcBef>
                <a:spcPts val="600"/>
              </a:spcBef>
              <a:spcAft>
                <a:spcPts val="600"/>
              </a:spcAft>
            </a:pPr>
            <a:r>
              <a:rPr lang="en-US" sz="2800" b="1" dirty="0"/>
              <a:t>BONUS </a:t>
            </a:r>
            <a:r>
              <a:rPr lang="en-US" sz="2800" dirty="0"/>
              <a:t>– If you’ve fixed all the bugs, can you think of some changes you could make to the program to make the game more fun?</a:t>
            </a:r>
            <a:endParaRPr lang="en-US" sz="2800" b="1" dirty="0"/>
          </a:p>
        </p:txBody>
      </p:sp>
      <p:pic>
        <p:nvPicPr>
          <p:cNvPr id="5" name="Picture 4">
            <a:extLst>
              <a:ext uri="{FF2B5EF4-FFF2-40B4-BE49-F238E27FC236}">
                <a16:creationId xmlns:a16="http://schemas.microsoft.com/office/drawing/2014/main" id="{EC11D93E-D52E-4B81-8B62-48E12D55BCF1}"/>
              </a:ext>
            </a:extLst>
          </p:cNvPr>
          <p:cNvPicPr>
            <a:picLocks noChangeAspect="1"/>
          </p:cNvPicPr>
          <p:nvPr/>
        </p:nvPicPr>
        <p:blipFill>
          <a:blip r:embed="rId6"/>
          <a:stretch>
            <a:fillRect/>
          </a:stretch>
        </p:blipFill>
        <p:spPr>
          <a:xfrm>
            <a:off x="3142145" y="5131446"/>
            <a:ext cx="1114581" cy="1448002"/>
          </a:xfrm>
          <a:prstGeom prst="rect">
            <a:avLst/>
          </a:prstGeom>
        </p:spPr>
      </p:pic>
      <p:pic>
        <p:nvPicPr>
          <p:cNvPr id="7" name="Picture 6">
            <a:extLst>
              <a:ext uri="{FF2B5EF4-FFF2-40B4-BE49-F238E27FC236}">
                <a16:creationId xmlns:a16="http://schemas.microsoft.com/office/drawing/2014/main" id="{97247937-5555-4C68-B1DE-DE28F2017D78}"/>
              </a:ext>
            </a:extLst>
          </p:cNvPr>
          <p:cNvPicPr>
            <a:picLocks noChangeAspect="1"/>
          </p:cNvPicPr>
          <p:nvPr/>
        </p:nvPicPr>
        <p:blipFill>
          <a:blip r:embed="rId7"/>
          <a:stretch>
            <a:fillRect/>
          </a:stretch>
        </p:blipFill>
        <p:spPr>
          <a:xfrm>
            <a:off x="7028742" y="5107630"/>
            <a:ext cx="2114845" cy="1495634"/>
          </a:xfrm>
          <a:prstGeom prst="rect">
            <a:avLst/>
          </a:prstGeom>
        </p:spPr>
      </p:pic>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2.4 Solution</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5000" y="128588"/>
            <a:ext cx="914400" cy="914400"/>
          </a:xfrm>
          <a:prstGeom prst="rect">
            <a:avLst/>
          </a:prstGeom>
        </p:spPr>
      </p:pic>
      <p:pic>
        <p:nvPicPr>
          <p:cNvPr id="6" name="Picture 5">
            <a:extLst>
              <a:ext uri="{FF2B5EF4-FFF2-40B4-BE49-F238E27FC236}">
                <a16:creationId xmlns:a16="http://schemas.microsoft.com/office/drawing/2014/main" id="{3F262415-DF37-4D5B-8745-1BF3B6088CA8}"/>
              </a:ext>
            </a:extLst>
          </p:cNvPr>
          <p:cNvPicPr>
            <a:picLocks noChangeAspect="1"/>
          </p:cNvPicPr>
          <p:nvPr/>
        </p:nvPicPr>
        <p:blipFill>
          <a:blip r:embed="rId5"/>
          <a:stretch>
            <a:fillRect/>
          </a:stretch>
        </p:blipFill>
        <p:spPr>
          <a:xfrm>
            <a:off x="3288669" y="1339810"/>
            <a:ext cx="2478268" cy="5282773"/>
          </a:xfrm>
          <a:prstGeom prst="rect">
            <a:avLst/>
          </a:prstGeom>
        </p:spPr>
      </p:pic>
      <p:pic>
        <p:nvPicPr>
          <p:cNvPr id="9" name="Picture 8">
            <a:extLst>
              <a:ext uri="{FF2B5EF4-FFF2-40B4-BE49-F238E27FC236}">
                <a16:creationId xmlns:a16="http://schemas.microsoft.com/office/drawing/2014/main" id="{0068C93E-9395-4B74-9B17-3E7DDBEA7471}"/>
              </a:ext>
            </a:extLst>
          </p:cNvPr>
          <p:cNvPicPr>
            <a:picLocks noChangeAspect="1"/>
          </p:cNvPicPr>
          <p:nvPr/>
        </p:nvPicPr>
        <p:blipFill>
          <a:blip r:embed="rId6"/>
          <a:stretch>
            <a:fillRect/>
          </a:stretch>
        </p:blipFill>
        <p:spPr>
          <a:xfrm>
            <a:off x="6426587" y="1343793"/>
            <a:ext cx="2639395" cy="5278790"/>
          </a:xfrm>
          <a:prstGeom prst="rect">
            <a:avLst/>
          </a:prstGeom>
        </p:spPr>
      </p:pic>
      <p:cxnSp>
        <p:nvCxnSpPr>
          <p:cNvPr id="11" name="Straight Connector 10">
            <a:extLst>
              <a:ext uri="{FF2B5EF4-FFF2-40B4-BE49-F238E27FC236}">
                <a16:creationId xmlns:a16="http://schemas.microsoft.com/office/drawing/2014/main" id="{AC2C7A0B-8B34-418D-ADBC-E785187D94F0}"/>
              </a:ext>
            </a:extLst>
          </p:cNvPr>
          <p:cNvCxnSpPr>
            <a:cxnSpLocks/>
            <a:stCxn id="4" idx="2"/>
          </p:cNvCxnSpPr>
          <p:nvPr/>
        </p:nvCxnSpPr>
        <p:spPr>
          <a:xfrm flipH="1">
            <a:off x="6096001" y="1011198"/>
            <a:ext cx="1522" cy="5759302"/>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E6C3FD7-B6D1-4909-A928-B1B1E2A0A350}"/>
              </a:ext>
            </a:extLst>
          </p:cNvPr>
          <p:cNvPicPr>
            <a:picLocks noChangeAspect="1"/>
          </p:cNvPicPr>
          <p:nvPr/>
        </p:nvPicPr>
        <p:blipFill>
          <a:blip r:embed="rId7"/>
          <a:stretch>
            <a:fillRect/>
          </a:stretch>
        </p:blipFill>
        <p:spPr>
          <a:xfrm>
            <a:off x="9327334" y="3848897"/>
            <a:ext cx="2639396" cy="1759598"/>
          </a:xfrm>
          <a:prstGeom prst="rect">
            <a:avLst/>
          </a:prstGeom>
        </p:spPr>
      </p:pic>
      <p:pic>
        <p:nvPicPr>
          <p:cNvPr id="15" name="Picture 14">
            <a:extLst>
              <a:ext uri="{FF2B5EF4-FFF2-40B4-BE49-F238E27FC236}">
                <a16:creationId xmlns:a16="http://schemas.microsoft.com/office/drawing/2014/main" id="{3BFAE652-70BB-4753-BF99-F1B11CE16F3B}"/>
              </a:ext>
            </a:extLst>
          </p:cNvPr>
          <p:cNvPicPr>
            <a:picLocks noChangeAspect="1"/>
          </p:cNvPicPr>
          <p:nvPr/>
        </p:nvPicPr>
        <p:blipFill>
          <a:blip r:embed="rId8"/>
          <a:stretch>
            <a:fillRect/>
          </a:stretch>
        </p:blipFill>
        <p:spPr>
          <a:xfrm>
            <a:off x="4918360" y="200390"/>
            <a:ext cx="848577" cy="1102424"/>
          </a:xfrm>
          <a:prstGeom prst="rect">
            <a:avLst/>
          </a:prstGeom>
        </p:spPr>
      </p:pic>
      <p:pic>
        <p:nvPicPr>
          <p:cNvPr id="19" name="Picture 18">
            <a:extLst>
              <a:ext uri="{FF2B5EF4-FFF2-40B4-BE49-F238E27FC236}">
                <a16:creationId xmlns:a16="http://schemas.microsoft.com/office/drawing/2014/main" id="{30BAAF55-F44B-4383-B8E0-C619E1BA068D}"/>
              </a:ext>
            </a:extLst>
          </p:cNvPr>
          <p:cNvPicPr>
            <a:picLocks noChangeAspect="1"/>
          </p:cNvPicPr>
          <p:nvPr/>
        </p:nvPicPr>
        <p:blipFill>
          <a:blip r:embed="rId9"/>
          <a:stretch>
            <a:fillRect/>
          </a:stretch>
        </p:blipFill>
        <p:spPr>
          <a:xfrm>
            <a:off x="6425065" y="165584"/>
            <a:ext cx="1608057" cy="1137230"/>
          </a:xfrm>
          <a:prstGeom prst="rect">
            <a:avLst/>
          </a:prstGeom>
        </p:spPr>
      </p:pic>
      <p:sp>
        <p:nvSpPr>
          <p:cNvPr id="20" name="TextBox 19">
            <a:extLst>
              <a:ext uri="{FF2B5EF4-FFF2-40B4-BE49-F238E27FC236}">
                <a16:creationId xmlns:a16="http://schemas.microsoft.com/office/drawing/2014/main" id="{5C2CD638-FB49-4A55-8682-CE004D34D2C5}"/>
              </a:ext>
            </a:extLst>
          </p:cNvPr>
          <p:cNvSpPr txBox="1"/>
          <p:nvPr/>
        </p:nvSpPr>
        <p:spPr>
          <a:xfrm>
            <a:off x="1148130" y="2035356"/>
            <a:ext cx="1442712" cy="830997"/>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Conditionals should be in a </a:t>
            </a:r>
            <a:r>
              <a:rPr lang="en-US" sz="1800" i="1" dirty="0">
                <a:gradFill>
                  <a:gsLst>
                    <a:gs pos="2917">
                      <a:schemeClr val="tx1"/>
                    </a:gs>
                    <a:gs pos="30000">
                      <a:schemeClr val="tx1"/>
                    </a:gs>
                  </a:gsLst>
                  <a:lin ang="5400000" scaled="0"/>
                </a:gradFill>
              </a:rPr>
              <a:t>forever </a:t>
            </a:r>
            <a:r>
              <a:rPr lang="en-US" sz="1800" dirty="0">
                <a:gradFill>
                  <a:gsLst>
                    <a:gs pos="2917">
                      <a:schemeClr val="tx1"/>
                    </a:gs>
                    <a:gs pos="30000">
                      <a:schemeClr val="tx1"/>
                    </a:gs>
                  </a:gsLst>
                  <a:lin ang="5400000" scaled="0"/>
                </a:gradFill>
              </a:rPr>
              <a:t>loop</a:t>
            </a:r>
          </a:p>
        </p:txBody>
      </p:sp>
      <p:sp>
        <p:nvSpPr>
          <p:cNvPr id="21" name="Rectangle 20">
            <a:extLst>
              <a:ext uri="{FF2B5EF4-FFF2-40B4-BE49-F238E27FC236}">
                <a16:creationId xmlns:a16="http://schemas.microsoft.com/office/drawing/2014/main" id="{E169E043-488A-41C9-8ADF-ECA64B75EB70}"/>
              </a:ext>
            </a:extLst>
          </p:cNvPr>
          <p:cNvSpPr/>
          <p:nvPr/>
        </p:nvSpPr>
        <p:spPr bwMode="auto">
          <a:xfrm>
            <a:off x="1019888" y="1981709"/>
            <a:ext cx="1649506" cy="1010023"/>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2" name="Oval 21">
            <a:extLst>
              <a:ext uri="{FF2B5EF4-FFF2-40B4-BE49-F238E27FC236}">
                <a16:creationId xmlns:a16="http://schemas.microsoft.com/office/drawing/2014/main" id="{A78F6E24-077C-4A3C-94F3-21DBDC274B73}"/>
              </a:ext>
            </a:extLst>
          </p:cNvPr>
          <p:cNvSpPr/>
          <p:nvPr/>
        </p:nvSpPr>
        <p:spPr bwMode="auto">
          <a:xfrm>
            <a:off x="690824" y="2283520"/>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1</a:t>
            </a:r>
          </a:p>
        </p:txBody>
      </p:sp>
      <p:sp>
        <p:nvSpPr>
          <p:cNvPr id="23" name="TextBox 22">
            <a:extLst>
              <a:ext uri="{FF2B5EF4-FFF2-40B4-BE49-F238E27FC236}">
                <a16:creationId xmlns:a16="http://schemas.microsoft.com/office/drawing/2014/main" id="{877CF21D-C3F3-4E9D-B6F0-22DF112DC690}"/>
              </a:ext>
            </a:extLst>
          </p:cNvPr>
          <p:cNvSpPr txBox="1"/>
          <p:nvPr/>
        </p:nvSpPr>
        <p:spPr>
          <a:xfrm>
            <a:off x="1137653" y="3368093"/>
            <a:ext cx="1442712" cy="1107996"/>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Left arrow conditional not inside right arrow</a:t>
            </a:r>
          </a:p>
        </p:txBody>
      </p:sp>
      <p:sp>
        <p:nvSpPr>
          <p:cNvPr id="24" name="Rectangle 23">
            <a:extLst>
              <a:ext uri="{FF2B5EF4-FFF2-40B4-BE49-F238E27FC236}">
                <a16:creationId xmlns:a16="http://schemas.microsoft.com/office/drawing/2014/main" id="{44EB4C26-2C05-4ACB-83D0-0CEBF8A963B0}"/>
              </a:ext>
            </a:extLst>
          </p:cNvPr>
          <p:cNvSpPr/>
          <p:nvPr/>
        </p:nvSpPr>
        <p:spPr bwMode="auto">
          <a:xfrm>
            <a:off x="1009411" y="3314446"/>
            <a:ext cx="1649506" cy="1217136"/>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5" name="Oval 24">
            <a:extLst>
              <a:ext uri="{FF2B5EF4-FFF2-40B4-BE49-F238E27FC236}">
                <a16:creationId xmlns:a16="http://schemas.microsoft.com/office/drawing/2014/main" id="{BD2712F2-7A14-4272-9C7A-52A3CBA87F7A}"/>
              </a:ext>
            </a:extLst>
          </p:cNvPr>
          <p:cNvSpPr/>
          <p:nvPr/>
        </p:nvSpPr>
        <p:spPr bwMode="auto">
          <a:xfrm>
            <a:off x="690824" y="3718891"/>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2</a:t>
            </a:r>
          </a:p>
        </p:txBody>
      </p:sp>
      <p:sp>
        <p:nvSpPr>
          <p:cNvPr id="26" name="TextBox 25">
            <a:extLst>
              <a:ext uri="{FF2B5EF4-FFF2-40B4-BE49-F238E27FC236}">
                <a16:creationId xmlns:a16="http://schemas.microsoft.com/office/drawing/2014/main" id="{DC1EDFC8-9DCB-4B0B-B2E3-F97E2B84CAA5}"/>
              </a:ext>
            </a:extLst>
          </p:cNvPr>
          <p:cNvSpPr txBox="1"/>
          <p:nvPr/>
        </p:nvSpPr>
        <p:spPr>
          <a:xfrm>
            <a:off x="1126021" y="4897374"/>
            <a:ext cx="1442712" cy="1107996"/>
          </a:xfrm>
          <a:prstGeom prst="rect">
            <a:avLst/>
          </a:prstGeom>
          <a:noFill/>
          <a:ln w="19050">
            <a:noFill/>
          </a:ln>
        </p:spPr>
        <p:txBody>
          <a:bodyPr wrap="square" lIns="0" tIns="0" rIns="0" bIns="0" rtlCol="0">
            <a:spAutoFit/>
          </a:bodyPr>
          <a:lstStyle/>
          <a:p>
            <a:pPr algn="l"/>
            <a:r>
              <a:rPr lang="en-US" sz="1800" i="1" dirty="0">
                <a:gradFill>
                  <a:gsLst>
                    <a:gs pos="2917">
                      <a:schemeClr val="tx1"/>
                    </a:gs>
                    <a:gs pos="30000">
                      <a:schemeClr val="tx1"/>
                    </a:gs>
                  </a:gsLst>
                  <a:lin ang="5400000" scaled="0"/>
                </a:gradFill>
              </a:rPr>
              <a:t>If on edge, bounce </a:t>
            </a:r>
            <a:r>
              <a:rPr lang="en-US" sz="1800" dirty="0">
                <a:gradFill>
                  <a:gsLst>
                    <a:gs pos="2917">
                      <a:schemeClr val="tx1"/>
                    </a:gs>
                    <a:gs pos="30000">
                      <a:schemeClr val="tx1"/>
                    </a:gs>
                  </a:gsLst>
                  <a:lin ang="5400000" scaled="0"/>
                </a:gradFill>
              </a:rPr>
              <a:t>block outside of left arrow</a:t>
            </a:r>
            <a:endParaRPr lang="en-US" sz="1800" i="1" dirty="0">
              <a:gradFill>
                <a:gsLst>
                  <a:gs pos="2917">
                    <a:schemeClr val="tx1"/>
                  </a:gs>
                  <a:gs pos="30000">
                    <a:schemeClr val="tx1"/>
                  </a:gs>
                </a:gsLst>
                <a:lin ang="5400000" scaled="0"/>
              </a:gradFill>
            </a:endParaRPr>
          </a:p>
        </p:txBody>
      </p:sp>
      <p:sp>
        <p:nvSpPr>
          <p:cNvPr id="27" name="Rectangle 26">
            <a:extLst>
              <a:ext uri="{FF2B5EF4-FFF2-40B4-BE49-F238E27FC236}">
                <a16:creationId xmlns:a16="http://schemas.microsoft.com/office/drawing/2014/main" id="{A1CBA374-BCA2-4A90-A31E-5EFDF44835B2}"/>
              </a:ext>
            </a:extLst>
          </p:cNvPr>
          <p:cNvSpPr/>
          <p:nvPr/>
        </p:nvSpPr>
        <p:spPr bwMode="auto">
          <a:xfrm>
            <a:off x="997779" y="4843727"/>
            <a:ext cx="1649506" cy="1161643"/>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8" name="Oval 27">
            <a:extLst>
              <a:ext uri="{FF2B5EF4-FFF2-40B4-BE49-F238E27FC236}">
                <a16:creationId xmlns:a16="http://schemas.microsoft.com/office/drawing/2014/main" id="{07A98F5B-3E37-493A-8028-AC953DBAF8EA}"/>
              </a:ext>
            </a:extLst>
          </p:cNvPr>
          <p:cNvSpPr/>
          <p:nvPr/>
        </p:nvSpPr>
        <p:spPr bwMode="auto">
          <a:xfrm>
            <a:off x="668715" y="5221348"/>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3</a:t>
            </a:r>
          </a:p>
        </p:txBody>
      </p:sp>
      <p:sp>
        <p:nvSpPr>
          <p:cNvPr id="38" name="TextBox 37">
            <a:extLst>
              <a:ext uri="{FF2B5EF4-FFF2-40B4-BE49-F238E27FC236}">
                <a16:creationId xmlns:a16="http://schemas.microsoft.com/office/drawing/2014/main" id="{3A8F3B70-50BC-410F-AF44-87E0EA9C10FE}"/>
              </a:ext>
            </a:extLst>
          </p:cNvPr>
          <p:cNvSpPr txBox="1"/>
          <p:nvPr/>
        </p:nvSpPr>
        <p:spPr>
          <a:xfrm>
            <a:off x="9887432" y="1836332"/>
            <a:ext cx="1442712" cy="830997"/>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Conditionals should be in a </a:t>
            </a:r>
            <a:r>
              <a:rPr lang="en-US" sz="1800" i="1" dirty="0">
                <a:gradFill>
                  <a:gsLst>
                    <a:gs pos="2917">
                      <a:schemeClr val="tx1"/>
                    </a:gs>
                    <a:gs pos="30000">
                      <a:schemeClr val="tx1"/>
                    </a:gs>
                  </a:gsLst>
                  <a:lin ang="5400000" scaled="0"/>
                </a:gradFill>
              </a:rPr>
              <a:t>forever </a:t>
            </a:r>
            <a:r>
              <a:rPr lang="en-US" sz="1800" dirty="0">
                <a:gradFill>
                  <a:gsLst>
                    <a:gs pos="2917">
                      <a:schemeClr val="tx1"/>
                    </a:gs>
                    <a:gs pos="30000">
                      <a:schemeClr val="tx1"/>
                    </a:gs>
                  </a:gsLst>
                  <a:lin ang="5400000" scaled="0"/>
                </a:gradFill>
              </a:rPr>
              <a:t>loop</a:t>
            </a:r>
          </a:p>
        </p:txBody>
      </p:sp>
      <p:sp>
        <p:nvSpPr>
          <p:cNvPr id="39" name="Rectangle 38">
            <a:extLst>
              <a:ext uri="{FF2B5EF4-FFF2-40B4-BE49-F238E27FC236}">
                <a16:creationId xmlns:a16="http://schemas.microsoft.com/office/drawing/2014/main" id="{1A8C7C2E-500B-4472-A1E1-212C3432DC4A}"/>
              </a:ext>
            </a:extLst>
          </p:cNvPr>
          <p:cNvSpPr/>
          <p:nvPr/>
        </p:nvSpPr>
        <p:spPr bwMode="auto">
          <a:xfrm>
            <a:off x="9759189" y="1782685"/>
            <a:ext cx="1733561" cy="1010023"/>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45D4492D-BC45-482F-B12E-950137BFB421}"/>
              </a:ext>
            </a:extLst>
          </p:cNvPr>
          <p:cNvSpPr/>
          <p:nvPr/>
        </p:nvSpPr>
        <p:spPr bwMode="auto">
          <a:xfrm>
            <a:off x="9430126" y="2084496"/>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4</a:t>
            </a:r>
          </a:p>
        </p:txBody>
      </p:sp>
      <p:sp>
        <p:nvSpPr>
          <p:cNvPr id="41" name="TextBox 40">
            <a:extLst>
              <a:ext uri="{FF2B5EF4-FFF2-40B4-BE49-F238E27FC236}">
                <a16:creationId xmlns:a16="http://schemas.microsoft.com/office/drawing/2014/main" id="{BC16B771-A28D-4243-81AC-26952AEA52DD}"/>
              </a:ext>
            </a:extLst>
          </p:cNvPr>
          <p:cNvSpPr txBox="1"/>
          <p:nvPr/>
        </p:nvSpPr>
        <p:spPr>
          <a:xfrm>
            <a:off x="9879940" y="2919999"/>
            <a:ext cx="1528755" cy="553998"/>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Delete unused block</a:t>
            </a:r>
          </a:p>
        </p:txBody>
      </p:sp>
      <p:sp>
        <p:nvSpPr>
          <p:cNvPr id="42" name="Rectangle 41">
            <a:extLst>
              <a:ext uri="{FF2B5EF4-FFF2-40B4-BE49-F238E27FC236}">
                <a16:creationId xmlns:a16="http://schemas.microsoft.com/office/drawing/2014/main" id="{326A70FA-16EA-4846-8397-081144124CF3}"/>
              </a:ext>
            </a:extLst>
          </p:cNvPr>
          <p:cNvSpPr/>
          <p:nvPr/>
        </p:nvSpPr>
        <p:spPr bwMode="auto">
          <a:xfrm>
            <a:off x="9751698" y="2866353"/>
            <a:ext cx="1741053" cy="622130"/>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3" name="Oval 42">
            <a:extLst>
              <a:ext uri="{FF2B5EF4-FFF2-40B4-BE49-F238E27FC236}">
                <a16:creationId xmlns:a16="http://schemas.microsoft.com/office/drawing/2014/main" id="{F52637AC-B6C4-47F2-8AB3-A9A9D8042F32}"/>
              </a:ext>
            </a:extLst>
          </p:cNvPr>
          <p:cNvSpPr/>
          <p:nvPr/>
        </p:nvSpPr>
        <p:spPr bwMode="auto">
          <a:xfrm>
            <a:off x="9422635" y="2993798"/>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5</a:t>
            </a:r>
          </a:p>
        </p:txBody>
      </p:sp>
      <p:sp>
        <p:nvSpPr>
          <p:cNvPr id="47" name="TextBox 46">
            <a:extLst>
              <a:ext uri="{FF2B5EF4-FFF2-40B4-BE49-F238E27FC236}">
                <a16:creationId xmlns:a16="http://schemas.microsoft.com/office/drawing/2014/main" id="{E6C933D7-DCA2-4042-BFE7-F04D6C6B3DF5}"/>
              </a:ext>
            </a:extLst>
          </p:cNvPr>
          <p:cNvSpPr txBox="1"/>
          <p:nvPr/>
        </p:nvSpPr>
        <p:spPr>
          <a:xfrm>
            <a:off x="9938871" y="5963806"/>
            <a:ext cx="1553881" cy="553998"/>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Delete/change message</a:t>
            </a:r>
          </a:p>
        </p:txBody>
      </p:sp>
      <p:sp>
        <p:nvSpPr>
          <p:cNvPr id="48" name="Rectangle 47">
            <a:extLst>
              <a:ext uri="{FF2B5EF4-FFF2-40B4-BE49-F238E27FC236}">
                <a16:creationId xmlns:a16="http://schemas.microsoft.com/office/drawing/2014/main" id="{DA34509F-A761-43AA-9809-CDD483CBD8FE}"/>
              </a:ext>
            </a:extLst>
          </p:cNvPr>
          <p:cNvSpPr/>
          <p:nvPr/>
        </p:nvSpPr>
        <p:spPr bwMode="auto">
          <a:xfrm>
            <a:off x="9815544" y="5910159"/>
            <a:ext cx="1733930" cy="700471"/>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9" name="Oval 48">
            <a:extLst>
              <a:ext uri="{FF2B5EF4-FFF2-40B4-BE49-F238E27FC236}">
                <a16:creationId xmlns:a16="http://schemas.microsoft.com/office/drawing/2014/main" id="{703244C7-7AFB-4872-BC4A-CC920A08B7E9}"/>
              </a:ext>
            </a:extLst>
          </p:cNvPr>
          <p:cNvSpPr/>
          <p:nvPr/>
        </p:nvSpPr>
        <p:spPr bwMode="auto">
          <a:xfrm>
            <a:off x="9494523" y="6057194"/>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6</a:t>
            </a:r>
          </a:p>
        </p:txBody>
      </p:sp>
      <p:cxnSp>
        <p:nvCxnSpPr>
          <p:cNvPr id="51" name="Straight Arrow Connector 50">
            <a:extLst>
              <a:ext uri="{FF2B5EF4-FFF2-40B4-BE49-F238E27FC236}">
                <a16:creationId xmlns:a16="http://schemas.microsoft.com/office/drawing/2014/main" id="{2D5A2A78-C5BA-451D-B5CB-213EB343EF89}"/>
              </a:ext>
            </a:extLst>
          </p:cNvPr>
          <p:cNvCxnSpPr>
            <a:stCxn id="21" idx="3"/>
          </p:cNvCxnSpPr>
          <p:nvPr/>
        </p:nvCxnSpPr>
        <p:spPr>
          <a:xfrm flipV="1">
            <a:off x="2669394" y="2251830"/>
            <a:ext cx="683406" cy="234891"/>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A468EFA-EDA3-4B73-A374-35FE16827CFB}"/>
              </a:ext>
            </a:extLst>
          </p:cNvPr>
          <p:cNvCxnSpPr>
            <a:cxnSpLocks/>
          </p:cNvCxnSpPr>
          <p:nvPr/>
        </p:nvCxnSpPr>
        <p:spPr>
          <a:xfrm>
            <a:off x="2671959" y="3945962"/>
            <a:ext cx="806347" cy="491244"/>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841D2BA-69DC-48DD-918B-00AA4B63EC0D}"/>
              </a:ext>
            </a:extLst>
          </p:cNvPr>
          <p:cNvCxnSpPr>
            <a:cxnSpLocks/>
          </p:cNvCxnSpPr>
          <p:nvPr/>
        </p:nvCxnSpPr>
        <p:spPr>
          <a:xfrm>
            <a:off x="2647285" y="5451372"/>
            <a:ext cx="872856" cy="0"/>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AA9E805-1621-4C1E-A811-A87E9891A1E8}"/>
              </a:ext>
            </a:extLst>
          </p:cNvPr>
          <p:cNvCxnSpPr>
            <a:cxnSpLocks/>
            <a:stCxn id="48" idx="0"/>
          </p:cNvCxnSpPr>
          <p:nvPr/>
        </p:nvCxnSpPr>
        <p:spPr>
          <a:xfrm flipV="1">
            <a:off x="10682509" y="5360894"/>
            <a:ext cx="0" cy="549265"/>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2FE3020-3E66-4C52-B1E1-7F88EA5C6116}"/>
              </a:ext>
            </a:extLst>
          </p:cNvPr>
          <p:cNvCxnSpPr>
            <a:cxnSpLocks/>
            <a:stCxn id="42" idx="2"/>
          </p:cNvCxnSpPr>
          <p:nvPr/>
        </p:nvCxnSpPr>
        <p:spPr>
          <a:xfrm flipH="1">
            <a:off x="10622224" y="3488483"/>
            <a:ext cx="1" cy="492713"/>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A98DDF-C447-47F8-BAAB-1693BEE6BE88}"/>
              </a:ext>
            </a:extLst>
          </p:cNvPr>
          <p:cNvCxnSpPr>
            <a:cxnSpLocks/>
            <a:stCxn id="40" idx="2"/>
          </p:cNvCxnSpPr>
          <p:nvPr/>
        </p:nvCxnSpPr>
        <p:spPr>
          <a:xfrm flipH="1" flipV="1">
            <a:off x="7273366" y="2035358"/>
            <a:ext cx="2156760" cy="252338"/>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0699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2.4 Bonus</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5000" y="128588"/>
            <a:ext cx="914400" cy="914400"/>
          </a:xfrm>
          <a:prstGeom prst="rect">
            <a:avLst/>
          </a:prstGeom>
        </p:spPr>
      </p:pic>
      <p:sp>
        <p:nvSpPr>
          <p:cNvPr id="3" name="Rectangle 2">
            <a:extLst>
              <a:ext uri="{FF2B5EF4-FFF2-40B4-BE49-F238E27FC236}">
                <a16:creationId xmlns:a16="http://schemas.microsoft.com/office/drawing/2014/main" id="{A0F8CAEF-FC01-4804-B566-255A80F53389}"/>
              </a:ext>
            </a:extLst>
          </p:cNvPr>
          <p:cNvSpPr/>
          <p:nvPr/>
        </p:nvSpPr>
        <p:spPr>
          <a:xfrm>
            <a:off x="598002" y="1436688"/>
            <a:ext cx="11018519" cy="523220"/>
          </a:xfrm>
          <a:prstGeom prst="rect">
            <a:avLst/>
          </a:prstGeom>
        </p:spPr>
        <p:txBody>
          <a:bodyPr wrap="square">
            <a:spAutoFit/>
          </a:bodyPr>
          <a:lstStyle/>
          <a:p>
            <a:pPr>
              <a:spcBef>
                <a:spcPts val="600"/>
              </a:spcBef>
              <a:spcAft>
                <a:spcPts val="600"/>
              </a:spcAft>
            </a:pPr>
            <a:r>
              <a:rPr lang="en-US" sz="2800" dirty="0"/>
              <a:t>Did you think of some ways to make the game more fun?</a:t>
            </a:r>
          </a:p>
        </p:txBody>
      </p:sp>
    </p:spTree>
    <p:extLst>
      <p:ext uri="{BB962C8B-B14F-4D97-AF65-F5344CB8AC3E}">
        <p14:creationId xmlns:p14="http://schemas.microsoft.com/office/powerpoint/2010/main" val="5210206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p:txBody>
          <a:bodyPr/>
          <a:lstStyle/>
          <a:p>
            <a:r>
              <a:rPr lang="en-US" dirty="0"/>
              <a:t>2.4 Lecture: Answer Block  </a:t>
            </a:r>
          </a:p>
        </p:txBody>
      </p:sp>
      <p:pic>
        <p:nvPicPr>
          <p:cNvPr id="7" name="Graphic 6" descr="Lecturer">
            <a:extLst>
              <a:ext uri="{FF2B5EF4-FFF2-40B4-BE49-F238E27FC236}">
                <a16:creationId xmlns:a16="http://schemas.microsoft.com/office/drawing/2014/main" id="{34203AE7-6E1A-40E4-8D2A-48635325BE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5000" y="128588"/>
            <a:ext cx="914400" cy="914400"/>
          </a:xfrm>
          <a:prstGeom prst="rect">
            <a:avLst/>
          </a:prstGeom>
        </p:spPr>
      </p:pic>
      <p:sp>
        <p:nvSpPr>
          <p:cNvPr id="5" name="TextBox 4">
            <a:extLst>
              <a:ext uri="{FF2B5EF4-FFF2-40B4-BE49-F238E27FC236}">
                <a16:creationId xmlns:a16="http://schemas.microsoft.com/office/drawing/2014/main" id="{0B3193D3-506F-4732-829F-009B6C44AD78}"/>
              </a:ext>
            </a:extLst>
          </p:cNvPr>
          <p:cNvSpPr txBox="1"/>
          <p:nvPr/>
        </p:nvSpPr>
        <p:spPr>
          <a:xfrm>
            <a:off x="588263" y="1436688"/>
            <a:ext cx="7540077" cy="938719"/>
          </a:xfrm>
          <a:prstGeom prst="rect">
            <a:avLst/>
          </a:prstGeom>
          <a:noFill/>
        </p:spPr>
        <p:txBody>
          <a:bodyPr wrap="none" lIns="0" tIns="0" rIns="0" bIns="0" rtlCol="0">
            <a:spAutoFit/>
          </a:bodyPr>
          <a:lstStyle/>
          <a:p>
            <a:pPr algn="l">
              <a:spcBef>
                <a:spcPts val="600"/>
              </a:spcBef>
            </a:pPr>
            <a:r>
              <a:rPr lang="en-US" sz="2800" dirty="0"/>
              <a:t>How do you think the ‘answer’ block works? </a:t>
            </a:r>
          </a:p>
          <a:p>
            <a:pPr algn="l">
              <a:spcBef>
                <a:spcPts val="600"/>
              </a:spcBef>
            </a:pPr>
            <a:r>
              <a:rPr lang="en-US" sz="2800" dirty="0"/>
              <a:t>Why is that important for a computer program?</a:t>
            </a:r>
          </a:p>
        </p:txBody>
      </p:sp>
    </p:spTree>
    <p:extLst>
      <p:ext uri="{BB962C8B-B14F-4D97-AF65-F5344CB8AC3E}">
        <p14:creationId xmlns:p14="http://schemas.microsoft.com/office/powerpoint/2010/main" val="11110851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2.4 Lecture: Variables </a:t>
            </a:r>
          </a:p>
        </p:txBody>
      </p:sp>
      <p:pic>
        <p:nvPicPr>
          <p:cNvPr id="5" name="Graphic 4" descr="Lecturer">
            <a:extLst>
              <a:ext uri="{FF2B5EF4-FFF2-40B4-BE49-F238E27FC236}">
                <a16:creationId xmlns:a16="http://schemas.microsoft.com/office/drawing/2014/main" id="{768C3745-F327-40C0-B21D-0A5FD98DD9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5000" y="128588"/>
            <a:ext cx="914400" cy="914400"/>
          </a:xfrm>
          <a:prstGeom prst="rect">
            <a:avLst/>
          </a:prstGeom>
        </p:spPr>
      </p:pic>
      <p:sp>
        <p:nvSpPr>
          <p:cNvPr id="12" name="Content Placeholder 2">
            <a:extLst>
              <a:ext uri="{FF2B5EF4-FFF2-40B4-BE49-F238E27FC236}">
                <a16:creationId xmlns:a16="http://schemas.microsoft.com/office/drawing/2014/main" id="{3FB0CB28-4D11-4EDA-B7B5-5A54B7E4FFA8}"/>
              </a:ext>
            </a:extLst>
          </p:cNvPr>
          <p:cNvSpPr txBox="1">
            <a:spLocks/>
          </p:cNvSpPr>
          <p:nvPr/>
        </p:nvSpPr>
        <p:spPr>
          <a:xfrm>
            <a:off x="584200" y="1435100"/>
            <a:ext cx="11018838" cy="86177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Wingdings" panose="05000000000000000000" pitchFamily="2" charset="2"/>
              <a:buNone/>
            </a:pPr>
            <a:r>
              <a:rPr lang="en-US" dirty="0">
                <a:latin typeface="+mj-lt"/>
              </a:rPr>
              <a:t>Variable: </a:t>
            </a:r>
            <a:r>
              <a:rPr lang="en-US" i="1" dirty="0"/>
              <a:t>a location in memory to store a value for retrieval</a:t>
            </a:r>
            <a:br>
              <a:rPr lang="en-US" i="1" dirty="0"/>
            </a:br>
            <a:r>
              <a:rPr lang="en-US" i="1" dirty="0"/>
              <a:t>and use later</a:t>
            </a:r>
            <a:endParaRPr lang="en-US" dirty="0"/>
          </a:p>
        </p:txBody>
      </p:sp>
    </p:spTree>
    <p:extLst>
      <p:ext uri="{BB962C8B-B14F-4D97-AF65-F5344CB8AC3E}">
        <p14:creationId xmlns:p14="http://schemas.microsoft.com/office/powerpoint/2010/main" val="40066330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2.4: I’m thinking of a number</a:t>
            </a:r>
          </a:p>
        </p:txBody>
      </p:sp>
      <p:pic>
        <p:nvPicPr>
          <p:cNvPr id="11" name="Graphic 10" descr="Programmer">
            <a:extLst>
              <a:ext uri="{FF2B5EF4-FFF2-40B4-BE49-F238E27FC236}">
                <a16:creationId xmlns:a16="http://schemas.microsoft.com/office/drawing/2014/main" id="{04F6D33C-194B-4FB0-ADB1-8A70649946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5000" y="128588"/>
            <a:ext cx="914400" cy="914400"/>
          </a:xfrm>
          <a:prstGeom prst="rect">
            <a:avLst/>
          </a:prstGeom>
        </p:spPr>
      </p:pic>
      <p:sp>
        <p:nvSpPr>
          <p:cNvPr id="5" name="Rectangle 4">
            <a:extLst>
              <a:ext uri="{FF2B5EF4-FFF2-40B4-BE49-F238E27FC236}">
                <a16:creationId xmlns:a16="http://schemas.microsoft.com/office/drawing/2014/main" id="{99F2B538-3717-40E0-96DE-43994EBB623B}"/>
              </a:ext>
            </a:extLst>
          </p:cNvPr>
          <p:cNvSpPr/>
          <p:nvPr/>
        </p:nvSpPr>
        <p:spPr>
          <a:xfrm>
            <a:off x="588263" y="1405152"/>
            <a:ext cx="11018520" cy="3139321"/>
          </a:xfrm>
          <a:prstGeom prst="rect">
            <a:avLst/>
          </a:prstGeom>
        </p:spPr>
        <p:txBody>
          <a:bodyPr wrap="square">
            <a:spAutoFit/>
          </a:bodyPr>
          <a:lstStyle/>
          <a:p>
            <a:pPr>
              <a:spcBef>
                <a:spcPts val="600"/>
              </a:spcBef>
              <a:spcAft>
                <a:spcPts val="600"/>
              </a:spcAft>
            </a:pPr>
            <a:r>
              <a:rPr lang="en-US" sz="2400" dirty="0"/>
              <a:t>In this lab, you will use conditional statements and variables to build a simple number guessing game. You will write a SNAP program to choose a random number between 1 and 10 and then ask the user to guess a number. If the user's guess matches the random number, the user wins. If not, the user loses.</a:t>
            </a:r>
          </a:p>
          <a:p>
            <a:pPr marL="457200" indent="-342900">
              <a:spcBef>
                <a:spcPts val="600"/>
              </a:spcBef>
              <a:spcAft>
                <a:spcPts val="600"/>
              </a:spcAft>
              <a:buFont typeface="+mj-lt"/>
              <a:buAutoNum type="arabicPeriod"/>
            </a:pPr>
            <a:r>
              <a:rPr lang="en-US" sz="2400" dirty="0"/>
              <a:t>Fill out the planning worksheet</a:t>
            </a:r>
          </a:p>
          <a:p>
            <a:pPr marL="457200" indent="-342900">
              <a:spcBef>
                <a:spcPts val="600"/>
              </a:spcBef>
              <a:spcAft>
                <a:spcPts val="600"/>
              </a:spcAft>
              <a:buFont typeface="+mj-lt"/>
              <a:buAutoNum type="arabicPeriod"/>
            </a:pPr>
            <a:r>
              <a:rPr lang="en-US" sz="2400" dirty="0"/>
              <a:t>Build the game </a:t>
            </a:r>
          </a:p>
          <a:p>
            <a:pPr marL="457200" indent="-342900">
              <a:spcBef>
                <a:spcPts val="600"/>
              </a:spcBef>
              <a:spcAft>
                <a:spcPts val="600"/>
              </a:spcAft>
              <a:buFont typeface="+mj-lt"/>
              <a:buAutoNum type="arabicPeriod"/>
            </a:pPr>
            <a:r>
              <a:rPr lang="en-US" sz="2400" dirty="0"/>
              <a:t>(Bonus) Upgrade the game</a:t>
            </a:r>
          </a:p>
        </p:txBody>
      </p:sp>
      <p:pic>
        <p:nvPicPr>
          <p:cNvPr id="7" name="Graphic 6" descr="Thought bubble">
            <a:extLst>
              <a:ext uri="{FF2B5EF4-FFF2-40B4-BE49-F238E27FC236}">
                <a16:creationId xmlns:a16="http://schemas.microsoft.com/office/drawing/2014/main" id="{0E1DAC1E-175D-4C64-B86B-A99CF981EB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33484" y="3890814"/>
            <a:ext cx="1244937" cy="1244937"/>
          </a:xfrm>
          <a:prstGeom prst="rect">
            <a:avLst/>
          </a:prstGeom>
        </p:spPr>
      </p:pic>
      <p:pic>
        <p:nvPicPr>
          <p:cNvPr id="9" name="Graphic 8" descr="Female Profile">
            <a:extLst>
              <a:ext uri="{FF2B5EF4-FFF2-40B4-BE49-F238E27FC236}">
                <a16:creationId xmlns:a16="http://schemas.microsoft.com/office/drawing/2014/main" id="{83592D8B-E5C2-46FC-93C1-7B7258CCDEF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64645" y="4675805"/>
            <a:ext cx="1825285" cy="1825285"/>
          </a:xfrm>
          <a:prstGeom prst="rect">
            <a:avLst/>
          </a:prstGeom>
        </p:spPr>
      </p:pic>
    </p:spTree>
    <p:extLst>
      <p:ext uri="{BB962C8B-B14F-4D97-AF65-F5344CB8AC3E}">
        <p14:creationId xmlns:p14="http://schemas.microsoft.com/office/powerpoint/2010/main" val="32673756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9"/>
  <p:tag name="ARTICULATE_DESIGN_ID_MICROSOFT PHILANTHROPIES TEALS" val="wyx8mEx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A66C1D9E-610F-4300-995F-066E9ED3F2F0}">
  <ds:schemaRefs>
    <ds:schemaRef ds:uri="http://schemas.microsoft.com/office/2006/documentManagement/types"/>
    <ds:schemaRef ds:uri="http://purl.org/dc/dcmitype/"/>
    <ds:schemaRef ds:uri="http://www.w3.org/XML/1998/namespace"/>
    <ds:schemaRef ds:uri="http://schemas.microsoft.com/office/infopath/2007/PartnerControls"/>
    <ds:schemaRef ds:uri="http://purl.org/dc/elements/1.1/"/>
    <ds:schemaRef ds:uri="92cc7923-7bd6-4c52-a535-c267c30bc123"/>
    <ds:schemaRef ds:uri="http://purl.org/dc/terms/"/>
    <ds:schemaRef ds:uri="http://schemas.openxmlformats.org/package/2006/metadata/core-properties"/>
    <ds:schemaRef ds:uri="59afee55-fc30-40da-a84e-ff6fc62c4efa"/>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5713F70A-AE0C-4B3B-AD55-5BC269F80C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1102</Words>
  <Application>Microsoft Office PowerPoint</Application>
  <PresentationFormat>Widescreen</PresentationFormat>
  <Paragraphs>93</Paragraphs>
  <Slides>11</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-apple-system</vt:lpstr>
      <vt:lpstr>Arial</vt:lpstr>
      <vt:lpstr>Calibri</vt:lpstr>
      <vt:lpstr>Consolas</vt:lpstr>
      <vt:lpstr>Segoe UI</vt:lpstr>
      <vt:lpstr>Segoe UI Semibold</vt:lpstr>
      <vt:lpstr>Wingdings</vt:lpstr>
      <vt:lpstr>Microsoft Philanthropies TEALS</vt:lpstr>
      <vt:lpstr>Black Template</vt:lpstr>
      <vt:lpstr>Lesson 2.4: Variables </vt:lpstr>
      <vt:lpstr>After this lesson you will be able to</vt:lpstr>
      <vt:lpstr>Today’s Plan</vt:lpstr>
      <vt:lpstr>Do Now 2.4</vt:lpstr>
      <vt:lpstr>Do Now 2.4 Solution</vt:lpstr>
      <vt:lpstr>Do Now 2.4 Bonus</vt:lpstr>
      <vt:lpstr>2.4 Lecture: Answer Block  </vt:lpstr>
      <vt:lpstr>2.4 Lecture: Variables </vt:lpstr>
      <vt:lpstr>Lab 2.4: I’m thinking of a number</vt:lpstr>
      <vt:lpstr>2.4: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2020-08-25T23:46:40Z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39172719-8CB3-4454-A9CC-1137238EC6F1</vt:lpwstr>
  </property>
  <property fmtid="{D5CDD505-2E9C-101B-9397-08002B2CF9AE}" pid="3" name="ArticulatePath">
    <vt:lpwstr>https://teals.sharepoint.com/sites/WorkingGroups/Shared Documents/Intro to Computer Science/Snap PPT Decks/Unit 2/Intro SNAP 2.04 TEALS</vt:lpwstr>
  </property>
  <property fmtid="{D5CDD505-2E9C-101B-9397-08002B2CF9AE}" pid="4" name="ContentTypeId">
    <vt:lpwstr>0x010100BC63412C2069E54F8A04E79B55E6097A</vt:lpwstr>
  </property>
</Properties>
</file>