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6"/>
  </p:notesMasterIdLst>
  <p:sldIdLst>
    <p:sldId id="1661" r:id="rId6"/>
    <p:sldId id="256" r:id="rId7"/>
    <p:sldId id="258" r:id="rId8"/>
    <p:sldId id="259" r:id="rId9"/>
    <p:sldId id="1685" r:id="rId10"/>
    <p:sldId id="1686" r:id="rId11"/>
    <p:sldId id="1687" r:id="rId12"/>
    <p:sldId id="1684" r:id="rId13"/>
    <p:sldId id="1682" r:id="rId14"/>
    <p:sldId id="1678" r:id="rId15"/>
  </p:sldIdLst>
  <p:sldSz cx="12192000" cy="6858000"/>
  <p:notesSz cx="6858000" cy="9144000"/>
  <p:custDataLst>
    <p:tags r:id="rId17"/>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F01D5D-BE18-4C80-B294-BAA3455D9A35}" v="6" dt="2020-05-09T05:40:50.1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7814" autoAdjust="0"/>
  </p:normalViewPr>
  <p:slideViewPr>
    <p:cSldViewPr snapToGrid="0">
      <p:cViewPr varScale="1">
        <p:scale>
          <a:sx n="61" d="100"/>
          <a:sy n="61" d="100"/>
        </p:scale>
        <p:origin x="23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com/TEALSK12/introduction-to-computer-science/blob/32c252611c96f711901d1ec790ef1f0391747557/Geometry_Exterior_Angles.pdf"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TEALSK12/introduction-to-computer-science/blob/32c252611c96f711901d1ec790ef1f0391747557/Geometry_Exterior_Angles.pd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TEALSK12/introduction-to-computer-science/blob/32c252611c96f711901d1ec790ef1f0391747557/Geometry_Exterior_Angles.pdf"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tealsk12.gitbook.io/intro-cs/unit_1/lesson_13#instructors-notes"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www.math-salamanders.com/image-files/geometry-cheat-sheet-2-2d-shapes.gif" TargetMode="External"/><Relationship Id="rId4" Type="http://schemas.openxmlformats.org/officeDocument/2006/relationships/hyperlink" Target="/intro-cs/unit_1/lesson_13/lab_13"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tealsk12.gitbook.io/intro-cs/unit_1/lesson_13#instructors-note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1/25/2022 4:27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22215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student answers </a:t>
            </a:r>
          </a:p>
          <a:p>
            <a:endParaRPr lang="en-US" dirty="0"/>
          </a:p>
          <a:p>
            <a:r>
              <a:rPr lang="en-US" dirty="0"/>
              <a:t>Link to the Snap! </a:t>
            </a:r>
            <a:r>
              <a:rPr lang="en-US"/>
              <a:t>Start program - https://aka.ms/DoNow1.3</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are given a ‘cheat sheet’, this review should take no longer than 7 minutes. If students have not taken geometry, don’t feel like you have to teach this to them. </a:t>
            </a:r>
          </a:p>
          <a:p>
            <a:endParaRPr lang="en-US" dirty="0"/>
          </a:p>
          <a:p>
            <a:r>
              <a:rPr lang="en-US" dirty="0"/>
              <a:t>Geometry Exterior Angles: </a:t>
            </a:r>
            <a:r>
              <a:rPr lang="en-US" dirty="0">
                <a:hlinkClick r:id="rId3"/>
              </a:rPr>
              <a:t>https://github.com/TEALSK12/introduction-to-computer-science/blob/32c252611c96f711901d1ec790ef1f0391747557/Geometry_Exterior_Angles.pdf</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3715176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Geometry Exterior Angles: </a:t>
            </a:r>
            <a:r>
              <a:rPr lang="en-US" dirty="0">
                <a:hlinkClick r:id="rId3"/>
              </a:rPr>
              <a:t>https://github.com/TEALSK12/introduction-to-computer-science/blob/32c252611c96f711901d1ec790ef1f0391747557/Geometry_Exterior_Angles.pdf</a:t>
            </a:r>
            <a:endParaRPr lang="en-US" dirty="0"/>
          </a:p>
          <a:p>
            <a:endParaRPr lang="en-US" dirty="0"/>
          </a:p>
          <a:p>
            <a:r>
              <a:rPr lang="en-US" dirty="0"/>
              <a:t>The angle that is included inside the shape is called the interior angle, and the angle on the same side of the straight line is called the exterior angle. </a:t>
            </a:r>
          </a:p>
          <a:p>
            <a:r>
              <a:rPr lang="en-US" dirty="0"/>
              <a:t>The exterior angles of a polygon add up to 360. </a:t>
            </a:r>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3676001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Geometry Exterior Angles: </a:t>
            </a:r>
            <a:r>
              <a:rPr lang="en-US" dirty="0">
                <a:hlinkClick r:id="rId3"/>
              </a:rPr>
              <a:t>https://github.com/TEALSK12/introduction-to-computer-science/blob/32c252611c96f711901d1ec790ef1f0391747557/Geometry_Exterior_Angles.pdf</a:t>
            </a:r>
            <a:endParaRPr lang="en-US" dirty="0"/>
          </a:p>
          <a:p>
            <a:endParaRPr lang="en-US" dirty="0"/>
          </a:p>
          <a:p>
            <a:r>
              <a:rPr lang="en-US" dirty="0"/>
              <a:t>Regular shapes are shapes that all have the same angles. You can find the degree of their exterior angels by dividing the number of sides by 360 degrees. </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4090098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https://tealsk12.gitbook.io/intro-cs/unit_1/lesson_13#instructors-notes</a:t>
            </a:r>
            <a:endParaRPr lang="en-US" dirty="0"/>
          </a:p>
          <a:p>
            <a:r>
              <a:rPr lang="en-US" dirty="0"/>
              <a:t>Review the categories of blocks and what each is for.</a:t>
            </a:r>
          </a:p>
          <a:p>
            <a:r>
              <a:rPr lang="en-US" dirty="0"/>
              <a:t>Put emphasis on Motion and Drawing, as those will be used for this assignment</a:t>
            </a:r>
          </a:p>
          <a:p>
            <a:r>
              <a:rPr lang="en-US" dirty="0"/>
              <a:t>Remind students about the iterative process of programming</a:t>
            </a:r>
          </a:p>
          <a:p>
            <a:r>
              <a:rPr lang="en-US" dirty="0"/>
              <a:t>Students may get frustrated throughout this activity; remind them that requiring multiple attempts to find the right solution is normal.</a:t>
            </a:r>
          </a:p>
          <a:p>
            <a:endParaRPr lang="en-US" dirty="0"/>
          </a:p>
          <a:p>
            <a:r>
              <a:rPr lang="en-US" dirty="0"/>
              <a:t>Students should complete the </a:t>
            </a:r>
            <a:r>
              <a:rPr lang="en-US" sz="1200" kern="1200" dirty="0">
                <a:solidFill>
                  <a:schemeClr val="tx1"/>
                </a:solidFill>
                <a:effectLst/>
                <a:latin typeface="+mn-lt"/>
                <a:ea typeface="+mn-ea"/>
                <a:cs typeface="+mn-cs"/>
                <a:hlinkClick r:id="rId4" action="ppaction://hlinkfile"/>
              </a:rPr>
              <a:t>"Triangles, Squares, and Stars, Oh My!"</a:t>
            </a:r>
            <a:r>
              <a:rPr lang="en-US" dirty="0"/>
              <a:t> activity individually.</a:t>
            </a:r>
          </a:p>
          <a:p>
            <a:r>
              <a:rPr lang="en-US" dirty="0"/>
              <a:t>Point out that the shapes in part 2.1 are not necessarily listed from easiest to hardest, and that the scripts need not be written in the given order.</a:t>
            </a:r>
          </a:p>
          <a:p>
            <a:r>
              <a:rPr lang="en-US" dirty="0"/>
              <a:t>Here is a </a:t>
            </a:r>
            <a:r>
              <a:rPr lang="en-US" sz="1200" kern="1200" dirty="0">
                <a:solidFill>
                  <a:schemeClr val="tx1"/>
                </a:solidFill>
                <a:effectLst/>
                <a:latin typeface="+mn-lt"/>
                <a:ea typeface="+mn-ea"/>
                <a:cs typeface="+mn-cs"/>
                <a:hlinkClick r:id="rId5"/>
              </a:rPr>
              <a:t>Geometry Cheat Sheet</a:t>
            </a:r>
            <a:r>
              <a:rPr lang="en-US" dirty="0"/>
              <a:t> by Math Salamanders showing various shapes and their respective angles. It can be presented to students as a reference during the activity and/or enlarged and placed at the front of the classroom for use throughout unit 2.</a:t>
            </a:r>
          </a:p>
          <a:p>
            <a:r>
              <a:rPr lang="en-US" dirty="0"/>
              <a:t>When students finish, have them turn in their project using whatever procedures you have set up.</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4117168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https://tealsk12.gitbook.io/intro-cs/unit_1/lesson_13#instructors-notes</a:t>
            </a:r>
            <a:endParaRPr lang="en-US" dirty="0"/>
          </a:p>
          <a:p>
            <a:r>
              <a:rPr lang="en-US" dirty="0"/>
              <a:t>Have students switch seats with a nearby classmate and review each other's work</a:t>
            </a:r>
          </a:p>
          <a:p>
            <a:r>
              <a:rPr lang="en-US" dirty="0"/>
              <a:t>If one in a pair student was able to complete a program and the other was not, have the student who was successful walk his/her partner through</a:t>
            </a:r>
          </a:p>
          <a:p>
            <a:r>
              <a:rPr lang="en-US" dirty="0"/>
              <a:t>If neither student in a pair was able to complete a program, encourage them to work together to figure out what they were missing</a:t>
            </a:r>
          </a:p>
          <a:p>
            <a:r>
              <a:rPr lang="en-US" dirty="0"/>
              <a:t>Make sure course staff is available to help pairs who cannot figure out a given problem</a:t>
            </a:r>
          </a:p>
          <a:p>
            <a:r>
              <a:rPr lang="en-US" dirty="0"/>
              <a:t>Ask students to share what they learned from looking at their partner's programs</a:t>
            </a:r>
          </a:p>
          <a:p>
            <a:r>
              <a:rPr lang="en-US" dirty="0"/>
              <a:t>Point out the fact that there is more than one way to solve a problem and two programs that are both correct might not look the same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26388417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1/25/2022</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1/25/2022</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5.xml"/><Relationship Id="rId1" Type="http://schemas.openxmlformats.org/officeDocument/2006/relationships/tags" Target="../tags/tag11.xml"/><Relationship Id="rId4" Type="http://schemas.openxmlformats.org/officeDocument/2006/relationships/image" Target="../media/image30.sv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23.png"/><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hyperlink" Target="https://aka.ms/DoNow1.3" TargetMode="Externa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6.xml"/><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5.sv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8.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9.xml"/><Relationship Id="rId5" Type="http://schemas.openxmlformats.org/officeDocument/2006/relationships/image" Target="../media/image25.sv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7.xml"/><Relationship Id="rId1" Type="http://schemas.openxmlformats.org/officeDocument/2006/relationships/tags" Target="../tags/tag10.xml"/><Relationship Id="rId5" Type="http://schemas.openxmlformats.org/officeDocument/2006/relationships/image" Target="../media/image28.sv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1.3 : Drawing shapes</a:t>
            </a:r>
            <a:endParaRPr lang="en-US" dirty="0"/>
          </a:p>
        </p:txBody>
      </p:sp>
      <p:sp>
        <p:nvSpPr>
          <p:cNvPr id="5" name="Text Placeholder 4"/>
          <p:cNvSpPr>
            <a:spLocks noGrp="1"/>
          </p:cNvSpPr>
          <p:nvPr>
            <p:ph type="body" sz="quarter" idx="12"/>
          </p:nvPr>
        </p:nvSpPr>
        <p:spPr>
          <a:xfrm>
            <a:off x="584200" y="3962400"/>
            <a:ext cx="9144000" cy="677108"/>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a:t>Exit ticket</a:t>
            </a:r>
            <a:endParaRPr lang="en-US" dirty="0"/>
          </a:p>
        </p:txBody>
      </p:sp>
      <p:pic>
        <p:nvPicPr>
          <p:cNvPr id="4" name="Graphic 3" descr="X mark">
            <a:extLst>
              <a:ext uri="{FF2B5EF4-FFF2-40B4-BE49-F238E27FC236}">
                <a16:creationId xmlns:a16="http://schemas.microsoft.com/office/drawing/2014/main" id="{D34EF8AA-A78F-477C-B804-5991C1758C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34057" y="33298"/>
            <a:ext cx="914400" cy="914400"/>
          </a:xfrm>
          <a:prstGeom prst="rect">
            <a:avLst/>
          </a:prstGeom>
        </p:spPr>
      </p:pic>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369332"/>
          </a:xfrm>
        </p:spPr>
        <p:txBody>
          <a:bodyPr/>
          <a:lstStyle/>
          <a:p>
            <a:pPr marL="0" indent="0">
              <a:buNone/>
            </a:pPr>
            <a:r>
              <a:rPr lang="en-US" sz="2400" dirty="0"/>
              <a:t>In your notebook, write down what was most challenging about this lab. </a:t>
            </a:r>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73DC63-1CBB-407C-BD28-E2830F2F16A7}"/>
              </a:ext>
            </a:extLst>
          </p:cNvPr>
          <p:cNvSpPr>
            <a:spLocks noGrp="1"/>
          </p:cNvSpPr>
          <p:nvPr>
            <p:ph type="title"/>
          </p:nvPr>
        </p:nvSpPr>
        <p:spPr/>
        <p:txBody>
          <a:bodyPr/>
          <a:lstStyle/>
          <a:p>
            <a:r>
              <a:rPr lang="en-US" dirty="0"/>
              <a:t>After this lesson, you should be able to</a:t>
            </a:r>
          </a:p>
        </p:txBody>
      </p:sp>
      <p:sp>
        <p:nvSpPr>
          <p:cNvPr id="2" name="Text Placeholder 1">
            <a:extLst>
              <a:ext uri="{FF2B5EF4-FFF2-40B4-BE49-F238E27FC236}">
                <a16:creationId xmlns:a16="http://schemas.microsoft.com/office/drawing/2014/main" id="{9FE51EF9-03B3-4435-879A-8D4F63AEC860}"/>
              </a:ext>
            </a:extLst>
          </p:cNvPr>
          <p:cNvSpPr>
            <a:spLocks noGrp="1"/>
          </p:cNvSpPr>
          <p:nvPr>
            <p:ph type="body" sz="quarter" idx="4294967295"/>
          </p:nvPr>
        </p:nvSpPr>
        <p:spPr>
          <a:xfrm>
            <a:off x="584200" y="1435100"/>
            <a:ext cx="11018838" cy="815608"/>
          </a:xfrm>
        </p:spPr>
        <p:txBody>
          <a:bodyPr/>
          <a:lstStyle/>
          <a:p>
            <a:pPr marL="285750" lvl="0">
              <a:spcBef>
                <a:spcPts val="600"/>
              </a:spcBef>
              <a:buFont typeface="Arial" panose="020B0604020202020204" pitchFamily="34" charset="0"/>
              <a:buChar char="•"/>
            </a:pPr>
            <a:r>
              <a:rPr lang="en-US" sz="2400" dirty="0"/>
              <a:t>Construct simple algorithms to draw shapes.</a:t>
            </a:r>
          </a:p>
          <a:p>
            <a:pPr marL="285750" lvl="0">
              <a:spcBef>
                <a:spcPts val="600"/>
              </a:spcBef>
              <a:buFont typeface="Arial" panose="020B0604020202020204" pitchFamily="34" charset="0"/>
              <a:buChar char="•"/>
            </a:pPr>
            <a:r>
              <a:rPr lang="en-US" sz="2400" dirty="0"/>
              <a:t>Convert algorithms into programs.</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468696" y="2325091"/>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160591"/>
          </a:xfrm>
        </p:spPr>
        <p:txBody>
          <a:bodyPr/>
          <a:lstStyle/>
          <a:p>
            <a:r>
              <a:rPr lang="en-US" dirty="0"/>
              <a:t>Do Now</a:t>
            </a:r>
          </a:p>
          <a:p>
            <a:r>
              <a:rPr lang="en-US" dirty="0"/>
              <a:t>Geometry review </a:t>
            </a:r>
          </a:p>
          <a:p>
            <a:r>
              <a:rPr lang="en-US" dirty="0"/>
              <a:t>Lab</a:t>
            </a:r>
          </a:p>
          <a:p>
            <a:r>
              <a:rPr lang="en-US" dirty="0"/>
              <a:t>Debrief </a:t>
            </a:r>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1.3</a:t>
            </a:r>
          </a:p>
        </p:txBody>
      </p:sp>
      <p:pic>
        <p:nvPicPr>
          <p:cNvPr id="5" name="Graphic 4" descr="Head with gears">
            <a:extLst>
              <a:ext uri="{FF2B5EF4-FFF2-40B4-BE49-F238E27FC236}">
                <a16:creationId xmlns:a16="http://schemas.microsoft.com/office/drawing/2014/main" id="{9E6603C5-68EA-42F7-BA0A-B45D57FDDB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77600" y="54428"/>
            <a:ext cx="914400" cy="914400"/>
          </a:xfrm>
          <a:prstGeom prst="rect">
            <a:avLst/>
          </a:prstGeom>
        </p:spPr>
      </p:pic>
      <p:sp>
        <p:nvSpPr>
          <p:cNvPr id="6" name="Rectangle 5">
            <a:extLst>
              <a:ext uri="{FF2B5EF4-FFF2-40B4-BE49-F238E27FC236}">
                <a16:creationId xmlns:a16="http://schemas.microsoft.com/office/drawing/2014/main" id="{3E142E3E-6E64-4F74-8045-590AED251072}"/>
              </a:ext>
            </a:extLst>
          </p:cNvPr>
          <p:cNvSpPr/>
          <p:nvPr/>
        </p:nvSpPr>
        <p:spPr>
          <a:xfrm>
            <a:off x="584200" y="1435100"/>
            <a:ext cx="10493829" cy="830997"/>
          </a:xfrm>
          <a:prstGeom prst="rect">
            <a:avLst/>
          </a:prstGeom>
        </p:spPr>
        <p:txBody>
          <a:bodyPr wrap="square">
            <a:spAutoFit/>
          </a:bodyPr>
          <a:lstStyle/>
          <a:p>
            <a:pPr>
              <a:spcBef>
                <a:spcPts val="600"/>
              </a:spcBef>
              <a:spcAft>
                <a:spcPts val="600"/>
              </a:spcAft>
            </a:pPr>
            <a:r>
              <a:rPr lang="en-US" sz="2400" dirty="0"/>
              <a:t>Using the </a:t>
            </a:r>
            <a:r>
              <a:rPr lang="en-US" sz="2400" dirty="0">
                <a:hlinkClick r:id="rId6"/>
              </a:rPr>
              <a:t>blocks already on stage</a:t>
            </a:r>
            <a:r>
              <a:rPr lang="en-US" sz="2400" dirty="0"/>
              <a:t>, create a program that draws an equilateral triangle like this: </a:t>
            </a:r>
          </a:p>
        </p:txBody>
      </p:sp>
      <p:pic>
        <p:nvPicPr>
          <p:cNvPr id="3074" name="Picture 2" descr="A triangle with an arrow on the left end">
            <a:extLst>
              <a:ext uri="{FF2B5EF4-FFF2-40B4-BE49-F238E27FC236}">
                <a16:creationId xmlns:a16="http://schemas.microsoft.com/office/drawing/2014/main" id="{B549C541-2E52-4601-97C6-EF078FDBB100}"/>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03809" y="2874672"/>
            <a:ext cx="3254610" cy="325460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586740" y="511628"/>
            <a:ext cx="11018520" cy="553998"/>
          </a:xfrm>
        </p:spPr>
        <p:txBody>
          <a:bodyPr/>
          <a:lstStyle/>
          <a:p>
            <a:r>
              <a:rPr lang="en-US" dirty="0"/>
              <a:t>Geometry review 1.3</a:t>
            </a:r>
          </a:p>
        </p:txBody>
      </p:sp>
      <p:pic>
        <p:nvPicPr>
          <p:cNvPr id="39" name="Graphic 38" descr="Programmer">
            <a:extLst>
              <a:ext uri="{FF2B5EF4-FFF2-40B4-BE49-F238E27FC236}">
                <a16:creationId xmlns:a16="http://schemas.microsoft.com/office/drawing/2014/main" id="{FD46B508-1EF8-4ABD-9F3F-A2A9AA8BD1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46537" y="25894"/>
            <a:ext cx="914400" cy="914400"/>
          </a:xfrm>
          <a:prstGeom prst="rect">
            <a:avLst/>
          </a:prstGeom>
        </p:spPr>
      </p:pic>
      <p:grpSp>
        <p:nvGrpSpPr>
          <p:cNvPr id="29" name="Group 28" descr="180 degree ">
            <a:extLst>
              <a:ext uri="{FF2B5EF4-FFF2-40B4-BE49-F238E27FC236}">
                <a16:creationId xmlns:a16="http://schemas.microsoft.com/office/drawing/2014/main" id="{8DAD13D6-F55C-4E81-893A-F47F86C579CF}"/>
              </a:ext>
            </a:extLst>
          </p:cNvPr>
          <p:cNvGrpSpPr/>
          <p:nvPr/>
        </p:nvGrpSpPr>
        <p:grpSpPr>
          <a:xfrm>
            <a:off x="653769" y="1923385"/>
            <a:ext cx="6858257" cy="904996"/>
            <a:chOff x="653769" y="1923385"/>
            <a:chExt cx="6858257" cy="904996"/>
          </a:xfrm>
        </p:grpSpPr>
        <p:sp>
          <p:nvSpPr>
            <p:cNvPr id="30" name="TextBox 29" descr="189 degree">
              <a:extLst>
                <a:ext uri="{FF2B5EF4-FFF2-40B4-BE49-F238E27FC236}">
                  <a16:creationId xmlns:a16="http://schemas.microsoft.com/office/drawing/2014/main" id="{B8F36347-ABED-478D-B8EB-3F4C504BD5A9}"/>
                </a:ext>
              </a:extLst>
            </p:cNvPr>
            <p:cNvSpPr txBox="1"/>
            <p:nvPr/>
          </p:nvSpPr>
          <p:spPr>
            <a:xfrm>
              <a:off x="4660730" y="1923385"/>
              <a:ext cx="516167" cy="307777"/>
            </a:xfrm>
            <a:prstGeom prst="rect">
              <a:avLst/>
            </a:prstGeom>
            <a:noFill/>
          </p:spPr>
          <p:txBody>
            <a:bodyPr wrap="none" lIns="0" tIns="0" rIns="0" bIns="0" rtlCol="0">
              <a:spAutoFit/>
            </a:bodyPr>
            <a:lstStyle/>
            <a:p>
              <a:pPr algn="l"/>
              <a:r>
                <a:rPr lang="en-US" sz="2000" dirty="0"/>
                <a:t>180</a:t>
              </a:r>
              <a:r>
                <a:rPr lang="en-US" sz="2000" dirty="0">
                  <a:sym typeface="Symbol" panose="05050102010706020507" pitchFamily="18" charset="2"/>
                </a:rPr>
                <a:t></a:t>
              </a:r>
              <a:endParaRPr lang="en-US" sz="2000" dirty="0"/>
            </a:p>
          </p:txBody>
        </p:sp>
        <p:sp>
          <p:nvSpPr>
            <p:cNvPr id="9" name="Arc 8" descr="arc 180 degree">
              <a:extLst>
                <a:ext uri="{FF2B5EF4-FFF2-40B4-BE49-F238E27FC236}">
                  <a16:creationId xmlns:a16="http://schemas.microsoft.com/office/drawing/2014/main" id="{582A8115-4591-4F8B-B112-0FE558B916F4}"/>
                </a:ext>
              </a:extLst>
            </p:cNvPr>
            <p:cNvSpPr/>
            <p:nvPr/>
          </p:nvSpPr>
          <p:spPr bwMode="auto">
            <a:xfrm>
              <a:off x="3678337" y="2019261"/>
              <a:ext cx="809120" cy="809120"/>
            </a:xfrm>
            <a:prstGeom prst="arc">
              <a:avLst>
                <a:gd name="adj1" fmla="val 10997313"/>
                <a:gd name="adj2" fmla="val 21439187"/>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3" name="Straight Connector 2" descr="line">
              <a:extLst>
                <a:ext uri="{FF2B5EF4-FFF2-40B4-BE49-F238E27FC236}">
                  <a16:creationId xmlns:a16="http://schemas.microsoft.com/office/drawing/2014/main" id="{3138E049-96A7-4430-B32A-FAA6E3296A53}"/>
                </a:ext>
              </a:extLst>
            </p:cNvPr>
            <p:cNvCxnSpPr/>
            <p:nvPr/>
          </p:nvCxnSpPr>
          <p:spPr>
            <a:xfrm>
              <a:off x="653769" y="2399740"/>
              <a:ext cx="6858257"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48" name="Group 47" descr="an angle of 120 and 60 degree&#10;The addition of 60 and 120 degree equals 180 degree">
            <a:extLst>
              <a:ext uri="{FF2B5EF4-FFF2-40B4-BE49-F238E27FC236}">
                <a16:creationId xmlns:a16="http://schemas.microsoft.com/office/drawing/2014/main" id="{0EC907D7-A7A2-4E65-8746-AD71422FCBD7}"/>
              </a:ext>
            </a:extLst>
          </p:cNvPr>
          <p:cNvGrpSpPr/>
          <p:nvPr/>
        </p:nvGrpSpPr>
        <p:grpSpPr>
          <a:xfrm>
            <a:off x="661872" y="3503573"/>
            <a:ext cx="6858257" cy="1311852"/>
            <a:chOff x="661872" y="3503573"/>
            <a:chExt cx="6858257" cy="1311852"/>
          </a:xfrm>
        </p:grpSpPr>
        <p:sp>
          <p:nvSpPr>
            <p:cNvPr id="17" name="Arc 16" descr="arc representing 120 and 60 degree">
              <a:extLst>
                <a:ext uri="{FF2B5EF4-FFF2-40B4-BE49-F238E27FC236}">
                  <a16:creationId xmlns:a16="http://schemas.microsoft.com/office/drawing/2014/main" id="{F03C1E8E-8F4D-49DC-9FEB-2278B74154B5}"/>
                </a:ext>
              </a:extLst>
            </p:cNvPr>
            <p:cNvSpPr/>
            <p:nvPr/>
          </p:nvSpPr>
          <p:spPr bwMode="auto">
            <a:xfrm>
              <a:off x="3686440" y="4006305"/>
              <a:ext cx="809120" cy="809120"/>
            </a:xfrm>
            <a:prstGeom prst="arc">
              <a:avLst>
                <a:gd name="adj1" fmla="val 10995061"/>
                <a:gd name="adj2" fmla="val 21424256"/>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grpSp>
          <p:nvGrpSpPr>
            <p:cNvPr id="46" name="Group 45" descr="an angle of 120 and 60 degree&#10;The addition of 60 and 120 degree equals 180 degree">
              <a:extLst>
                <a:ext uri="{FF2B5EF4-FFF2-40B4-BE49-F238E27FC236}">
                  <a16:creationId xmlns:a16="http://schemas.microsoft.com/office/drawing/2014/main" id="{BB8121D4-A646-4287-B2D2-9171F52E00E8}"/>
                </a:ext>
              </a:extLst>
            </p:cNvPr>
            <p:cNvGrpSpPr/>
            <p:nvPr/>
          </p:nvGrpSpPr>
          <p:grpSpPr>
            <a:xfrm>
              <a:off x="661872" y="3503573"/>
              <a:ext cx="6858257" cy="883212"/>
              <a:chOff x="661872" y="3503573"/>
              <a:chExt cx="6858257" cy="883212"/>
            </a:xfrm>
          </p:grpSpPr>
          <p:sp>
            <p:nvSpPr>
              <p:cNvPr id="40" name="Rectangle 39" descr="60+ 120 = 180 (degree)&#10;">
                <a:extLst>
                  <a:ext uri="{FF2B5EF4-FFF2-40B4-BE49-F238E27FC236}">
                    <a16:creationId xmlns:a16="http://schemas.microsoft.com/office/drawing/2014/main" id="{2C81FA79-82D2-45CA-9D28-0785B9FB78A4}"/>
                  </a:ext>
                </a:extLst>
              </p:cNvPr>
              <p:cNvSpPr/>
              <p:nvPr/>
            </p:nvSpPr>
            <p:spPr>
              <a:xfrm>
                <a:off x="686168" y="3503573"/>
                <a:ext cx="1968809" cy="369332"/>
              </a:xfrm>
              <a:prstGeom prst="rect">
                <a:avLst/>
              </a:prstGeom>
            </p:spPr>
            <p:txBody>
              <a:bodyPr wrap="none">
                <a:spAutoFit/>
              </a:bodyPr>
              <a:lstStyle/>
              <a:p>
                <a:r>
                  <a:rPr lang="en-US" sz="1800" dirty="0"/>
                  <a:t>60</a:t>
                </a:r>
                <a:r>
                  <a:rPr lang="en-US" sz="1800" dirty="0">
                    <a:sym typeface="Symbol" panose="05050102010706020507" pitchFamily="18" charset="2"/>
                  </a:rPr>
                  <a:t></a:t>
                </a:r>
                <a:r>
                  <a:rPr lang="en-US" sz="1800" dirty="0"/>
                  <a:t>+ 120</a:t>
                </a:r>
                <a:r>
                  <a:rPr lang="en-US" sz="1800" dirty="0">
                    <a:sym typeface="Symbol" panose="05050102010706020507" pitchFamily="18" charset="2"/>
                  </a:rPr>
                  <a:t> </a:t>
                </a:r>
                <a:r>
                  <a:rPr lang="en-US" sz="1800" dirty="0"/>
                  <a:t>= 180</a:t>
                </a:r>
                <a:r>
                  <a:rPr lang="en-US" sz="1800" dirty="0">
                    <a:sym typeface="Symbol" panose="05050102010706020507" pitchFamily="18" charset="2"/>
                  </a:rPr>
                  <a:t></a:t>
                </a:r>
                <a:endParaRPr lang="en-US" sz="1800" dirty="0"/>
              </a:p>
            </p:txBody>
          </p:sp>
          <p:sp>
            <p:nvSpPr>
              <p:cNvPr id="33" name="TextBox 32">
                <a:extLst>
                  <a:ext uri="{FF2B5EF4-FFF2-40B4-BE49-F238E27FC236}">
                    <a16:creationId xmlns:a16="http://schemas.microsoft.com/office/drawing/2014/main" id="{8E350E73-0815-4C69-AB6B-B51DA2DF3C5E}"/>
                  </a:ext>
                </a:extLst>
              </p:cNvPr>
              <p:cNvSpPr txBox="1"/>
              <p:nvPr/>
            </p:nvSpPr>
            <p:spPr>
              <a:xfrm>
                <a:off x="3707973" y="3640180"/>
                <a:ext cx="516167" cy="307777"/>
              </a:xfrm>
              <a:prstGeom prst="rect">
                <a:avLst/>
              </a:prstGeom>
              <a:noFill/>
            </p:spPr>
            <p:txBody>
              <a:bodyPr wrap="none" lIns="0" tIns="0" rIns="0" bIns="0" rtlCol="0">
                <a:spAutoFit/>
              </a:bodyPr>
              <a:lstStyle/>
              <a:p>
                <a:pPr algn="l"/>
                <a:r>
                  <a:rPr lang="en-US" sz="2000" dirty="0">
                    <a:sym typeface="Symbol" panose="05050102010706020507" pitchFamily="18" charset="2"/>
                  </a:rPr>
                  <a:t>120</a:t>
                </a:r>
                <a:endParaRPr lang="en-US" sz="2000" dirty="0"/>
              </a:p>
            </p:txBody>
          </p:sp>
          <p:cxnSp>
            <p:nvCxnSpPr>
              <p:cNvPr id="25" name="Straight Connector 24" descr="slant line splitting 180 degree into 120 and 60 degree">
                <a:extLst>
                  <a:ext uri="{FF2B5EF4-FFF2-40B4-BE49-F238E27FC236}">
                    <a16:creationId xmlns:a16="http://schemas.microsoft.com/office/drawing/2014/main" id="{09AC26FA-1D48-421F-9FFF-D84E7BB90711}"/>
                  </a:ext>
                </a:extLst>
              </p:cNvPr>
              <p:cNvCxnSpPr>
                <a:cxnSpLocks/>
              </p:cNvCxnSpPr>
              <p:nvPr/>
            </p:nvCxnSpPr>
            <p:spPr>
              <a:xfrm flipV="1">
                <a:off x="4158428" y="3558177"/>
                <a:ext cx="500661" cy="828608"/>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8D958CD-5475-4CED-8A81-BBADDDD62EAD}"/>
                  </a:ext>
                </a:extLst>
              </p:cNvPr>
              <p:cNvSpPr txBox="1"/>
              <p:nvPr/>
            </p:nvSpPr>
            <p:spPr>
              <a:xfrm>
                <a:off x="4594578" y="3929382"/>
                <a:ext cx="378309" cy="307777"/>
              </a:xfrm>
              <a:prstGeom prst="rect">
                <a:avLst/>
              </a:prstGeom>
              <a:noFill/>
            </p:spPr>
            <p:txBody>
              <a:bodyPr wrap="none" lIns="0" tIns="0" rIns="0" bIns="0" rtlCol="0">
                <a:spAutoFit/>
              </a:bodyPr>
              <a:lstStyle/>
              <a:p>
                <a:pPr algn="l"/>
                <a:r>
                  <a:rPr lang="en-US" sz="2000" dirty="0">
                    <a:sym typeface="Symbol" panose="05050102010706020507" pitchFamily="18" charset="2"/>
                  </a:rPr>
                  <a:t>60</a:t>
                </a:r>
                <a:endParaRPr lang="en-US" sz="2000" dirty="0"/>
              </a:p>
            </p:txBody>
          </p:sp>
          <p:cxnSp>
            <p:nvCxnSpPr>
              <p:cNvPr id="19" name="Straight Connector 18" descr="line">
                <a:extLst>
                  <a:ext uri="{FF2B5EF4-FFF2-40B4-BE49-F238E27FC236}">
                    <a16:creationId xmlns:a16="http://schemas.microsoft.com/office/drawing/2014/main" id="{D82F5A63-4491-47C5-85C3-C250AFECA8FD}"/>
                  </a:ext>
                </a:extLst>
              </p:cNvPr>
              <p:cNvCxnSpPr/>
              <p:nvPr/>
            </p:nvCxnSpPr>
            <p:spPr>
              <a:xfrm>
                <a:off x="661872" y="4386784"/>
                <a:ext cx="6858257"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47" name="Group 46" descr="an angle of 30 and 90 and 60 degree&#10;The addition of 30,90 and 60 degree equals 180 degree">
            <a:extLst>
              <a:ext uri="{FF2B5EF4-FFF2-40B4-BE49-F238E27FC236}">
                <a16:creationId xmlns:a16="http://schemas.microsoft.com/office/drawing/2014/main" id="{07617E36-64CE-44A4-806C-AB99B4C2D4BA}"/>
              </a:ext>
            </a:extLst>
          </p:cNvPr>
          <p:cNvGrpSpPr/>
          <p:nvPr/>
        </p:nvGrpSpPr>
        <p:grpSpPr>
          <a:xfrm>
            <a:off x="661872" y="5490617"/>
            <a:ext cx="6927212" cy="1211085"/>
            <a:chOff x="661872" y="5490617"/>
            <a:chExt cx="6927212" cy="1211085"/>
          </a:xfrm>
        </p:grpSpPr>
        <p:sp>
          <p:nvSpPr>
            <p:cNvPr id="42" name="Rectangle 41">
              <a:extLst>
                <a:ext uri="{FF2B5EF4-FFF2-40B4-BE49-F238E27FC236}">
                  <a16:creationId xmlns:a16="http://schemas.microsoft.com/office/drawing/2014/main" id="{2942E3E7-B389-4899-896A-11D5DF50FD7E}"/>
                </a:ext>
              </a:extLst>
            </p:cNvPr>
            <p:cNvSpPr/>
            <p:nvPr/>
          </p:nvSpPr>
          <p:spPr>
            <a:xfrm>
              <a:off x="661872" y="5530663"/>
              <a:ext cx="2408032" cy="369332"/>
            </a:xfrm>
            <a:prstGeom prst="rect">
              <a:avLst/>
            </a:prstGeom>
          </p:spPr>
          <p:txBody>
            <a:bodyPr wrap="none">
              <a:spAutoFit/>
            </a:bodyPr>
            <a:lstStyle/>
            <a:p>
              <a:r>
                <a:rPr lang="en-US" sz="1800" dirty="0"/>
                <a:t>30</a:t>
              </a:r>
              <a:r>
                <a:rPr lang="en-US" sz="1800" dirty="0">
                  <a:sym typeface="Symbol" panose="05050102010706020507" pitchFamily="18" charset="2"/>
                </a:rPr>
                <a:t></a:t>
              </a:r>
              <a:r>
                <a:rPr lang="en-US" sz="1800" dirty="0"/>
                <a:t>+ 90</a:t>
              </a:r>
              <a:r>
                <a:rPr lang="en-US" sz="1800" dirty="0">
                  <a:sym typeface="Symbol" panose="05050102010706020507" pitchFamily="18" charset="2"/>
                </a:rPr>
                <a:t></a:t>
              </a:r>
              <a:r>
                <a:rPr lang="en-US" sz="1800" dirty="0"/>
                <a:t>+ 60</a:t>
              </a:r>
              <a:r>
                <a:rPr lang="en-US" sz="1800" dirty="0">
                  <a:sym typeface="Symbol" panose="05050102010706020507" pitchFamily="18" charset="2"/>
                </a:rPr>
                <a:t> = 180</a:t>
              </a:r>
              <a:endParaRPr lang="en-US" sz="1800" dirty="0"/>
            </a:p>
          </p:txBody>
        </p:sp>
        <p:sp>
          <p:nvSpPr>
            <p:cNvPr id="44" name="TextBox 43">
              <a:extLst>
                <a:ext uri="{FF2B5EF4-FFF2-40B4-BE49-F238E27FC236}">
                  <a16:creationId xmlns:a16="http://schemas.microsoft.com/office/drawing/2014/main" id="{CA25F133-0512-4593-8880-41A68366DDF8}"/>
                </a:ext>
              </a:extLst>
            </p:cNvPr>
            <p:cNvSpPr txBox="1"/>
            <p:nvPr/>
          </p:nvSpPr>
          <p:spPr>
            <a:xfrm>
              <a:off x="3357300" y="5948654"/>
              <a:ext cx="391635" cy="307777"/>
            </a:xfrm>
            <a:prstGeom prst="rect">
              <a:avLst/>
            </a:prstGeom>
            <a:noFill/>
          </p:spPr>
          <p:txBody>
            <a:bodyPr wrap="square" lIns="0" tIns="0" rIns="0" bIns="0" rtlCol="0">
              <a:spAutoFit/>
            </a:bodyPr>
            <a:lstStyle/>
            <a:p>
              <a:pPr algn="l"/>
              <a:r>
                <a:rPr lang="en-US" sz="2000" dirty="0">
                  <a:sym typeface="Symbol" panose="05050102010706020507" pitchFamily="18" charset="2"/>
                </a:rPr>
                <a:t>30</a:t>
              </a:r>
              <a:endParaRPr lang="en-US" sz="2000" dirty="0"/>
            </a:p>
          </p:txBody>
        </p:sp>
        <p:cxnSp>
          <p:nvCxnSpPr>
            <p:cNvPr id="28" name="Straight Connector 27" descr="slant line splitting 180 degree into 30 and 90 degree">
              <a:extLst>
                <a:ext uri="{FF2B5EF4-FFF2-40B4-BE49-F238E27FC236}">
                  <a16:creationId xmlns:a16="http://schemas.microsoft.com/office/drawing/2014/main" id="{A570002B-A431-4BB1-B4BB-E73CB5F77D51}"/>
                </a:ext>
              </a:extLst>
            </p:cNvPr>
            <p:cNvCxnSpPr>
              <a:cxnSpLocks/>
            </p:cNvCxnSpPr>
            <p:nvPr/>
          </p:nvCxnSpPr>
          <p:spPr>
            <a:xfrm flipH="1" flipV="1">
              <a:off x="3317513" y="5521306"/>
              <a:ext cx="818863" cy="747311"/>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9CA7EC2-50F6-4312-BDCE-A49D200BEB35}"/>
                </a:ext>
              </a:extLst>
            </p:cNvPr>
            <p:cNvSpPr txBox="1"/>
            <p:nvPr/>
          </p:nvSpPr>
          <p:spPr>
            <a:xfrm>
              <a:off x="3973618" y="5530663"/>
              <a:ext cx="391635" cy="307777"/>
            </a:xfrm>
            <a:prstGeom prst="rect">
              <a:avLst/>
            </a:prstGeom>
            <a:noFill/>
          </p:spPr>
          <p:txBody>
            <a:bodyPr wrap="square" lIns="0" tIns="0" rIns="0" bIns="0" rtlCol="0">
              <a:spAutoFit/>
            </a:bodyPr>
            <a:lstStyle/>
            <a:p>
              <a:pPr algn="l"/>
              <a:r>
                <a:rPr lang="en-US" sz="2000" dirty="0">
                  <a:sym typeface="Symbol" panose="05050102010706020507" pitchFamily="18" charset="2"/>
                </a:rPr>
                <a:t>90</a:t>
              </a:r>
              <a:endParaRPr lang="en-US" sz="2000" dirty="0"/>
            </a:p>
          </p:txBody>
        </p:sp>
        <p:cxnSp>
          <p:nvCxnSpPr>
            <p:cNvPr id="27" name="Straight Connector 26" descr="slant line splitting 180 degree into 90 and 60 degree ">
              <a:extLst>
                <a:ext uri="{FF2B5EF4-FFF2-40B4-BE49-F238E27FC236}">
                  <a16:creationId xmlns:a16="http://schemas.microsoft.com/office/drawing/2014/main" id="{4AABA779-4F27-4573-B620-EB68C3571D28}"/>
                </a:ext>
              </a:extLst>
            </p:cNvPr>
            <p:cNvCxnSpPr>
              <a:cxnSpLocks/>
            </p:cNvCxnSpPr>
            <p:nvPr/>
          </p:nvCxnSpPr>
          <p:spPr>
            <a:xfrm flipV="1">
              <a:off x="4202494" y="5490617"/>
              <a:ext cx="650134" cy="779603"/>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41FB79C-AD02-4ECD-9206-BB9933F5C638}"/>
                </a:ext>
              </a:extLst>
            </p:cNvPr>
            <p:cNvSpPr txBox="1"/>
            <p:nvPr/>
          </p:nvSpPr>
          <p:spPr>
            <a:xfrm>
              <a:off x="4646656" y="5944778"/>
              <a:ext cx="391635" cy="307777"/>
            </a:xfrm>
            <a:prstGeom prst="rect">
              <a:avLst/>
            </a:prstGeom>
            <a:noFill/>
          </p:spPr>
          <p:txBody>
            <a:bodyPr wrap="square" lIns="0" tIns="0" rIns="0" bIns="0" rtlCol="0">
              <a:spAutoFit/>
            </a:bodyPr>
            <a:lstStyle/>
            <a:p>
              <a:pPr algn="l"/>
              <a:r>
                <a:rPr lang="en-US" sz="2000" dirty="0">
                  <a:sym typeface="Symbol" panose="05050102010706020507" pitchFamily="18" charset="2"/>
                </a:rPr>
                <a:t>60</a:t>
              </a:r>
              <a:endParaRPr lang="en-US" sz="2000" dirty="0"/>
            </a:p>
          </p:txBody>
        </p:sp>
        <p:sp>
          <p:nvSpPr>
            <p:cNvPr id="22" name="Arc 21" descr="arc representing 30 ,90 and 60 degree">
              <a:extLst>
                <a:ext uri="{FF2B5EF4-FFF2-40B4-BE49-F238E27FC236}">
                  <a16:creationId xmlns:a16="http://schemas.microsoft.com/office/drawing/2014/main" id="{5FEB7CDD-9EE0-42C6-AB0F-E83F77F12B2A}"/>
                </a:ext>
              </a:extLst>
            </p:cNvPr>
            <p:cNvSpPr/>
            <p:nvPr/>
          </p:nvSpPr>
          <p:spPr bwMode="auto">
            <a:xfrm>
              <a:off x="3755395" y="5892582"/>
              <a:ext cx="809120" cy="809120"/>
            </a:xfrm>
            <a:prstGeom prst="arc">
              <a:avLst>
                <a:gd name="adj1" fmla="val 10967190"/>
                <a:gd name="adj2" fmla="val 21441045"/>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24" name="Straight Connector 23" descr="line">
              <a:extLst>
                <a:ext uri="{FF2B5EF4-FFF2-40B4-BE49-F238E27FC236}">
                  <a16:creationId xmlns:a16="http://schemas.microsoft.com/office/drawing/2014/main" id="{01FB9C58-605A-40F4-AD2A-A5BC05A310EF}"/>
                </a:ext>
              </a:extLst>
            </p:cNvPr>
            <p:cNvCxnSpPr/>
            <p:nvPr/>
          </p:nvCxnSpPr>
          <p:spPr>
            <a:xfrm>
              <a:off x="730827" y="6273061"/>
              <a:ext cx="6858257"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21411598-F46E-49B3-B686-468F9CDAEC8E}"/>
              </a:ext>
            </a:extLst>
          </p:cNvPr>
          <p:cNvSpPr txBox="1"/>
          <p:nvPr/>
        </p:nvSpPr>
        <p:spPr>
          <a:xfrm>
            <a:off x="8267701" y="2538972"/>
            <a:ext cx="3519488" cy="2000548"/>
          </a:xfrm>
          <a:prstGeom prst="rect">
            <a:avLst/>
          </a:prstGeom>
          <a:noFill/>
        </p:spPr>
        <p:txBody>
          <a:bodyPr wrap="square" lIns="0" tIns="0" rIns="0" bIns="0" rtlCol="0">
            <a:spAutoFit/>
          </a:bodyPr>
          <a:lstStyle/>
          <a:p>
            <a:pPr>
              <a:spcBef>
                <a:spcPts val="600"/>
              </a:spcBef>
              <a:spcAft>
                <a:spcPts val="600"/>
              </a:spcAft>
            </a:pPr>
            <a:r>
              <a:rPr lang="en-US" sz="2400" dirty="0">
                <a:gradFill>
                  <a:gsLst>
                    <a:gs pos="2917">
                      <a:schemeClr val="tx1"/>
                    </a:gs>
                    <a:gs pos="30000">
                      <a:schemeClr val="tx1"/>
                    </a:gs>
                  </a:gsLst>
                  <a:lin ang="5400000" scaled="0"/>
                </a:gradFill>
              </a:rPr>
              <a:t>There are 180</a:t>
            </a:r>
            <a:r>
              <a:rPr lang="en-US" sz="2400" dirty="0">
                <a:gradFill>
                  <a:gsLst>
                    <a:gs pos="2917">
                      <a:schemeClr val="tx1"/>
                    </a:gs>
                    <a:gs pos="30000">
                      <a:schemeClr val="tx1"/>
                    </a:gs>
                  </a:gsLst>
                  <a:lin ang="5400000" scaled="0"/>
                </a:gradFill>
                <a:sym typeface="Symbol" panose="05050102010706020507" pitchFamily="18" charset="2"/>
              </a:rPr>
              <a:t></a:t>
            </a:r>
            <a:r>
              <a:rPr lang="en-US" sz="2400" dirty="0">
                <a:gradFill>
                  <a:gsLst>
                    <a:gs pos="2917">
                      <a:schemeClr val="tx1"/>
                    </a:gs>
                    <a:gs pos="30000">
                      <a:schemeClr val="tx1"/>
                    </a:gs>
                  </a:gsLst>
                  <a:lin ang="5400000" scaled="0"/>
                </a:gradFill>
              </a:rPr>
              <a:t> in a straight line</a:t>
            </a:r>
          </a:p>
          <a:p>
            <a:pPr>
              <a:spcBef>
                <a:spcPts val="600"/>
              </a:spcBef>
              <a:spcAft>
                <a:spcPts val="600"/>
              </a:spcAft>
            </a:pPr>
            <a:r>
              <a:rPr lang="en-US" sz="2400" dirty="0">
                <a:gradFill>
                  <a:gsLst>
                    <a:gs pos="2917">
                      <a:schemeClr val="tx1"/>
                    </a:gs>
                    <a:gs pos="30000">
                      <a:schemeClr val="tx1"/>
                    </a:gs>
                  </a:gsLst>
                  <a:lin ang="5400000" scaled="0"/>
                </a:gradFill>
              </a:rPr>
              <a:t>The different angles that make up a straight line always add to 180</a:t>
            </a:r>
            <a:r>
              <a:rPr lang="en-US" sz="2400" dirty="0">
                <a:gradFill>
                  <a:gsLst>
                    <a:gs pos="2917">
                      <a:schemeClr val="tx1"/>
                    </a:gs>
                    <a:gs pos="30000">
                      <a:schemeClr val="tx1"/>
                    </a:gs>
                  </a:gsLst>
                  <a:lin ang="5400000" scaled="0"/>
                </a:gradFill>
                <a:sym typeface="Symbol" panose="05050102010706020507" pitchFamily="18" charset="2"/>
              </a:rPr>
              <a:t></a:t>
            </a:r>
            <a:endParaRPr lang="en-US" sz="2400" dirty="0">
              <a:gradFill>
                <a:gsLst>
                  <a:gs pos="2917">
                    <a:schemeClr val="tx1"/>
                  </a:gs>
                  <a:gs pos="30000">
                    <a:schemeClr val="tx1"/>
                  </a:gs>
                </a:gsLst>
                <a:lin ang="5400000" scaled="0"/>
              </a:gradFill>
            </a:endParaRPr>
          </a:p>
        </p:txBody>
      </p:sp>
    </p:spTree>
    <p:custDataLst>
      <p:tags r:id="rId1"/>
    </p:custDataLst>
    <p:extLst>
      <p:ext uri="{BB962C8B-B14F-4D97-AF65-F5344CB8AC3E}">
        <p14:creationId xmlns:p14="http://schemas.microsoft.com/office/powerpoint/2010/main" val="292343754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Geometry review 1.3 </a:t>
            </a:r>
          </a:p>
        </p:txBody>
      </p:sp>
      <p:pic>
        <p:nvPicPr>
          <p:cNvPr id="20" name="Graphic 19" descr="Programmer">
            <a:extLst>
              <a:ext uri="{FF2B5EF4-FFF2-40B4-BE49-F238E27FC236}">
                <a16:creationId xmlns:a16="http://schemas.microsoft.com/office/drawing/2014/main" id="{3AFE0FA2-1514-494C-86E8-8DFD33B175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46537" y="25894"/>
            <a:ext cx="914400" cy="914400"/>
          </a:xfrm>
          <a:prstGeom prst="rect">
            <a:avLst/>
          </a:prstGeom>
        </p:spPr>
      </p:pic>
      <p:grpSp>
        <p:nvGrpSpPr>
          <p:cNvPr id="9" name="Group 8" descr="A geometry figure of a triangle">
            <a:extLst>
              <a:ext uri="{FF2B5EF4-FFF2-40B4-BE49-F238E27FC236}">
                <a16:creationId xmlns:a16="http://schemas.microsoft.com/office/drawing/2014/main" id="{273EA29D-1749-43E3-A536-C5AF4567C095}"/>
              </a:ext>
            </a:extLst>
          </p:cNvPr>
          <p:cNvGrpSpPr/>
          <p:nvPr/>
        </p:nvGrpSpPr>
        <p:grpSpPr>
          <a:xfrm>
            <a:off x="584200" y="1710367"/>
            <a:ext cx="8966072" cy="4333594"/>
            <a:chOff x="584200" y="1710367"/>
            <a:chExt cx="8966072" cy="4333594"/>
          </a:xfrm>
        </p:grpSpPr>
        <p:sp>
          <p:nvSpPr>
            <p:cNvPr id="67" name="Speech Bubble: Rectangle 66">
              <a:extLst>
                <a:ext uri="{FF2B5EF4-FFF2-40B4-BE49-F238E27FC236}">
                  <a16:creationId xmlns:a16="http://schemas.microsoft.com/office/drawing/2014/main" id="{B64344B4-E672-4D14-9E5F-58EADC366266}"/>
                </a:ext>
              </a:extLst>
            </p:cNvPr>
            <p:cNvSpPr/>
            <p:nvPr/>
          </p:nvSpPr>
          <p:spPr bwMode="auto">
            <a:xfrm>
              <a:off x="1707792" y="2104716"/>
              <a:ext cx="1393903" cy="914400"/>
            </a:xfrm>
            <a:prstGeom prst="wedgeRectCallout">
              <a:avLst>
                <a:gd name="adj1" fmla="val 98367"/>
                <a:gd name="adj2" fmla="val -32239"/>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bg1"/>
                  </a:solidFill>
                  <a:ea typeface="Segoe UI" pitchFamily="34" charset="0"/>
                  <a:cs typeface="Segoe UI" pitchFamily="34" charset="0"/>
                </a:rPr>
                <a:t>Exterior </a:t>
              </a:r>
            </a:p>
            <a:p>
              <a:pPr algn="ctr" defTabSz="932472" fontAlgn="base">
                <a:spcBef>
                  <a:spcPct val="0"/>
                </a:spcBef>
                <a:spcAft>
                  <a:spcPct val="0"/>
                </a:spcAft>
              </a:pPr>
              <a:r>
                <a:rPr lang="en-US" sz="1400" dirty="0">
                  <a:solidFill>
                    <a:schemeClr val="bg1"/>
                  </a:solidFill>
                  <a:ea typeface="Segoe UI" pitchFamily="34" charset="0"/>
                  <a:cs typeface="Segoe UI" pitchFamily="34" charset="0"/>
                </a:rPr>
                <a:t>Angle</a:t>
              </a:r>
            </a:p>
            <a:p>
              <a:pPr algn="ctr" defTabSz="932472" fontAlgn="base">
                <a:spcBef>
                  <a:spcPct val="0"/>
                </a:spcBef>
                <a:spcAft>
                  <a:spcPct val="0"/>
                </a:spcAft>
              </a:pPr>
              <a:r>
                <a:rPr lang="en-US" sz="1400" dirty="0">
                  <a:solidFill>
                    <a:schemeClr val="bg1"/>
                  </a:solidFill>
                  <a:ea typeface="Segoe UI" pitchFamily="34" charset="0"/>
                  <a:cs typeface="Segoe UI" pitchFamily="34" charset="0"/>
                </a:rPr>
                <a:t>100</a:t>
              </a:r>
              <a:r>
                <a:rPr lang="en-US" sz="1400" dirty="0">
                  <a:solidFill>
                    <a:schemeClr val="bg1"/>
                  </a:solidFill>
                  <a:ea typeface="Segoe UI" pitchFamily="34" charset="0"/>
                  <a:cs typeface="Segoe UI" pitchFamily="34" charset="0"/>
                  <a:sym typeface="Symbol" panose="05050102010706020507" pitchFamily="18" charset="2"/>
                </a:rPr>
                <a:t></a:t>
              </a:r>
              <a:endParaRPr lang="en-US" sz="1400" dirty="0">
                <a:solidFill>
                  <a:schemeClr val="bg1"/>
                </a:solidFill>
                <a:ea typeface="Segoe UI" pitchFamily="34" charset="0"/>
                <a:cs typeface="Segoe UI" pitchFamily="34" charset="0"/>
              </a:endParaRPr>
            </a:p>
          </p:txBody>
        </p:sp>
        <p:sp>
          <p:nvSpPr>
            <p:cNvPr id="69" name="Speech Bubble: Rectangle 68">
              <a:extLst>
                <a:ext uri="{FF2B5EF4-FFF2-40B4-BE49-F238E27FC236}">
                  <a16:creationId xmlns:a16="http://schemas.microsoft.com/office/drawing/2014/main" id="{9180688D-2753-4441-ABBE-A07FD4FCB886}"/>
                </a:ext>
              </a:extLst>
            </p:cNvPr>
            <p:cNvSpPr/>
            <p:nvPr/>
          </p:nvSpPr>
          <p:spPr bwMode="auto">
            <a:xfrm>
              <a:off x="3521509" y="3077285"/>
              <a:ext cx="1393903" cy="937153"/>
            </a:xfrm>
            <a:prstGeom prst="wedgeRectCallout">
              <a:avLst>
                <a:gd name="adj1" fmla="val -15233"/>
                <a:gd name="adj2" fmla="val -1123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bg1"/>
                  </a:solidFill>
                  <a:ea typeface="Segoe UI" pitchFamily="34" charset="0"/>
                  <a:cs typeface="Segoe UI" pitchFamily="34" charset="0"/>
                </a:rPr>
                <a:t>Interior </a:t>
              </a:r>
            </a:p>
            <a:p>
              <a:pPr algn="ctr" defTabSz="932472" fontAlgn="base">
                <a:spcBef>
                  <a:spcPct val="0"/>
                </a:spcBef>
                <a:spcAft>
                  <a:spcPct val="0"/>
                </a:spcAft>
              </a:pPr>
              <a:r>
                <a:rPr lang="en-US" sz="1400" dirty="0">
                  <a:solidFill>
                    <a:schemeClr val="bg1"/>
                  </a:solidFill>
                  <a:ea typeface="Segoe UI" pitchFamily="34" charset="0"/>
                  <a:cs typeface="Segoe UI" pitchFamily="34" charset="0"/>
                </a:rPr>
                <a:t>Angle A </a:t>
              </a:r>
            </a:p>
            <a:p>
              <a:pPr algn="ctr" defTabSz="932472" fontAlgn="base">
                <a:spcBef>
                  <a:spcPct val="0"/>
                </a:spcBef>
                <a:spcAft>
                  <a:spcPct val="0"/>
                </a:spcAft>
              </a:pPr>
              <a:r>
                <a:rPr lang="en-US" sz="1400" dirty="0">
                  <a:solidFill>
                    <a:schemeClr val="bg1"/>
                  </a:solidFill>
                  <a:ea typeface="Segoe UI" pitchFamily="34" charset="0"/>
                  <a:cs typeface="Segoe UI" pitchFamily="34" charset="0"/>
                </a:rPr>
                <a:t>80</a:t>
              </a:r>
              <a:r>
                <a:rPr lang="en-US" sz="1400" dirty="0">
                  <a:solidFill>
                    <a:schemeClr val="bg1"/>
                  </a:solidFill>
                  <a:ea typeface="Segoe UI" pitchFamily="34" charset="0"/>
                  <a:cs typeface="Segoe UI" pitchFamily="34" charset="0"/>
                  <a:sym typeface="Symbol" panose="05050102010706020507" pitchFamily="18" charset="2"/>
                </a:rPr>
                <a:t> </a:t>
              </a:r>
              <a:endParaRPr lang="en-US" sz="1400" dirty="0">
                <a:solidFill>
                  <a:schemeClr val="bg1"/>
                </a:solidFill>
                <a:ea typeface="Segoe UI" pitchFamily="34" charset="0"/>
                <a:cs typeface="Segoe UI" pitchFamily="34" charset="0"/>
              </a:endParaRPr>
            </a:p>
          </p:txBody>
        </p:sp>
        <p:cxnSp>
          <p:nvCxnSpPr>
            <p:cNvPr id="39" name="Straight Arrow Connector 38" descr="A slant line connected to the 40 degree angle at the end">
              <a:extLst>
                <a:ext uri="{FF2B5EF4-FFF2-40B4-BE49-F238E27FC236}">
                  <a16:creationId xmlns:a16="http://schemas.microsoft.com/office/drawing/2014/main" id="{46A50F47-E515-4E37-B023-3DF80F6B54FA}"/>
                </a:ext>
              </a:extLst>
            </p:cNvPr>
            <p:cNvCxnSpPr>
              <a:cxnSpLocks/>
            </p:cNvCxnSpPr>
            <p:nvPr/>
          </p:nvCxnSpPr>
          <p:spPr>
            <a:xfrm flipH="1" flipV="1">
              <a:off x="2982205" y="1710367"/>
              <a:ext cx="5820935" cy="3212766"/>
            </a:xfrm>
            <a:prstGeom prst="straightConnector1">
              <a:avLst/>
            </a:prstGeom>
            <a:ln>
              <a:headEnd type="none" w="lg" len="med"/>
              <a:tailEnd type="triangle"/>
            </a:ln>
          </p:spPr>
          <p:style>
            <a:lnRef idx="1">
              <a:schemeClr val="dk1"/>
            </a:lnRef>
            <a:fillRef idx="0">
              <a:schemeClr val="dk1"/>
            </a:fillRef>
            <a:effectRef idx="0">
              <a:schemeClr val="dk1"/>
            </a:effectRef>
            <a:fontRef idx="minor">
              <a:schemeClr val="tx1"/>
            </a:fontRef>
          </p:style>
        </p:cxnSp>
        <p:sp>
          <p:nvSpPr>
            <p:cNvPr id="49" name="Arc 48" descr="an angle of 60 and 120 degree">
              <a:extLst>
                <a:ext uri="{FF2B5EF4-FFF2-40B4-BE49-F238E27FC236}">
                  <a16:creationId xmlns:a16="http://schemas.microsoft.com/office/drawing/2014/main" id="{25A874DF-6132-475D-815A-87990843CDEE}"/>
                </a:ext>
              </a:extLst>
            </p:cNvPr>
            <p:cNvSpPr/>
            <p:nvPr/>
          </p:nvSpPr>
          <p:spPr bwMode="auto">
            <a:xfrm>
              <a:off x="663003" y="5004441"/>
              <a:ext cx="920924" cy="867744"/>
            </a:xfrm>
            <a:prstGeom prst="arc">
              <a:avLst>
                <a:gd name="adj1" fmla="val 18812451"/>
                <a:gd name="adj2" fmla="val 7795424"/>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2" name="Arc 51" descr="an angle of 100 and 80 degree">
              <a:extLst>
                <a:ext uri="{FF2B5EF4-FFF2-40B4-BE49-F238E27FC236}">
                  <a16:creationId xmlns:a16="http://schemas.microsoft.com/office/drawing/2014/main" id="{7E143768-C9C0-4235-9159-6782870D4281}"/>
                </a:ext>
              </a:extLst>
            </p:cNvPr>
            <p:cNvSpPr/>
            <p:nvPr/>
          </p:nvSpPr>
          <p:spPr bwMode="auto">
            <a:xfrm>
              <a:off x="3495160" y="1834243"/>
              <a:ext cx="914400" cy="914400"/>
            </a:xfrm>
            <a:prstGeom prst="arc">
              <a:avLst>
                <a:gd name="adj1" fmla="val 1443441"/>
                <a:gd name="adj2" fmla="val 12821404"/>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Arc 53" descr="an angle of 240 and 40 degree">
              <a:extLst>
                <a:ext uri="{FF2B5EF4-FFF2-40B4-BE49-F238E27FC236}">
                  <a16:creationId xmlns:a16="http://schemas.microsoft.com/office/drawing/2014/main" id="{9BE45EBE-9B8B-41B7-A0D6-92BAB21EB0B0}"/>
                </a:ext>
              </a:extLst>
            </p:cNvPr>
            <p:cNvSpPr/>
            <p:nvPr/>
          </p:nvSpPr>
          <p:spPr bwMode="auto">
            <a:xfrm>
              <a:off x="8345940" y="4428939"/>
              <a:ext cx="914400" cy="914400"/>
            </a:xfrm>
            <a:prstGeom prst="arc">
              <a:avLst>
                <a:gd name="adj1" fmla="val 10232261"/>
                <a:gd name="adj2" fmla="val 138358"/>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11" name="Straight Arrow Connector 10" descr="a line splitting 180 degree into 60 and 120 degree and also connected to the right line making an angle of 40 degree">
              <a:extLst>
                <a:ext uri="{FF2B5EF4-FFF2-40B4-BE49-F238E27FC236}">
                  <a16:creationId xmlns:a16="http://schemas.microsoft.com/office/drawing/2014/main" id="{CC5CF7C7-A329-4DEA-AB6F-8E0B965FBDCC}"/>
                </a:ext>
              </a:extLst>
            </p:cNvPr>
            <p:cNvCxnSpPr>
              <a:cxnSpLocks/>
            </p:cNvCxnSpPr>
            <p:nvPr/>
          </p:nvCxnSpPr>
          <p:spPr>
            <a:xfrm flipV="1">
              <a:off x="1157288" y="4886139"/>
              <a:ext cx="8392984" cy="526716"/>
            </a:xfrm>
            <a:prstGeom prst="straightConnector1">
              <a:avLst/>
            </a:prstGeom>
            <a:ln>
              <a:headEnd type="none" w="lg" len="med"/>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descr="A line splitting 180 degree in to 100 degree which is exterior angle and 80 degree which is interior angle and connected to 60 and 120 degree at the end">
              <a:extLst>
                <a:ext uri="{FF2B5EF4-FFF2-40B4-BE49-F238E27FC236}">
                  <a16:creationId xmlns:a16="http://schemas.microsoft.com/office/drawing/2014/main" id="{C4A7A7AC-4073-40B3-8C51-A37E4D4B899B}"/>
                </a:ext>
              </a:extLst>
            </p:cNvPr>
            <p:cNvCxnSpPr>
              <a:cxnSpLocks/>
            </p:cNvCxnSpPr>
            <p:nvPr/>
          </p:nvCxnSpPr>
          <p:spPr>
            <a:xfrm flipH="1">
              <a:off x="584200" y="2291443"/>
              <a:ext cx="3405660" cy="3752518"/>
            </a:xfrm>
            <a:prstGeom prst="straightConnector1">
              <a:avLst/>
            </a:prstGeom>
            <a:ln>
              <a:headEnd type="none" w="lg" len="med"/>
              <a:tailEnd type="triangle"/>
            </a:ln>
          </p:spPr>
          <p:style>
            <a:lnRef idx="1">
              <a:schemeClr val="dk1"/>
            </a:lnRef>
            <a:fillRef idx="0">
              <a:schemeClr val="dk1"/>
            </a:fillRef>
            <a:effectRef idx="0">
              <a:schemeClr val="dk1"/>
            </a:effectRef>
            <a:fontRef idx="minor">
              <a:schemeClr val="tx1"/>
            </a:fontRef>
          </p:style>
        </p:cxnSp>
        <p:sp>
          <p:nvSpPr>
            <p:cNvPr id="76" name="Rectangle 75">
              <a:extLst>
                <a:ext uri="{FF2B5EF4-FFF2-40B4-BE49-F238E27FC236}">
                  <a16:creationId xmlns:a16="http://schemas.microsoft.com/office/drawing/2014/main" id="{C1C033EB-358D-4E91-BDB3-73A95E2C36E7}"/>
                </a:ext>
              </a:extLst>
            </p:cNvPr>
            <p:cNvSpPr/>
            <p:nvPr/>
          </p:nvSpPr>
          <p:spPr>
            <a:xfrm>
              <a:off x="952935" y="5414985"/>
              <a:ext cx="652743" cy="369332"/>
            </a:xfrm>
            <a:prstGeom prst="rect">
              <a:avLst/>
            </a:prstGeom>
          </p:spPr>
          <p:txBody>
            <a:bodyPr wrap="none">
              <a:spAutoFit/>
            </a:bodyPr>
            <a:lstStyle/>
            <a:p>
              <a:pPr algn="ctr" defTabSz="932472" fontAlgn="base">
                <a:spcBef>
                  <a:spcPct val="0"/>
                </a:spcBef>
                <a:spcAft>
                  <a:spcPct val="0"/>
                </a:spcAft>
              </a:pPr>
              <a:r>
                <a:rPr lang="en-US" sz="1800" dirty="0">
                  <a:ea typeface="Segoe UI" pitchFamily="34" charset="0"/>
                  <a:cs typeface="Segoe UI" pitchFamily="34" charset="0"/>
                </a:rPr>
                <a:t>120</a:t>
              </a:r>
              <a:r>
                <a:rPr lang="en-US" sz="1800" dirty="0">
                  <a:ea typeface="Segoe UI" pitchFamily="34" charset="0"/>
                  <a:cs typeface="Segoe UI" pitchFamily="34" charset="0"/>
                  <a:sym typeface="Symbol" panose="05050102010706020507" pitchFamily="18" charset="2"/>
                </a:rPr>
                <a:t></a:t>
              </a:r>
              <a:endParaRPr lang="en-US" sz="1800" dirty="0">
                <a:ea typeface="Segoe UI" pitchFamily="34" charset="0"/>
                <a:cs typeface="Segoe UI" pitchFamily="34" charset="0"/>
              </a:endParaRPr>
            </a:p>
          </p:txBody>
        </p:sp>
        <p:sp>
          <p:nvSpPr>
            <p:cNvPr id="77" name="Rectangle 76">
              <a:extLst>
                <a:ext uri="{FF2B5EF4-FFF2-40B4-BE49-F238E27FC236}">
                  <a16:creationId xmlns:a16="http://schemas.microsoft.com/office/drawing/2014/main" id="{0C18BFFF-F419-4779-86D7-A468E37A7180}"/>
                </a:ext>
              </a:extLst>
            </p:cNvPr>
            <p:cNvSpPr/>
            <p:nvPr/>
          </p:nvSpPr>
          <p:spPr>
            <a:xfrm>
              <a:off x="1532842" y="5004441"/>
              <a:ext cx="590225" cy="369332"/>
            </a:xfrm>
            <a:prstGeom prst="rect">
              <a:avLst/>
            </a:prstGeom>
          </p:spPr>
          <p:txBody>
            <a:bodyPr wrap="none">
              <a:spAutoFit/>
            </a:bodyPr>
            <a:lstStyle/>
            <a:p>
              <a:pPr algn="ctr" defTabSz="932472" fontAlgn="base">
                <a:spcBef>
                  <a:spcPct val="0"/>
                </a:spcBef>
                <a:spcAft>
                  <a:spcPct val="0"/>
                </a:spcAft>
              </a:pPr>
              <a:r>
                <a:rPr lang="en-US" sz="1800" dirty="0">
                  <a:ea typeface="Segoe UI" pitchFamily="34" charset="0"/>
                  <a:cs typeface="Segoe UI" pitchFamily="34" charset="0"/>
                </a:rPr>
                <a:t>60</a:t>
              </a:r>
              <a:r>
                <a:rPr lang="en-US" sz="1800" dirty="0">
                  <a:ea typeface="Segoe UI" pitchFamily="34" charset="0"/>
                  <a:cs typeface="Segoe UI" pitchFamily="34" charset="0"/>
                  <a:sym typeface="Symbol" panose="05050102010706020507" pitchFamily="18" charset="2"/>
                </a:rPr>
                <a:t> </a:t>
              </a:r>
              <a:endParaRPr lang="en-US" sz="1800" dirty="0">
                <a:ea typeface="Segoe UI" pitchFamily="34" charset="0"/>
                <a:cs typeface="Segoe UI" pitchFamily="34" charset="0"/>
              </a:endParaRPr>
            </a:p>
          </p:txBody>
        </p:sp>
        <p:sp>
          <p:nvSpPr>
            <p:cNvPr id="78" name="Rectangle 77">
              <a:extLst>
                <a:ext uri="{FF2B5EF4-FFF2-40B4-BE49-F238E27FC236}">
                  <a16:creationId xmlns:a16="http://schemas.microsoft.com/office/drawing/2014/main" id="{67589294-270C-4226-BC84-614B2C9AEAAC}"/>
                </a:ext>
              </a:extLst>
            </p:cNvPr>
            <p:cNvSpPr/>
            <p:nvPr/>
          </p:nvSpPr>
          <p:spPr>
            <a:xfrm>
              <a:off x="7719695" y="4588453"/>
              <a:ext cx="590226" cy="369332"/>
            </a:xfrm>
            <a:prstGeom prst="rect">
              <a:avLst/>
            </a:prstGeom>
          </p:spPr>
          <p:txBody>
            <a:bodyPr wrap="none">
              <a:spAutoFit/>
            </a:bodyPr>
            <a:lstStyle/>
            <a:p>
              <a:pPr algn="ctr" defTabSz="932472" fontAlgn="base">
                <a:spcBef>
                  <a:spcPct val="0"/>
                </a:spcBef>
                <a:spcAft>
                  <a:spcPct val="0"/>
                </a:spcAft>
              </a:pPr>
              <a:r>
                <a:rPr lang="en-US" sz="1800" dirty="0">
                  <a:ea typeface="Segoe UI" pitchFamily="34" charset="0"/>
                  <a:cs typeface="Segoe UI" pitchFamily="34" charset="0"/>
                </a:rPr>
                <a:t>40</a:t>
              </a:r>
              <a:r>
                <a:rPr lang="en-US" sz="1800" dirty="0">
                  <a:ea typeface="Segoe UI" pitchFamily="34" charset="0"/>
                  <a:cs typeface="Segoe UI" pitchFamily="34" charset="0"/>
                  <a:sym typeface="Symbol" panose="05050102010706020507" pitchFamily="18" charset="2"/>
                </a:rPr>
                <a:t> </a:t>
              </a:r>
              <a:endParaRPr lang="en-US" sz="1800" dirty="0">
                <a:ea typeface="Segoe UI" pitchFamily="34" charset="0"/>
                <a:cs typeface="Segoe UI" pitchFamily="34" charset="0"/>
              </a:endParaRPr>
            </a:p>
          </p:txBody>
        </p:sp>
        <p:sp>
          <p:nvSpPr>
            <p:cNvPr id="79" name="Rectangle 78">
              <a:extLst>
                <a:ext uri="{FF2B5EF4-FFF2-40B4-BE49-F238E27FC236}">
                  <a16:creationId xmlns:a16="http://schemas.microsoft.com/office/drawing/2014/main" id="{EF4F1F47-3E52-492B-A6AA-4C1787CB0776}"/>
                </a:ext>
              </a:extLst>
            </p:cNvPr>
            <p:cNvSpPr/>
            <p:nvPr/>
          </p:nvSpPr>
          <p:spPr>
            <a:xfrm>
              <a:off x="8481528" y="4482155"/>
              <a:ext cx="715260" cy="369332"/>
            </a:xfrm>
            <a:prstGeom prst="rect">
              <a:avLst/>
            </a:prstGeom>
          </p:spPr>
          <p:txBody>
            <a:bodyPr wrap="none">
              <a:spAutoFit/>
            </a:bodyPr>
            <a:lstStyle/>
            <a:p>
              <a:pPr algn="ctr" defTabSz="932472" fontAlgn="base">
                <a:spcBef>
                  <a:spcPct val="0"/>
                </a:spcBef>
                <a:spcAft>
                  <a:spcPct val="0"/>
                </a:spcAft>
              </a:pPr>
              <a:r>
                <a:rPr lang="en-US" sz="1800" dirty="0">
                  <a:ea typeface="Segoe UI" pitchFamily="34" charset="0"/>
                  <a:cs typeface="Segoe UI" pitchFamily="34" charset="0"/>
                  <a:sym typeface="Symbol" panose="05050102010706020507" pitchFamily="18" charset="2"/>
                </a:rPr>
                <a:t>140 </a:t>
              </a:r>
              <a:endParaRPr lang="en-US" sz="1800" dirty="0">
                <a:ea typeface="Segoe UI" pitchFamily="34" charset="0"/>
                <a:cs typeface="Segoe UI" pitchFamily="34" charset="0"/>
              </a:endParaRPr>
            </a:p>
          </p:txBody>
        </p:sp>
      </p:grpSp>
      <p:sp>
        <p:nvSpPr>
          <p:cNvPr id="72" name="TextBox 71">
            <a:extLst>
              <a:ext uri="{FF2B5EF4-FFF2-40B4-BE49-F238E27FC236}">
                <a16:creationId xmlns:a16="http://schemas.microsoft.com/office/drawing/2014/main" id="{60154978-B6FE-4977-A121-29CE50B52EA5}"/>
              </a:ext>
            </a:extLst>
          </p:cNvPr>
          <p:cNvSpPr txBox="1"/>
          <p:nvPr/>
        </p:nvSpPr>
        <p:spPr>
          <a:xfrm>
            <a:off x="8552102" y="5978909"/>
            <a:ext cx="3153107" cy="307777"/>
          </a:xfrm>
          <a:prstGeom prst="rect">
            <a:avLst/>
          </a:prstGeom>
          <a:noFill/>
        </p:spPr>
        <p:txBody>
          <a:bodyPr wrap="none" lIns="0" tIns="0" rIns="0" bIns="0" rtlCol="0">
            <a:spAutoFit/>
          </a:bodyPr>
          <a:lstStyle/>
          <a:p>
            <a:r>
              <a:rPr lang="en-US" sz="2000" dirty="0"/>
              <a:t>100</a:t>
            </a:r>
            <a:r>
              <a:rPr lang="en-US" sz="2000" dirty="0">
                <a:ea typeface="Segoe UI" pitchFamily="34" charset="0"/>
                <a:cs typeface="Segoe UI" pitchFamily="34" charset="0"/>
                <a:sym typeface="Symbol" panose="05050102010706020507" pitchFamily="18" charset="2"/>
              </a:rPr>
              <a:t></a:t>
            </a:r>
            <a:r>
              <a:rPr lang="en-US" sz="2000" dirty="0"/>
              <a:t> +120</a:t>
            </a:r>
            <a:r>
              <a:rPr lang="en-US" sz="2000" dirty="0">
                <a:ea typeface="Segoe UI" pitchFamily="34" charset="0"/>
                <a:cs typeface="Segoe UI" pitchFamily="34" charset="0"/>
                <a:sym typeface="Symbol" panose="05050102010706020507" pitchFamily="18" charset="2"/>
              </a:rPr>
              <a:t> </a:t>
            </a:r>
            <a:r>
              <a:rPr lang="en-US" sz="2000" dirty="0"/>
              <a:t> + 140</a:t>
            </a:r>
            <a:r>
              <a:rPr lang="en-US" sz="2000" dirty="0">
                <a:ea typeface="Segoe UI" pitchFamily="34" charset="0"/>
                <a:cs typeface="Segoe UI" pitchFamily="34" charset="0"/>
                <a:sym typeface="Symbol" panose="05050102010706020507" pitchFamily="18" charset="2"/>
              </a:rPr>
              <a:t> </a:t>
            </a:r>
            <a:r>
              <a:rPr lang="en-US" sz="2000" dirty="0"/>
              <a:t> = 360</a:t>
            </a:r>
            <a:r>
              <a:rPr lang="en-US" sz="2000" dirty="0">
                <a:ea typeface="Segoe UI" pitchFamily="34" charset="0"/>
                <a:cs typeface="Segoe UI" pitchFamily="34" charset="0"/>
                <a:sym typeface="Symbol" panose="05050102010706020507" pitchFamily="18" charset="2"/>
              </a:rPr>
              <a:t></a:t>
            </a:r>
            <a:endParaRPr lang="en-US" sz="2000" dirty="0"/>
          </a:p>
        </p:txBody>
      </p:sp>
    </p:spTree>
    <p:custDataLst>
      <p:tags r:id="rId1"/>
    </p:custDataLst>
    <p:extLst>
      <p:ext uri="{BB962C8B-B14F-4D97-AF65-F5344CB8AC3E}">
        <p14:creationId xmlns:p14="http://schemas.microsoft.com/office/powerpoint/2010/main" val="104274283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586740" y="511628"/>
            <a:ext cx="11018520" cy="553998"/>
          </a:xfrm>
        </p:spPr>
        <p:txBody>
          <a:bodyPr/>
          <a:lstStyle/>
          <a:p>
            <a:r>
              <a:rPr lang="en-US" dirty="0"/>
              <a:t>Geometry review 1.3  </a:t>
            </a:r>
          </a:p>
        </p:txBody>
      </p:sp>
      <p:pic>
        <p:nvPicPr>
          <p:cNvPr id="24" name="Graphic 23" descr="Programmer">
            <a:extLst>
              <a:ext uri="{FF2B5EF4-FFF2-40B4-BE49-F238E27FC236}">
                <a16:creationId xmlns:a16="http://schemas.microsoft.com/office/drawing/2014/main" id="{D0ACA8A5-33B8-4DE3-8BE8-118B8AAC5D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46537" y="25894"/>
            <a:ext cx="914400" cy="914400"/>
          </a:xfrm>
          <a:prstGeom prst="rect">
            <a:avLst/>
          </a:prstGeom>
        </p:spPr>
      </p:pic>
      <p:grpSp>
        <p:nvGrpSpPr>
          <p:cNvPr id="2" name="Group 1" descr="A geometry figure of pentagon">
            <a:extLst>
              <a:ext uri="{FF2B5EF4-FFF2-40B4-BE49-F238E27FC236}">
                <a16:creationId xmlns:a16="http://schemas.microsoft.com/office/drawing/2014/main" id="{D6484AD3-295D-4DB6-80D9-21F9DE56410A}"/>
              </a:ext>
            </a:extLst>
          </p:cNvPr>
          <p:cNvGrpSpPr/>
          <p:nvPr/>
        </p:nvGrpSpPr>
        <p:grpSpPr>
          <a:xfrm>
            <a:off x="1988617" y="1307629"/>
            <a:ext cx="5390083" cy="4986855"/>
            <a:chOff x="1988617" y="1307629"/>
            <a:chExt cx="5390083" cy="4986855"/>
          </a:xfrm>
        </p:grpSpPr>
        <p:cxnSp>
          <p:nvCxnSpPr>
            <p:cNvPr id="6" name="Straight Arrow Connector 5" descr="A downward arrow passing through a right side of pentagon and making 72 degree angle">
              <a:extLst>
                <a:ext uri="{FF2B5EF4-FFF2-40B4-BE49-F238E27FC236}">
                  <a16:creationId xmlns:a16="http://schemas.microsoft.com/office/drawing/2014/main" id="{1138BFD6-79E1-4AE1-A9E8-C86145F81C75}"/>
                </a:ext>
              </a:extLst>
            </p:cNvPr>
            <p:cNvCxnSpPr>
              <a:cxnSpLocks/>
            </p:cNvCxnSpPr>
            <p:nvPr/>
          </p:nvCxnSpPr>
          <p:spPr>
            <a:xfrm>
              <a:off x="6371897" y="3167138"/>
              <a:ext cx="1006803" cy="671557"/>
            </a:xfrm>
            <a:prstGeom prst="straightConnector1">
              <a:avLst/>
            </a:prstGeom>
            <a:ln w="635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descr="A left arrow passing through a pentagon and making 72 degree angle">
              <a:extLst>
                <a:ext uri="{FF2B5EF4-FFF2-40B4-BE49-F238E27FC236}">
                  <a16:creationId xmlns:a16="http://schemas.microsoft.com/office/drawing/2014/main" id="{525AA6A5-2D7F-42DA-9ECD-92A92FF95C4D}"/>
                </a:ext>
              </a:extLst>
            </p:cNvPr>
            <p:cNvCxnSpPr>
              <a:cxnSpLocks/>
            </p:cNvCxnSpPr>
            <p:nvPr/>
          </p:nvCxnSpPr>
          <p:spPr>
            <a:xfrm flipH="1">
              <a:off x="1988617" y="5161196"/>
              <a:ext cx="1350118" cy="0"/>
            </a:xfrm>
            <a:prstGeom prst="straightConnector1">
              <a:avLst/>
            </a:prstGeom>
            <a:ln w="635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descr="A downward arrow passing through the  pentagon and making 72 degree angle">
              <a:extLst>
                <a:ext uri="{FF2B5EF4-FFF2-40B4-BE49-F238E27FC236}">
                  <a16:creationId xmlns:a16="http://schemas.microsoft.com/office/drawing/2014/main" id="{A51F07FE-6336-494A-BDB4-15B7D9598424}"/>
                </a:ext>
              </a:extLst>
            </p:cNvPr>
            <p:cNvCxnSpPr>
              <a:cxnSpLocks/>
              <a:stCxn id="10" idx="4"/>
            </p:cNvCxnSpPr>
            <p:nvPr/>
          </p:nvCxnSpPr>
          <p:spPr>
            <a:xfrm flipH="1">
              <a:off x="5237103" y="5161196"/>
              <a:ext cx="426587" cy="1133288"/>
            </a:xfrm>
            <a:prstGeom prst="straightConnector1">
              <a:avLst/>
            </a:prstGeom>
            <a:ln w="635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 name="Pentagon 9" descr="A pentagon">
              <a:extLst>
                <a:ext uri="{FF2B5EF4-FFF2-40B4-BE49-F238E27FC236}">
                  <a16:creationId xmlns:a16="http://schemas.microsoft.com/office/drawing/2014/main" id="{3EDFD0DB-F5B2-49B4-890E-F293FCC60326}"/>
                </a:ext>
              </a:extLst>
            </p:cNvPr>
            <p:cNvSpPr/>
            <p:nvPr/>
          </p:nvSpPr>
          <p:spPr bwMode="auto">
            <a:xfrm>
              <a:off x="2663676" y="1938596"/>
              <a:ext cx="3708225" cy="3222608"/>
            </a:xfrm>
            <a:prstGeom prst="pentagon">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33" name="Straight Arrow Connector 32" descr="An upward arrow passing through a pentagon and making 72 degree angle">
              <a:extLst>
                <a:ext uri="{FF2B5EF4-FFF2-40B4-BE49-F238E27FC236}">
                  <a16:creationId xmlns:a16="http://schemas.microsoft.com/office/drawing/2014/main" id="{7342A7B1-AFF8-4450-920C-38E4D9E7CA68}"/>
                </a:ext>
              </a:extLst>
            </p:cNvPr>
            <p:cNvCxnSpPr>
              <a:cxnSpLocks/>
              <a:stCxn id="10" idx="1"/>
            </p:cNvCxnSpPr>
            <p:nvPr/>
          </p:nvCxnSpPr>
          <p:spPr>
            <a:xfrm flipH="1" flipV="1">
              <a:off x="2290388" y="2095451"/>
              <a:ext cx="373292" cy="1074068"/>
            </a:xfrm>
            <a:prstGeom prst="straightConnector1">
              <a:avLst/>
            </a:prstGeom>
            <a:ln w="635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descr="Aright arrow passing through a pentagon and making 72 degree angle">
              <a:extLst>
                <a:ext uri="{FF2B5EF4-FFF2-40B4-BE49-F238E27FC236}">
                  <a16:creationId xmlns:a16="http://schemas.microsoft.com/office/drawing/2014/main" id="{989E63E9-5FC8-411C-A51B-C960D468D002}"/>
                </a:ext>
              </a:extLst>
            </p:cNvPr>
            <p:cNvCxnSpPr>
              <a:cxnSpLocks/>
            </p:cNvCxnSpPr>
            <p:nvPr/>
          </p:nvCxnSpPr>
          <p:spPr>
            <a:xfrm flipV="1">
              <a:off x="4530223" y="1307629"/>
              <a:ext cx="965789" cy="630967"/>
            </a:xfrm>
            <a:prstGeom prst="straightConnector1">
              <a:avLst/>
            </a:prstGeom>
            <a:ln w="635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2" name="Oval 41" descr="an angle of 72 degree exterior angle and 180 degree interior angle">
              <a:extLst>
                <a:ext uri="{FF2B5EF4-FFF2-40B4-BE49-F238E27FC236}">
                  <a16:creationId xmlns:a16="http://schemas.microsoft.com/office/drawing/2014/main" id="{7BB6D3B9-32A1-4E55-A695-D446AFAA5C6E}"/>
                </a:ext>
              </a:extLst>
            </p:cNvPr>
            <p:cNvSpPr/>
            <p:nvPr/>
          </p:nvSpPr>
          <p:spPr bwMode="auto">
            <a:xfrm>
              <a:off x="2890033" y="4708704"/>
              <a:ext cx="904984" cy="904984"/>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4" name="Oval 43" descr="an angle of 72 degree">
              <a:extLst>
                <a:ext uri="{FF2B5EF4-FFF2-40B4-BE49-F238E27FC236}">
                  <a16:creationId xmlns:a16="http://schemas.microsoft.com/office/drawing/2014/main" id="{A58F8095-7426-454C-AB55-547FA748E94E}"/>
                </a:ext>
              </a:extLst>
            </p:cNvPr>
            <p:cNvSpPr/>
            <p:nvPr/>
          </p:nvSpPr>
          <p:spPr bwMode="auto">
            <a:xfrm>
              <a:off x="5211199" y="4708704"/>
              <a:ext cx="904984" cy="904984"/>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5" name="Oval 44" descr="an angle of 72 degree">
              <a:extLst>
                <a:ext uri="{FF2B5EF4-FFF2-40B4-BE49-F238E27FC236}">
                  <a16:creationId xmlns:a16="http://schemas.microsoft.com/office/drawing/2014/main" id="{4BC19B78-EB55-48B3-8B55-4B8175237F8F}"/>
                </a:ext>
              </a:extLst>
            </p:cNvPr>
            <p:cNvSpPr/>
            <p:nvPr/>
          </p:nvSpPr>
          <p:spPr bwMode="auto">
            <a:xfrm>
              <a:off x="5919405" y="2699298"/>
              <a:ext cx="904984" cy="904984"/>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6" name="Oval 45" descr="an angle of 72 degree">
              <a:extLst>
                <a:ext uri="{FF2B5EF4-FFF2-40B4-BE49-F238E27FC236}">
                  <a16:creationId xmlns:a16="http://schemas.microsoft.com/office/drawing/2014/main" id="{A74054D5-41E5-41AA-BD04-5F957961C402}"/>
                </a:ext>
              </a:extLst>
            </p:cNvPr>
            <p:cNvSpPr/>
            <p:nvPr/>
          </p:nvSpPr>
          <p:spPr bwMode="auto">
            <a:xfrm>
              <a:off x="4077732" y="1515112"/>
              <a:ext cx="904984" cy="904984"/>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7" name="Oval 46" descr="an angle of 72 degree">
              <a:extLst>
                <a:ext uri="{FF2B5EF4-FFF2-40B4-BE49-F238E27FC236}">
                  <a16:creationId xmlns:a16="http://schemas.microsoft.com/office/drawing/2014/main" id="{93DAE364-F7FA-4DA2-9F99-05239B8C72B4}"/>
                </a:ext>
              </a:extLst>
            </p:cNvPr>
            <p:cNvSpPr/>
            <p:nvPr/>
          </p:nvSpPr>
          <p:spPr bwMode="auto">
            <a:xfrm>
              <a:off x="2211188" y="2688019"/>
              <a:ext cx="904984" cy="904984"/>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0" name="Rectangle 49">
              <a:extLst>
                <a:ext uri="{FF2B5EF4-FFF2-40B4-BE49-F238E27FC236}">
                  <a16:creationId xmlns:a16="http://schemas.microsoft.com/office/drawing/2014/main" id="{00A3AFEF-F914-4EB4-B49B-8B22325F71FA}"/>
                </a:ext>
              </a:extLst>
            </p:cNvPr>
            <p:cNvSpPr/>
            <p:nvPr/>
          </p:nvSpPr>
          <p:spPr>
            <a:xfrm>
              <a:off x="2904498" y="4822253"/>
              <a:ext cx="482611" cy="335068"/>
            </a:xfrm>
            <a:prstGeom prst="rect">
              <a:avLst/>
            </a:prstGeom>
          </p:spPr>
          <p:txBody>
            <a:bodyPr wrap="none">
              <a:spAutoFit/>
            </a:bodyPr>
            <a:lstStyle/>
            <a:p>
              <a:pPr algn="ctr" defTabSz="932472" fontAlgn="base">
                <a:spcBef>
                  <a:spcPct val="0"/>
                </a:spcBef>
                <a:spcAft>
                  <a:spcPct val="0"/>
                </a:spcAft>
              </a:pPr>
              <a:r>
                <a:rPr lang="en-US" sz="1600" dirty="0">
                  <a:ea typeface="Segoe UI" pitchFamily="34" charset="0"/>
                  <a:cs typeface="Segoe UI" pitchFamily="34" charset="0"/>
                </a:rPr>
                <a:t>72</a:t>
              </a:r>
              <a:r>
                <a:rPr lang="en-US" sz="1600" dirty="0">
                  <a:ea typeface="Segoe UI" pitchFamily="34" charset="0"/>
                  <a:cs typeface="Segoe UI" pitchFamily="34" charset="0"/>
                  <a:sym typeface="Symbol" panose="05050102010706020507" pitchFamily="18" charset="2"/>
                </a:rPr>
                <a:t></a:t>
              </a:r>
              <a:endParaRPr lang="en-US" sz="1600" dirty="0">
                <a:ea typeface="Segoe UI" pitchFamily="34" charset="0"/>
                <a:cs typeface="Segoe UI" pitchFamily="34" charset="0"/>
              </a:endParaRPr>
            </a:p>
          </p:txBody>
        </p:sp>
        <p:sp>
          <p:nvSpPr>
            <p:cNvPr id="51" name="Rectangle 50">
              <a:extLst>
                <a:ext uri="{FF2B5EF4-FFF2-40B4-BE49-F238E27FC236}">
                  <a16:creationId xmlns:a16="http://schemas.microsoft.com/office/drawing/2014/main" id="{38BD846E-DC41-44CC-A860-FD734C7B48DB}"/>
                </a:ext>
              </a:extLst>
            </p:cNvPr>
            <p:cNvSpPr/>
            <p:nvPr/>
          </p:nvSpPr>
          <p:spPr>
            <a:xfrm>
              <a:off x="2554251" y="2699298"/>
              <a:ext cx="482611" cy="335068"/>
            </a:xfrm>
            <a:prstGeom prst="rect">
              <a:avLst/>
            </a:prstGeom>
          </p:spPr>
          <p:txBody>
            <a:bodyPr wrap="none">
              <a:spAutoFit/>
            </a:bodyPr>
            <a:lstStyle/>
            <a:p>
              <a:pPr algn="ctr" defTabSz="932472" fontAlgn="base">
                <a:spcBef>
                  <a:spcPct val="0"/>
                </a:spcBef>
                <a:spcAft>
                  <a:spcPct val="0"/>
                </a:spcAft>
              </a:pPr>
              <a:r>
                <a:rPr lang="en-US" sz="1600" dirty="0">
                  <a:ea typeface="Segoe UI" pitchFamily="34" charset="0"/>
                  <a:cs typeface="Segoe UI" pitchFamily="34" charset="0"/>
                </a:rPr>
                <a:t>72</a:t>
              </a:r>
              <a:r>
                <a:rPr lang="en-US" sz="1600" dirty="0">
                  <a:ea typeface="Segoe UI" pitchFamily="34" charset="0"/>
                  <a:cs typeface="Segoe UI" pitchFamily="34" charset="0"/>
                  <a:sym typeface="Symbol" panose="05050102010706020507" pitchFamily="18" charset="2"/>
                </a:rPr>
                <a:t></a:t>
              </a:r>
              <a:endParaRPr lang="en-US" sz="1600" dirty="0">
                <a:ea typeface="Segoe UI" pitchFamily="34" charset="0"/>
                <a:cs typeface="Segoe UI" pitchFamily="34" charset="0"/>
              </a:endParaRPr>
            </a:p>
          </p:txBody>
        </p:sp>
        <p:sp>
          <p:nvSpPr>
            <p:cNvPr id="53" name="Rectangle 52">
              <a:extLst>
                <a:ext uri="{FF2B5EF4-FFF2-40B4-BE49-F238E27FC236}">
                  <a16:creationId xmlns:a16="http://schemas.microsoft.com/office/drawing/2014/main" id="{8246E002-562A-4973-8073-765C454CA62D}"/>
                </a:ext>
              </a:extLst>
            </p:cNvPr>
            <p:cNvSpPr/>
            <p:nvPr/>
          </p:nvSpPr>
          <p:spPr>
            <a:xfrm>
              <a:off x="4582571" y="1774881"/>
              <a:ext cx="482611" cy="335068"/>
            </a:xfrm>
            <a:prstGeom prst="rect">
              <a:avLst/>
            </a:prstGeom>
          </p:spPr>
          <p:txBody>
            <a:bodyPr wrap="none">
              <a:spAutoFit/>
            </a:bodyPr>
            <a:lstStyle/>
            <a:p>
              <a:pPr algn="ctr" defTabSz="932472" fontAlgn="base">
                <a:spcBef>
                  <a:spcPct val="0"/>
                </a:spcBef>
                <a:spcAft>
                  <a:spcPct val="0"/>
                </a:spcAft>
              </a:pPr>
              <a:r>
                <a:rPr lang="en-US" sz="1600" dirty="0">
                  <a:ea typeface="Segoe UI" pitchFamily="34" charset="0"/>
                  <a:cs typeface="Segoe UI" pitchFamily="34" charset="0"/>
                </a:rPr>
                <a:t>72</a:t>
              </a:r>
              <a:r>
                <a:rPr lang="en-US" sz="1600" dirty="0">
                  <a:ea typeface="Segoe UI" pitchFamily="34" charset="0"/>
                  <a:cs typeface="Segoe UI" pitchFamily="34" charset="0"/>
                  <a:sym typeface="Symbol" panose="05050102010706020507" pitchFamily="18" charset="2"/>
                </a:rPr>
                <a:t></a:t>
              </a:r>
              <a:endParaRPr lang="en-US" sz="1600" dirty="0">
                <a:ea typeface="Segoe UI" pitchFamily="34" charset="0"/>
                <a:cs typeface="Segoe UI" pitchFamily="34" charset="0"/>
              </a:endParaRPr>
            </a:p>
          </p:txBody>
        </p:sp>
        <p:sp>
          <p:nvSpPr>
            <p:cNvPr id="57" name="Rectangle 56">
              <a:extLst>
                <a:ext uri="{FF2B5EF4-FFF2-40B4-BE49-F238E27FC236}">
                  <a16:creationId xmlns:a16="http://schemas.microsoft.com/office/drawing/2014/main" id="{51C25928-6C32-4906-9DED-39ADF95521FC}"/>
                </a:ext>
              </a:extLst>
            </p:cNvPr>
            <p:cNvSpPr/>
            <p:nvPr/>
          </p:nvSpPr>
          <p:spPr>
            <a:xfrm>
              <a:off x="6239222" y="3222986"/>
              <a:ext cx="482611" cy="335068"/>
            </a:xfrm>
            <a:prstGeom prst="rect">
              <a:avLst/>
            </a:prstGeom>
          </p:spPr>
          <p:txBody>
            <a:bodyPr wrap="none">
              <a:spAutoFit/>
            </a:bodyPr>
            <a:lstStyle/>
            <a:p>
              <a:pPr algn="ctr" defTabSz="932472" fontAlgn="base">
                <a:spcBef>
                  <a:spcPct val="0"/>
                </a:spcBef>
                <a:spcAft>
                  <a:spcPct val="0"/>
                </a:spcAft>
              </a:pPr>
              <a:r>
                <a:rPr lang="en-US" sz="1600" dirty="0">
                  <a:ea typeface="Segoe UI" pitchFamily="34" charset="0"/>
                  <a:cs typeface="Segoe UI" pitchFamily="34" charset="0"/>
                </a:rPr>
                <a:t>72</a:t>
              </a:r>
              <a:r>
                <a:rPr lang="en-US" sz="1600" dirty="0">
                  <a:ea typeface="Segoe UI" pitchFamily="34" charset="0"/>
                  <a:cs typeface="Segoe UI" pitchFamily="34" charset="0"/>
                  <a:sym typeface="Symbol" panose="05050102010706020507" pitchFamily="18" charset="2"/>
                </a:rPr>
                <a:t></a:t>
              </a:r>
              <a:endParaRPr lang="en-US" sz="1600" dirty="0">
                <a:ea typeface="Segoe UI" pitchFamily="34" charset="0"/>
                <a:cs typeface="Segoe UI" pitchFamily="34" charset="0"/>
              </a:endParaRPr>
            </a:p>
          </p:txBody>
        </p:sp>
        <p:sp>
          <p:nvSpPr>
            <p:cNvPr id="58" name="Rectangle 57">
              <a:extLst>
                <a:ext uri="{FF2B5EF4-FFF2-40B4-BE49-F238E27FC236}">
                  <a16:creationId xmlns:a16="http://schemas.microsoft.com/office/drawing/2014/main" id="{2EDA0D91-0B76-4427-8D4F-D46B779D14C2}"/>
                </a:ext>
              </a:extLst>
            </p:cNvPr>
            <p:cNvSpPr/>
            <p:nvPr/>
          </p:nvSpPr>
          <p:spPr>
            <a:xfrm>
              <a:off x="5188225" y="5105796"/>
              <a:ext cx="482611" cy="335068"/>
            </a:xfrm>
            <a:prstGeom prst="rect">
              <a:avLst/>
            </a:prstGeom>
          </p:spPr>
          <p:txBody>
            <a:bodyPr wrap="none">
              <a:spAutoFit/>
            </a:bodyPr>
            <a:lstStyle/>
            <a:p>
              <a:pPr algn="ctr" defTabSz="932472" fontAlgn="base">
                <a:spcBef>
                  <a:spcPct val="0"/>
                </a:spcBef>
                <a:spcAft>
                  <a:spcPct val="0"/>
                </a:spcAft>
              </a:pPr>
              <a:r>
                <a:rPr lang="en-US" sz="1600" dirty="0">
                  <a:ea typeface="Segoe UI" pitchFamily="34" charset="0"/>
                  <a:cs typeface="Segoe UI" pitchFamily="34" charset="0"/>
                </a:rPr>
                <a:t>72</a:t>
              </a:r>
              <a:r>
                <a:rPr lang="en-US" sz="1600" dirty="0">
                  <a:ea typeface="Segoe UI" pitchFamily="34" charset="0"/>
                  <a:cs typeface="Segoe UI" pitchFamily="34" charset="0"/>
                  <a:sym typeface="Symbol" panose="05050102010706020507" pitchFamily="18" charset="2"/>
                </a:rPr>
                <a:t></a:t>
              </a:r>
              <a:endParaRPr lang="en-US" sz="1600" dirty="0">
                <a:ea typeface="Segoe UI" pitchFamily="34" charset="0"/>
                <a:cs typeface="Segoe UI" pitchFamily="34" charset="0"/>
              </a:endParaRPr>
            </a:p>
          </p:txBody>
        </p:sp>
        <p:sp>
          <p:nvSpPr>
            <p:cNvPr id="59" name="Rectangle 58">
              <a:extLst>
                <a:ext uri="{FF2B5EF4-FFF2-40B4-BE49-F238E27FC236}">
                  <a16:creationId xmlns:a16="http://schemas.microsoft.com/office/drawing/2014/main" id="{75434F29-0FD3-4ED3-9404-83018F08C89D}"/>
                </a:ext>
              </a:extLst>
            </p:cNvPr>
            <p:cNvSpPr/>
            <p:nvPr/>
          </p:nvSpPr>
          <p:spPr>
            <a:xfrm>
              <a:off x="3746581" y="4808964"/>
              <a:ext cx="592080" cy="335068"/>
            </a:xfrm>
            <a:prstGeom prst="rect">
              <a:avLst/>
            </a:prstGeom>
          </p:spPr>
          <p:txBody>
            <a:bodyPr wrap="none">
              <a:spAutoFit/>
            </a:bodyPr>
            <a:lstStyle/>
            <a:p>
              <a:pPr algn="ctr" defTabSz="932472" fontAlgn="base">
                <a:spcBef>
                  <a:spcPct val="0"/>
                </a:spcBef>
                <a:spcAft>
                  <a:spcPct val="0"/>
                </a:spcAft>
              </a:pPr>
              <a:r>
                <a:rPr lang="en-US" sz="1600" dirty="0">
                  <a:ea typeface="Segoe UI" pitchFamily="34" charset="0"/>
                  <a:cs typeface="Segoe UI" pitchFamily="34" charset="0"/>
                  <a:sym typeface="Symbol" panose="05050102010706020507" pitchFamily="18" charset="2"/>
                </a:rPr>
                <a:t>108</a:t>
              </a:r>
              <a:endParaRPr lang="en-US" sz="1600" dirty="0">
                <a:ea typeface="Segoe UI" pitchFamily="34" charset="0"/>
                <a:cs typeface="Segoe UI" pitchFamily="34" charset="0"/>
              </a:endParaRPr>
            </a:p>
          </p:txBody>
        </p:sp>
      </p:gr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28D6BB61-5C03-41F3-8096-A5C424E0B88A}"/>
                  </a:ext>
                </a:extLst>
              </p:cNvPr>
              <p:cNvSpPr txBox="1"/>
              <p:nvPr/>
            </p:nvSpPr>
            <p:spPr>
              <a:xfrm>
                <a:off x="8552102" y="5978909"/>
                <a:ext cx="2357568" cy="307777"/>
              </a:xfrm>
              <a:prstGeom prst="rect">
                <a:avLst/>
              </a:prstGeom>
              <a:noFill/>
            </p:spPr>
            <p:txBody>
              <a:bodyPr wrap="none" lIns="0" tIns="0" rIns="0" bIns="0" rtlCol="0">
                <a:spAutoFit/>
              </a:bodyPr>
              <a:lstStyle/>
              <a:p>
                <a:r>
                  <a:rPr lang="en-US" sz="2000" dirty="0">
                    <a:solidFill>
                      <a:schemeClr val="tx1"/>
                    </a:solidFill>
                  </a:rPr>
                  <a:t>360</a:t>
                </a:r>
                <a:r>
                  <a:rPr lang="en-US" sz="2000" dirty="0">
                    <a:solidFill>
                      <a:schemeClr val="tx1"/>
                    </a:solidFill>
                    <a:sym typeface="Symbol" panose="05050102010706020507" pitchFamily="18" charset="2"/>
                  </a:rPr>
                  <a:t></a:t>
                </a:r>
                <a:r>
                  <a:rPr lang="en-US" sz="2000" dirty="0">
                    <a:solidFill>
                      <a:schemeClr val="tx1"/>
                    </a:solidFill>
                  </a:rPr>
                  <a:t> </a:t>
                </a:r>
                <a14:m>
                  <m:oMath xmlns:m="http://schemas.openxmlformats.org/officeDocument/2006/math">
                    <m:r>
                      <a:rPr lang="en-US" sz="2000" i="1">
                        <a:solidFill>
                          <a:schemeClr val="tx1"/>
                        </a:solidFill>
                        <a:latin typeface="Cambria Math" panose="02040503050406030204" pitchFamily="18" charset="0"/>
                        <a:ea typeface="Cambria Math" panose="02040503050406030204" pitchFamily="18" charset="0"/>
                      </a:rPr>
                      <m:t>÷5 </m:t>
                    </m:r>
                    <m:r>
                      <a:rPr lang="en-US" sz="2000" i="1">
                        <a:solidFill>
                          <a:schemeClr val="tx1"/>
                        </a:solidFill>
                        <a:latin typeface="Cambria Math" panose="02040503050406030204" pitchFamily="18" charset="0"/>
                        <a:ea typeface="Cambria Math" panose="02040503050406030204" pitchFamily="18" charset="0"/>
                      </a:rPr>
                      <m:t>𝑠𝑖𝑑𝑒𝑠</m:t>
                    </m:r>
                    <m:r>
                      <a:rPr lang="en-US" sz="2000" i="1">
                        <a:solidFill>
                          <a:schemeClr val="tx1"/>
                        </a:solidFill>
                        <a:latin typeface="Cambria Math" panose="02040503050406030204" pitchFamily="18" charset="0"/>
                        <a:ea typeface="Cambria Math" panose="02040503050406030204" pitchFamily="18" charset="0"/>
                      </a:rPr>
                      <m:t>=72</m:t>
                    </m:r>
                    <m:r>
                      <m:rPr>
                        <m:nor/>
                      </m:rPr>
                      <a:rPr lang="en-US" sz="2000" dirty="0">
                        <a:solidFill>
                          <a:schemeClr val="tx1"/>
                        </a:solidFill>
                        <a:sym typeface="Symbol" panose="05050102010706020507" pitchFamily="18" charset="2"/>
                      </a:rPr>
                      <m:t></m:t>
                    </m:r>
                  </m:oMath>
                </a14:m>
                <a:endParaRPr lang="en-US" sz="2000" dirty="0" err="1">
                  <a:solidFill>
                    <a:schemeClr val="tx1"/>
                  </a:solidFill>
                </a:endParaRPr>
              </a:p>
            </p:txBody>
          </p:sp>
        </mc:Choice>
        <mc:Fallback xmlns="">
          <p:sp>
            <p:nvSpPr>
              <p:cNvPr id="26" name="TextBox 25">
                <a:extLst>
                  <a:ext uri="{FF2B5EF4-FFF2-40B4-BE49-F238E27FC236}">
                    <a16:creationId xmlns:a16="http://schemas.microsoft.com/office/drawing/2014/main" id="{28D6BB61-5C03-41F3-8096-A5C424E0B88A}"/>
                  </a:ext>
                </a:extLst>
              </p:cNvPr>
              <p:cNvSpPr txBox="1">
                <a:spLocks noRot="1" noChangeAspect="1" noMove="1" noResize="1" noEditPoints="1" noAdjustHandles="1" noChangeArrowheads="1" noChangeShapeType="1" noTextEdit="1"/>
              </p:cNvSpPr>
              <p:nvPr/>
            </p:nvSpPr>
            <p:spPr>
              <a:xfrm>
                <a:off x="8552102" y="5978909"/>
                <a:ext cx="2357568" cy="307777"/>
              </a:xfrm>
              <a:prstGeom prst="rect">
                <a:avLst/>
              </a:prstGeom>
              <a:blipFill>
                <a:blip r:embed="rId6"/>
                <a:stretch>
                  <a:fillRect l="-6718" t="-26000" r="-2584" b="-52000"/>
                </a:stretch>
              </a:blipFill>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428575170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2B7B-F6E6-49FC-ADA8-5770FD00333F}"/>
              </a:ext>
            </a:extLst>
          </p:cNvPr>
          <p:cNvSpPr>
            <a:spLocks noGrp="1"/>
          </p:cNvSpPr>
          <p:nvPr>
            <p:ph type="title"/>
          </p:nvPr>
        </p:nvSpPr>
        <p:spPr>
          <a:xfrm>
            <a:off x="588263" y="457200"/>
            <a:ext cx="11018520" cy="553998"/>
          </a:xfrm>
        </p:spPr>
        <p:txBody>
          <a:bodyPr wrap="square" anchor="t">
            <a:normAutofit/>
          </a:bodyPr>
          <a:lstStyle/>
          <a:p>
            <a:r>
              <a:rPr lang="en-US" dirty="0"/>
              <a:t>Lab 1.3</a:t>
            </a:r>
          </a:p>
        </p:txBody>
      </p:sp>
      <p:pic>
        <p:nvPicPr>
          <p:cNvPr id="3" name="Graphic 2" descr="Programmer">
            <a:extLst>
              <a:ext uri="{FF2B5EF4-FFF2-40B4-BE49-F238E27FC236}">
                <a16:creationId xmlns:a16="http://schemas.microsoft.com/office/drawing/2014/main" id="{C0A5A770-A8D6-4A62-AF93-2B45B9E9EAA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46537" y="25894"/>
            <a:ext cx="914400" cy="914400"/>
          </a:xfrm>
          <a:prstGeom prst="rect">
            <a:avLst/>
          </a:prstGeom>
        </p:spPr>
      </p:pic>
      <p:sp>
        <p:nvSpPr>
          <p:cNvPr id="5" name="Content Placeholder 4">
            <a:extLst>
              <a:ext uri="{FF2B5EF4-FFF2-40B4-BE49-F238E27FC236}">
                <a16:creationId xmlns:a16="http://schemas.microsoft.com/office/drawing/2014/main" id="{F5CB73CB-830F-4AA9-AC56-6ADD1E42F69E}"/>
              </a:ext>
            </a:extLst>
          </p:cNvPr>
          <p:cNvSpPr>
            <a:spLocks noGrp="1"/>
          </p:cNvSpPr>
          <p:nvPr>
            <p:ph sz="quarter" idx="12"/>
          </p:nvPr>
        </p:nvSpPr>
        <p:spPr>
          <a:xfrm>
            <a:off x="588263" y="2730721"/>
            <a:ext cx="4934568" cy="2127497"/>
          </a:xfrm>
        </p:spPr>
        <p:txBody>
          <a:bodyPr wrap="square">
            <a:normAutofit/>
          </a:bodyPr>
          <a:lstStyle/>
          <a:p>
            <a:pPr marL="0" indent="0">
              <a:buNone/>
            </a:pPr>
            <a:r>
              <a:rPr lang="en-US" dirty="0"/>
              <a:t>In today’s lab you will build a program that draws a variety of shapes when number keys are pressed</a:t>
            </a:r>
          </a:p>
        </p:txBody>
      </p:sp>
      <p:graphicFrame>
        <p:nvGraphicFramePr>
          <p:cNvPr id="6" name="Table 5">
            <a:extLst>
              <a:ext uri="{FF2B5EF4-FFF2-40B4-BE49-F238E27FC236}">
                <a16:creationId xmlns:a16="http://schemas.microsoft.com/office/drawing/2014/main" id="{D188C3BB-7DF5-4799-9C7B-612BF08482E3}"/>
              </a:ext>
            </a:extLst>
          </p:cNvPr>
          <p:cNvGraphicFramePr>
            <a:graphicFrameLocks noGrp="1"/>
          </p:cNvGraphicFramePr>
          <p:nvPr>
            <p:extLst>
              <p:ext uri="{D42A27DB-BD31-4B8C-83A1-F6EECF244321}">
                <p14:modId xmlns:p14="http://schemas.microsoft.com/office/powerpoint/2010/main" val="1348891391"/>
              </p:ext>
            </p:extLst>
          </p:nvPr>
        </p:nvGraphicFramePr>
        <p:xfrm>
          <a:off x="6096000" y="1729655"/>
          <a:ext cx="5507737" cy="4539385"/>
        </p:xfrm>
        <a:graphic>
          <a:graphicData uri="http://schemas.openxmlformats.org/drawingml/2006/table">
            <a:tbl>
              <a:tblPr firstRow="1">
                <a:tableStyleId>{B301B821-A1FF-4177-AEE7-76D212191A09}</a:tableStyleId>
              </a:tblPr>
              <a:tblGrid>
                <a:gridCol w="1654629">
                  <a:extLst>
                    <a:ext uri="{9D8B030D-6E8A-4147-A177-3AD203B41FA5}">
                      <a16:colId xmlns:a16="http://schemas.microsoft.com/office/drawing/2014/main" val="1510212677"/>
                    </a:ext>
                  </a:extLst>
                </a:gridCol>
                <a:gridCol w="3853108">
                  <a:extLst>
                    <a:ext uri="{9D8B030D-6E8A-4147-A177-3AD203B41FA5}">
                      <a16:colId xmlns:a16="http://schemas.microsoft.com/office/drawing/2014/main" val="3435424447"/>
                    </a:ext>
                  </a:extLst>
                </a:gridCol>
              </a:tblGrid>
              <a:tr h="895563">
                <a:tc>
                  <a:txBody>
                    <a:bodyPr/>
                    <a:lstStyle/>
                    <a:p>
                      <a:pPr algn="l"/>
                      <a:r>
                        <a:rPr lang="en-US" sz="1600" b="0" dirty="0">
                          <a:solidFill>
                            <a:schemeClr val="bg1"/>
                          </a:solidFill>
                          <a:effectLst/>
                          <a:latin typeface="+mj-lt"/>
                        </a:rPr>
                        <a:t>When this key is pressed…</a:t>
                      </a:r>
                    </a:p>
                  </a:txBody>
                  <a:tcPr marL="83204" marR="83204" marT="41602" marB="41602" anchor="ctr">
                    <a:lnR w="9525" cap="flat" cmpd="sng" algn="ctr">
                      <a:solidFill>
                        <a:schemeClr val="bg1"/>
                      </a:solidFill>
                      <a:prstDash val="solid"/>
                      <a:round/>
                      <a:headEnd type="none" w="med" len="med"/>
                      <a:tailEnd type="none" w="med" len="med"/>
                    </a:lnR>
                  </a:tcPr>
                </a:tc>
                <a:tc>
                  <a:txBody>
                    <a:bodyPr/>
                    <a:lstStyle/>
                    <a:p>
                      <a:pPr algn="l"/>
                      <a:r>
                        <a:rPr lang="en-US" sz="1600" b="0" dirty="0">
                          <a:solidFill>
                            <a:schemeClr val="bg1"/>
                          </a:solidFill>
                          <a:effectLst/>
                          <a:latin typeface="+mj-lt"/>
                        </a:rPr>
                        <a:t>Draw a …</a:t>
                      </a:r>
                    </a:p>
                  </a:txBody>
                  <a:tcPr marL="83204" marR="83204" marT="41602" marB="41602" anchor="ctr">
                    <a:lnL w="952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538334436"/>
                  </a:ext>
                </a:extLst>
              </a:tr>
              <a:tr h="613302">
                <a:tc>
                  <a:txBody>
                    <a:bodyPr/>
                    <a:lstStyle/>
                    <a:p>
                      <a:pPr algn="l"/>
                      <a:r>
                        <a:rPr lang="en-US" sz="2400" dirty="0">
                          <a:effectLst/>
                        </a:rPr>
                        <a:t>1</a:t>
                      </a:r>
                    </a:p>
                  </a:txBody>
                  <a:tcPr marT="41602" marB="41602" anchor="ctr">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tc>
                  <a:txBody>
                    <a:bodyPr/>
                    <a:lstStyle/>
                    <a:p>
                      <a:pPr algn="l"/>
                      <a:r>
                        <a:rPr lang="en-US" sz="2400">
                          <a:effectLst/>
                        </a:rPr>
                        <a:t>Square</a:t>
                      </a:r>
                    </a:p>
                  </a:txBody>
                  <a:tcPr marT="41602" marB="41602" anchor="ctr">
                    <a:lnL w="9525" cap="flat" cmpd="sng" algn="ctr">
                      <a:solidFill>
                        <a:schemeClr val="bg1">
                          <a:lumMod val="75000"/>
                        </a:schemeClr>
                      </a:solidFill>
                      <a:prstDash val="solid"/>
                      <a:round/>
                      <a:headEnd type="none" w="med" len="med"/>
                      <a:tailEnd type="none" w="med" len="med"/>
                    </a:lnL>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460686605"/>
                  </a:ext>
                </a:extLst>
              </a:tr>
              <a:tr h="613302">
                <a:tc>
                  <a:txBody>
                    <a:bodyPr/>
                    <a:lstStyle/>
                    <a:p>
                      <a:pPr algn="l"/>
                      <a:r>
                        <a:rPr lang="en-US" sz="2400" dirty="0">
                          <a:effectLst/>
                        </a:rPr>
                        <a:t>2</a:t>
                      </a:r>
                    </a:p>
                  </a:txBody>
                  <a:tcPr marT="41602" marB="41602" anchor="ctr">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algn="l"/>
                      <a:r>
                        <a:rPr lang="en-US" sz="2400" dirty="0">
                          <a:effectLst/>
                        </a:rPr>
                        <a:t>Equilateral triangle</a:t>
                      </a:r>
                    </a:p>
                  </a:txBody>
                  <a:tcPr marT="41602" marB="41602" anchor="ctr">
                    <a:lnL w="9525" cap="flat" cmpd="sng" algn="ctr">
                      <a:solidFill>
                        <a:schemeClr val="bg1">
                          <a:lumMod val="75000"/>
                        </a:schemeClr>
                      </a:solidFill>
                      <a:prstDash val="solid"/>
                      <a:round/>
                      <a:headEnd type="none" w="med" len="med"/>
                      <a:tailEnd type="none" w="med" len="med"/>
                    </a:lnL>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676780379"/>
                  </a:ext>
                </a:extLst>
              </a:tr>
              <a:tr h="613302">
                <a:tc>
                  <a:txBody>
                    <a:bodyPr/>
                    <a:lstStyle/>
                    <a:p>
                      <a:pPr algn="l"/>
                      <a:r>
                        <a:rPr lang="en-US" sz="2400">
                          <a:effectLst/>
                        </a:rPr>
                        <a:t>3</a:t>
                      </a:r>
                    </a:p>
                  </a:txBody>
                  <a:tcPr marT="41602" marB="41602" anchor="ctr">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algn="l"/>
                      <a:r>
                        <a:rPr lang="en-US" sz="2400" dirty="0">
                          <a:effectLst/>
                        </a:rPr>
                        <a:t>Diamond</a:t>
                      </a:r>
                    </a:p>
                  </a:txBody>
                  <a:tcPr marT="41602" marB="41602" anchor="ctr">
                    <a:lnL w="9525" cap="flat" cmpd="sng" algn="ctr">
                      <a:solidFill>
                        <a:schemeClr val="bg1">
                          <a:lumMod val="75000"/>
                        </a:schemeClr>
                      </a:solidFill>
                      <a:prstDash val="solid"/>
                      <a:round/>
                      <a:headEnd type="none" w="med" len="med"/>
                      <a:tailEnd type="none" w="med" len="med"/>
                    </a:lnL>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535963424"/>
                  </a:ext>
                </a:extLst>
              </a:tr>
              <a:tr h="613302">
                <a:tc>
                  <a:txBody>
                    <a:bodyPr/>
                    <a:lstStyle/>
                    <a:p>
                      <a:pPr algn="l"/>
                      <a:r>
                        <a:rPr lang="en-US" sz="2400" dirty="0">
                          <a:effectLst/>
                        </a:rPr>
                        <a:t>4</a:t>
                      </a:r>
                    </a:p>
                  </a:txBody>
                  <a:tcPr marT="41602" marB="41602" anchor="ctr">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algn="l"/>
                      <a:r>
                        <a:rPr lang="en-US" sz="2400" dirty="0">
                          <a:effectLst/>
                        </a:rPr>
                        <a:t>Pentagon</a:t>
                      </a:r>
                    </a:p>
                  </a:txBody>
                  <a:tcPr marT="41602" marB="41602" anchor="ctr">
                    <a:lnL w="9525" cap="flat" cmpd="sng" algn="ctr">
                      <a:solidFill>
                        <a:schemeClr val="bg1">
                          <a:lumMod val="75000"/>
                        </a:schemeClr>
                      </a:solidFill>
                      <a:prstDash val="solid"/>
                      <a:round/>
                      <a:headEnd type="none" w="med" len="med"/>
                      <a:tailEnd type="none" w="med" len="med"/>
                    </a:lnL>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7388495"/>
                  </a:ext>
                </a:extLst>
              </a:tr>
              <a:tr h="577312">
                <a:tc>
                  <a:txBody>
                    <a:bodyPr/>
                    <a:lstStyle/>
                    <a:p>
                      <a:pPr algn="l"/>
                      <a:r>
                        <a:rPr lang="en-US" sz="2400">
                          <a:effectLst/>
                        </a:rPr>
                        <a:t>5</a:t>
                      </a:r>
                    </a:p>
                  </a:txBody>
                  <a:tcPr marT="41602" marB="41602" anchor="ctr">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algn="l"/>
                      <a:r>
                        <a:rPr lang="en-US" sz="2400" dirty="0">
                          <a:effectLst/>
                        </a:rPr>
                        <a:t>Parallelogram</a:t>
                      </a:r>
                    </a:p>
                  </a:txBody>
                  <a:tcPr marT="41602" marB="41602" anchor="ctr">
                    <a:lnL w="9525" cap="flat" cmpd="sng" algn="ctr">
                      <a:solidFill>
                        <a:schemeClr val="bg1">
                          <a:lumMod val="75000"/>
                        </a:schemeClr>
                      </a:solidFill>
                      <a:prstDash val="solid"/>
                      <a:round/>
                      <a:headEnd type="none" w="med" len="med"/>
                      <a:tailEnd type="none" w="med" len="med"/>
                    </a:lnL>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66882425"/>
                  </a:ext>
                </a:extLst>
              </a:tr>
              <a:tr h="613302">
                <a:tc>
                  <a:txBody>
                    <a:bodyPr/>
                    <a:lstStyle/>
                    <a:p>
                      <a:pPr algn="l"/>
                      <a:r>
                        <a:rPr lang="en-US" sz="2400" dirty="0">
                          <a:effectLst/>
                        </a:rPr>
                        <a:t>6 (bonus)</a:t>
                      </a:r>
                    </a:p>
                  </a:txBody>
                  <a:tcPr marT="41602" marB="41602" anchor="ctr">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tcPr>
                </a:tc>
                <a:tc>
                  <a:txBody>
                    <a:bodyPr/>
                    <a:lstStyle/>
                    <a:p>
                      <a:pPr algn="l"/>
                      <a:r>
                        <a:rPr lang="en-US" sz="2400" dirty="0">
                          <a:effectLst/>
                        </a:rPr>
                        <a:t>5-pointed star</a:t>
                      </a:r>
                    </a:p>
                  </a:txBody>
                  <a:tcPr marT="41602" marB="41602" anchor="ctr">
                    <a:lnL w="9525" cap="flat" cmpd="sng" algn="ctr">
                      <a:solidFill>
                        <a:schemeClr val="bg1">
                          <a:lumMod val="75000"/>
                        </a:schemeClr>
                      </a:solidFill>
                      <a:prstDash val="solid"/>
                      <a:round/>
                      <a:headEnd type="none" w="med" len="med"/>
                      <a:tailEnd type="none" w="med" len="med"/>
                    </a:lnL>
                    <a:lnT w="9525" cap="flat" cmpd="sng" algn="ctr">
                      <a:solidFill>
                        <a:schemeClr val="bg1">
                          <a:lumMod val="75000"/>
                        </a:schemeClr>
                      </a:solidFill>
                      <a:prstDash val="solid"/>
                      <a:round/>
                      <a:headEnd type="none" w="med" len="med"/>
                      <a:tailEnd type="none" w="med" len="med"/>
                    </a:lnT>
                  </a:tcPr>
                </a:tc>
                <a:extLst>
                  <a:ext uri="{0D108BD9-81ED-4DB2-BD59-A6C34878D82A}">
                    <a16:rowId xmlns:a16="http://schemas.microsoft.com/office/drawing/2014/main" val="1807749898"/>
                  </a:ext>
                </a:extLst>
              </a:tr>
            </a:tbl>
          </a:graphicData>
        </a:graphic>
      </p:graphicFrame>
    </p:spTree>
    <p:custDataLst>
      <p:tags r:id="rId1"/>
    </p:custDataLst>
    <p:extLst>
      <p:ext uri="{BB962C8B-B14F-4D97-AF65-F5344CB8AC3E}">
        <p14:creationId xmlns:p14="http://schemas.microsoft.com/office/powerpoint/2010/main" val="406837280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dirty="0"/>
              <a:t>Debrief</a:t>
            </a: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Tree>
    <p:custDataLst>
      <p:tags r:id="rId1"/>
    </p:custDataLst>
    <p:extLst>
      <p:ext uri="{BB962C8B-B14F-4D97-AF65-F5344CB8AC3E}">
        <p14:creationId xmlns:p14="http://schemas.microsoft.com/office/powerpoint/2010/main" val="249266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0"/>
  <p:tag name="ARTICULATE_DESIGN_ID_MICROSOFT PHILANTHROPIES TEALS" val="4GZQBqJy"/>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B6EF9D-EE76-41A8-9FF0-0366F1C684B1}">
  <ds:schemaRefs>
    <ds:schemaRef ds:uri="http://schemas.microsoft.com/sharepoint/v3/contenttype/forms"/>
  </ds:schemaRefs>
</ds:datastoreItem>
</file>

<file path=customXml/itemProps2.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0BE60D07-5B47-45B1-814A-36AE35322A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805</Words>
  <Application>Microsoft Office PowerPoint</Application>
  <PresentationFormat>Widescreen</PresentationFormat>
  <Paragraphs>103</Paragraphs>
  <Slides>10</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Arial</vt:lpstr>
      <vt:lpstr>Calibri</vt:lpstr>
      <vt:lpstr>Cambria Math</vt:lpstr>
      <vt:lpstr>Consolas</vt:lpstr>
      <vt:lpstr>Segoe UI</vt:lpstr>
      <vt:lpstr>Segoe UI Semibold</vt:lpstr>
      <vt:lpstr>Wingdings</vt:lpstr>
      <vt:lpstr>Microsoft Philanthropies TEALS</vt:lpstr>
      <vt:lpstr>Black Template</vt:lpstr>
      <vt:lpstr>Lesson 1.3 : Drawing shapes</vt:lpstr>
      <vt:lpstr>After this lesson, you should be able to</vt:lpstr>
      <vt:lpstr>Today’s Plan</vt:lpstr>
      <vt:lpstr>Do Now 1.3</vt:lpstr>
      <vt:lpstr>Geometry review 1.3</vt:lpstr>
      <vt:lpstr>Geometry review 1.3 </vt:lpstr>
      <vt:lpstr>Geometry review 1.3  </vt:lpstr>
      <vt:lpstr>Lab 1.3</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2020-05-04T18:07:38Z</dcterms:created>
  <dcterms:modified xsi:type="dcterms:W3CDTF">2022-01-25T21:28:52Z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82B3D456-99C0-4781-8046-85C0758D93A7</vt:lpwstr>
  </property>
  <property fmtid="{D5CDD505-2E9C-101B-9397-08002B2CF9AE}" pid="3" name="ArticulatePath">
    <vt:lpwstr>https://teals.sharepoint.com/sites/WorkingGroups/Shared Documents/Intro to Computer Science/Snap PPT Decks/Unit 1/Intro SNAP 1.03 TEALS</vt:lpwstr>
  </property>
  <property fmtid="{D5CDD505-2E9C-101B-9397-08002B2CF9AE}" pid="4" name="ContentTypeId">
    <vt:lpwstr>0x010100BC63412C2069E54F8A04E79B55E6097A</vt:lpwstr>
  </property>
</Properties>
</file>