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6"/>
  </p:notesMasterIdLst>
  <p:sldIdLst>
    <p:sldId id="1670" r:id="rId6"/>
    <p:sldId id="1679" r:id="rId7"/>
    <p:sldId id="1680" r:id="rId8"/>
    <p:sldId id="257" r:id="rId9"/>
    <p:sldId id="1706" r:id="rId10"/>
    <p:sldId id="1704" r:id="rId11"/>
    <p:sldId id="1708" r:id="rId12"/>
    <p:sldId id="259" r:id="rId13"/>
    <p:sldId id="1689" r:id="rId14"/>
    <p:sldId id="1697" r:id="rId15"/>
  </p:sldIdLst>
  <p:sldSz cx="12192000" cy="6858000"/>
  <p:notesSz cx="6858000" cy="9144000"/>
  <p:custDataLst>
    <p:tags r:id="rId17"/>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1393" autoAdjust="0"/>
  </p:normalViewPr>
  <p:slideViewPr>
    <p:cSldViewPr snapToGrid="0">
      <p:cViewPr varScale="1">
        <p:scale>
          <a:sx n="87" d="100"/>
          <a:sy n="87" d="100"/>
        </p:scale>
        <p:origin x="1392"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kR2fjwr-TzA"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intro-cs/unit_5/lesson_52/lab_52"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Do Now</a:t>
            </a:r>
          </a:p>
          <a:p>
            <a:pPr algn="l"/>
            <a:r>
              <a:rPr lang="en-US" dirty="0">
                <a:effectLst/>
              </a:rPr>
              <a:t>15 minutes | Introductory discussion</a:t>
            </a:r>
          </a:p>
          <a:p>
            <a:pPr algn="l"/>
            <a:r>
              <a:rPr lang="en-US" dirty="0">
                <a:effectLst/>
              </a:rPr>
              <a:t>30 minutes | Lab: Lots of Balls</a:t>
            </a:r>
          </a:p>
          <a:p>
            <a:pPr algn="l"/>
            <a:r>
              <a:rPr lang="en-US" dirty="0">
                <a:effectLst/>
              </a:rPr>
              <a:t>15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http://snap.berkeley.edu/snapsource/snap.html#present:Username=whuangpha&amp;ProjectName=160425%20Do%20Now%20cloning</a:t>
            </a:r>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r>
              <a:rPr lang="en-US" dirty="0">
                <a:effectLst/>
              </a:rPr>
              <a:t>Show students a brief video demonstrating space invaders: </a:t>
            </a:r>
            <a:r>
              <a:rPr lang="en-US" dirty="0">
                <a:hlinkClick r:id="rId3"/>
              </a:rPr>
              <a:t>https://www.youtube.com/watch?v=kR2fjwr-TzA</a:t>
            </a:r>
            <a:endParaRPr lang="en-US" dirty="0">
              <a:effectLst/>
            </a:endParaRPr>
          </a:p>
          <a:p>
            <a:pPr marL="0" indent="0">
              <a:buFont typeface="Arial" panose="020B0604020202020204" pitchFamily="34" charset="0"/>
              <a:buNone/>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3676111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Ask students to think about how we create all the “invaders”?</a:t>
            </a:r>
          </a:p>
          <a:p>
            <a:pPr>
              <a:buFont typeface="Arial" panose="020B0604020202020204" pitchFamily="34" charset="0"/>
              <a:buChar char="•"/>
            </a:pPr>
            <a:r>
              <a:rPr lang="en-US" dirty="0"/>
              <a:t>Answer with current knowledge: make one invader sprite, and copy it many times while adjusting the copies as necessary</a:t>
            </a:r>
          </a:p>
          <a:p>
            <a:pPr>
              <a:buFont typeface="Arial" panose="020B0604020202020204" pitchFamily="34" charset="0"/>
              <a:buChar char="•"/>
            </a:pPr>
            <a:endParaRPr lang="en-US" dirty="0"/>
          </a:p>
          <a:p>
            <a:r>
              <a:rPr lang="en-US" dirty="0"/>
              <a:t>Ask what might go wrong or be bad about this approach</a:t>
            </a:r>
          </a:p>
          <a:p>
            <a:pPr>
              <a:buFont typeface="Arial" panose="020B0604020202020204" pitchFamily="34" charset="0"/>
              <a:buChar char="•"/>
            </a:pPr>
            <a:r>
              <a:rPr lang="en-US" dirty="0"/>
              <a:t>If anything in an invader changes, it will need to be changed many times</a:t>
            </a:r>
          </a:p>
          <a:p>
            <a:pPr>
              <a:buFont typeface="Arial" panose="020B0604020202020204" pitchFamily="34" charset="0"/>
              <a:buChar char="•"/>
            </a:pPr>
            <a:r>
              <a:rPr lang="en-US" dirty="0"/>
              <a:t>Lots of sprites clogging up the program that are all basically doing the same thing</a:t>
            </a:r>
          </a:p>
          <a:p>
            <a:pPr marL="0" indent="0">
              <a:buFont typeface="Arial" panose="020B0604020202020204" pitchFamily="34" charset="0"/>
              <a:buNone/>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Introduce cloning as the automated way of doing the manual copying</a:t>
            </a:r>
          </a:p>
          <a:p>
            <a:pPr marL="171450" indent="-171450">
              <a:buFont typeface="Arial" panose="020B0604020202020204" pitchFamily="34" charset="0"/>
              <a:buChar char="•"/>
            </a:pPr>
            <a:r>
              <a:rPr lang="en-US" dirty="0"/>
              <a:t>Demonstrate the how to create a clone using the “create a clone of ____” block</a:t>
            </a:r>
          </a:p>
          <a:p>
            <a:pPr marL="171450" indent="-171450">
              <a:buFont typeface="Arial" panose="020B0604020202020204" pitchFamily="34" charset="0"/>
              <a:buChar char="•"/>
            </a:pPr>
            <a:r>
              <a:rPr lang="en-US" dirty="0"/>
              <a:t>Point out that clones inherit all aspects of the "master" or "prototype" sprite, including scripts</a:t>
            </a:r>
          </a:p>
          <a:p>
            <a:pPr marL="171450" indent="-171450">
              <a:buFont typeface="Arial" panose="020B0604020202020204" pitchFamily="34" charset="0"/>
              <a:buChar char="•"/>
            </a:pPr>
            <a:r>
              <a:rPr lang="en-US" dirty="0"/>
              <a:t>Emphasize the importance of using “when I start as a clone” block to ensure clones don't duplicate out of control</a:t>
            </a:r>
          </a:p>
          <a:p>
            <a:pPr marL="0" indent="0">
              <a:buFont typeface="Arial" panose="020B0604020202020204" pitchFamily="34" charset="0"/>
              <a:buNone/>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7</a:t>
            </a:fld>
            <a:endParaRPr lang="en-US"/>
          </a:p>
        </p:txBody>
      </p:sp>
    </p:spTree>
    <p:extLst>
      <p:ext uri="{BB962C8B-B14F-4D97-AF65-F5344CB8AC3E}">
        <p14:creationId xmlns:p14="http://schemas.microsoft.com/office/powerpoint/2010/main" val="3470281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Students should complete the </a:t>
            </a:r>
            <a:r>
              <a:rPr lang="en-US" dirty="0">
                <a:solidFill>
                  <a:srgbClr val="27A6A3"/>
                </a:solidFill>
                <a:effectLst/>
                <a:hlinkClick r:id="rId3" action="ppaction://hlinkfile"/>
              </a:rPr>
              <a:t>Lots of Balls</a:t>
            </a:r>
            <a:r>
              <a:rPr lang="en-US" dirty="0"/>
              <a:t> lab</a:t>
            </a:r>
          </a:p>
          <a:p>
            <a:pPr marL="171450" indent="-171450">
              <a:buFont typeface="Arial" panose="020B0604020202020204" pitchFamily="34" charset="0"/>
              <a:buChar char="•"/>
            </a:pPr>
            <a:r>
              <a:rPr lang="en-US" dirty="0"/>
              <a:t>This lab will largely duplicate the code shown in the lecture part of the lesson. </a:t>
            </a:r>
          </a:p>
          <a:p>
            <a:pPr marL="171450" indent="-171450">
              <a:buFont typeface="Arial" panose="020B0604020202020204" pitchFamily="34" charset="0"/>
              <a:buChar char="•"/>
            </a:pPr>
            <a:r>
              <a:rPr lang="en-US" dirty="0"/>
              <a:t>Students should focus on ensuring they are differentiating between "master" sprites and "clone" sprites, and that the stage is serving as the main "driver" for the program</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070761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5/11/2022</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5/11/2022</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1.xml"/><Relationship Id="rId5" Type="http://schemas.openxmlformats.org/officeDocument/2006/relationships/image" Target="../media/image34.sv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23.pn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hyperlink" Target="http://snap.berkeley.edu/snapsource/snap.html#present:Username=whuangpha&amp;ProjectName=160425%20Do%20Now%20cloning"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26.jpeg"/><Relationship Id="rId2" Type="http://schemas.openxmlformats.org/officeDocument/2006/relationships/video" Target="https://www.youtube.com/embed/kR2fjwr-TzA?feature=oembed" TargetMode="External"/><Relationship Id="rId1" Type="http://schemas.openxmlformats.org/officeDocument/2006/relationships/tags" Target="../tags/tag6.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8.png"/><Relationship Id="rId2" Type="http://schemas.openxmlformats.org/officeDocument/2006/relationships/slideLayout" Target="../slideLayouts/slideLayout9.xml"/><Relationship Id="rId1" Type="http://schemas.openxmlformats.org/officeDocument/2006/relationships/tags" Target="../tags/tag8.xml"/><Relationship Id="rId6" Type="http://schemas.openxmlformats.org/officeDocument/2006/relationships/image" Target="../media/image27.png"/><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9.xml"/><Relationship Id="rId5" Type="http://schemas.openxmlformats.org/officeDocument/2006/relationships/image" Target="../media/image30.sv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7.xml"/><Relationship Id="rId1" Type="http://schemas.openxmlformats.org/officeDocument/2006/relationships/tags" Target="../tags/tag10.xml"/><Relationship Id="rId5" Type="http://schemas.openxmlformats.org/officeDocument/2006/relationships/image" Target="../media/image32.sv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5.2 Cloning sprites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3" y="1436688"/>
            <a:ext cx="11603737" cy="1846659"/>
          </a:xfrm>
        </p:spPr>
        <p:txBody>
          <a:bodyPr/>
          <a:lstStyle/>
          <a:p>
            <a:pPr marL="0" indent="0">
              <a:spcBef>
                <a:spcPts val="600"/>
              </a:spcBef>
              <a:spcAft>
                <a:spcPts val="600"/>
              </a:spcAft>
              <a:buNone/>
            </a:pPr>
            <a:r>
              <a:rPr lang="en-US" b="1" dirty="0"/>
              <a:t>In your notebook, answer the following questions:</a:t>
            </a:r>
          </a:p>
          <a:p>
            <a:pPr marL="628650" indent="-457200">
              <a:spcBef>
                <a:spcPts val="600"/>
              </a:spcBef>
              <a:spcAft>
                <a:spcPts val="600"/>
              </a:spcAft>
              <a:buSzPct val="100000"/>
              <a:buFont typeface="+mj-lt"/>
              <a:buAutoNum type="arabicPeriod"/>
            </a:pPr>
            <a:r>
              <a:rPr lang="en-US" sz="2400" dirty="0"/>
              <a:t>What is the difference between a "master" sprite and a "clone" sprite?</a:t>
            </a:r>
          </a:p>
          <a:p>
            <a:pPr marL="628650" indent="-457200">
              <a:spcBef>
                <a:spcPts val="600"/>
              </a:spcBef>
              <a:spcAft>
                <a:spcPts val="600"/>
              </a:spcAft>
              <a:buSzPct val="100000"/>
              <a:buFont typeface="+mj-lt"/>
              <a:buAutoNum type="arabicPeriod"/>
            </a:pPr>
            <a:r>
              <a:rPr lang="en-US" sz="2400" dirty="0"/>
              <a:t>How can cloning and prototyping simplify working with numerous similar sprites in the same program?</a:t>
            </a:r>
          </a:p>
        </p:txBody>
      </p:sp>
      <p:pic>
        <p:nvPicPr>
          <p:cNvPr id="3" name="Graphic 2" descr="Exit">
            <a:extLst>
              <a:ext uri="{FF2B5EF4-FFF2-40B4-BE49-F238E27FC236}">
                <a16:creationId xmlns:a16="http://schemas.microsoft.com/office/drawing/2014/main" id="{FF244F20-EC98-41DD-A1CD-EF63E49137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Cloning sprites</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4294967295"/>
          </p:nvPr>
        </p:nvSpPr>
        <p:spPr>
          <a:xfrm>
            <a:off x="588263" y="1436688"/>
            <a:ext cx="11228599" cy="2893100"/>
          </a:xfrm>
        </p:spPr>
        <p:txBody>
          <a:bodyPr/>
          <a:lstStyle/>
          <a:p>
            <a:pPr marL="0" indent="0">
              <a:spcBef>
                <a:spcPts val="0"/>
              </a:spcBef>
              <a:spcAft>
                <a:spcPts val="600"/>
              </a:spcAft>
              <a:buNone/>
            </a:pPr>
            <a:r>
              <a:rPr lang="en-US" dirty="0">
                <a:latin typeface="+mj-lt"/>
              </a:rPr>
              <a:t>After this lesson, you will be able to...</a:t>
            </a:r>
          </a:p>
          <a:p>
            <a:pPr marL="457200" indent="-285750">
              <a:spcBef>
                <a:spcPts val="600"/>
              </a:spcBef>
              <a:spcAft>
                <a:spcPts val="600"/>
              </a:spcAft>
              <a:buSzPct val="100000"/>
              <a:buFont typeface="Arial" panose="020B0604020202020204" pitchFamily="34" charset="0"/>
              <a:buChar char="•"/>
            </a:pPr>
            <a:r>
              <a:rPr lang="en-US" sz="2400" dirty="0"/>
              <a:t>Demonstrate the difference between sprite and global variables.</a:t>
            </a:r>
          </a:p>
          <a:p>
            <a:pPr marL="457200" indent="-285750">
              <a:spcBef>
                <a:spcPts val="600"/>
              </a:spcBef>
              <a:spcAft>
                <a:spcPts val="600"/>
              </a:spcAft>
              <a:buSzPct val="100000"/>
              <a:buFont typeface="Arial" panose="020B0604020202020204" pitchFamily="34" charset="0"/>
              <a:buChar char="•"/>
            </a:pPr>
            <a:r>
              <a:rPr lang="en-US" sz="2400" dirty="0"/>
              <a:t>Explain how cloning and prototyping simplify working with numerous similar sprites in the same program.</a:t>
            </a:r>
          </a:p>
          <a:p>
            <a:pPr marL="457200" indent="-285750">
              <a:spcBef>
                <a:spcPts val="600"/>
              </a:spcBef>
              <a:spcAft>
                <a:spcPts val="600"/>
              </a:spcAft>
              <a:buSzPct val="100000"/>
              <a:buFont typeface="Arial" panose="020B0604020202020204" pitchFamily="34" charset="0"/>
              <a:buChar char="•"/>
            </a:pPr>
            <a:r>
              <a:rPr lang="en-US" sz="2400" dirty="0"/>
              <a:t>Create prototype sprites and clones of the prototype sprite.</a:t>
            </a:r>
          </a:p>
          <a:p>
            <a:pPr marL="457200" indent="-285750">
              <a:spcBef>
                <a:spcPts val="600"/>
              </a:spcBef>
              <a:spcAft>
                <a:spcPts val="600"/>
              </a:spcAft>
              <a:buSzPct val="100000"/>
              <a:buFont typeface="Arial" panose="020B0604020202020204" pitchFamily="34" charset="0"/>
              <a:buChar char="•"/>
            </a:pPr>
            <a:r>
              <a:rPr lang="en-US" sz="2400" dirty="0"/>
              <a:t>Explain the difference between a "master" sprite and a "clone" sprite.</a:t>
            </a:r>
            <a:endParaRPr lang="en-US" b="1"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pPr algn="l"/>
            <a:r>
              <a:rPr lang="en-US" sz="1800" dirty="0">
                <a:effectLst/>
              </a:rPr>
              <a:t>Do now</a:t>
            </a:r>
          </a:p>
          <a:p>
            <a:pPr algn="l"/>
            <a:r>
              <a:rPr lang="en-US" sz="1800" dirty="0">
                <a:effectLst/>
              </a:rPr>
              <a:t>Introductory discussion</a:t>
            </a:r>
          </a:p>
          <a:p>
            <a:pPr algn="l"/>
            <a:r>
              <a:rPr lang="en-US" sz="1800" dirty="0">
                <a:effectLst/>
              </a:rPr>
              <a:t>Lab</a:t>
            </a:r>
            <a:r>
              <a:rPr lang="en-US" sz="1800" dirty="0"/>
              <a:t> Activity</a:t>
            </a:r>
            <a:endParaRPr lang="en-US" sz="1800" dirty="0">
              <a:effectLst/>
            </a:endParaRPr>
          </a:p>
          <a:p>
            <a:pPr algn="l"/>
            <a:r>
              <a:rPr lang="en-US" sz="1800" dirty="0">
                <a:effectLst/>
              </a:rPr>
              <a:t>Debrief</a:t>
            </a:r>
          </a:p>
          <a:p>
            <a:pPr>
              <a:spcAft>
                <a:spcPts val="600"/>
              </a:spcAft>
            </a:pPr>
            <a:endParaRPr lang="en-US" sz="1800" dirty="0"/>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5.2: Star war troopers</a:t>
            </a:r>
          </a:p>
        </p:txBody>
      </p:sp>
      <p:sp>
        <p:nvSpPr>
          <p:cNvPr id="3" name="Content Placeholder 2"/>
          <p:cNvSpPr>
            <a:spLocks noGrp="1"/>
          </p:cNvSpPr>
          <p:nvPr>
            <p:ph type="body" sz="quarter" idx="4294967295"/>
          </p:nvPr>
        </p:nvSpPr>
        <p:spPr>
          <a:xfrm>
            <a:off x="585788" y="1435100"/>
            <a:ext cx="6156098" cy="3064329"/>
          </a:xfrm>
        </p:spPr>
        <p:txBody>
          <a:bodyPr>
            <a:noAutofit/>
          </a:bodyPr>
          <a:lstStyle/>
          <a:p>
            <a:r>
              <a:rPr lang="en-US" dirty="0"/>
              <a:t>In Star Wars, what are "clone troopers"? Do an internet search to find out and write a sentence to answer the question.</a:t>
            </a:r>
          </a:p>
          <a:p>
            <a:r>
              <a:rPr lang="en-US" dirty="0"/>
              <a:t>Open this </a:t>
            </a:r>
            <a:r>
              <a:rPr lang="en-US" dirty="0">
                <a:hlinkClick r:id="rId4"/>
              </a:rPr>
              <a:t>starter project</a:t>
            </a:r>
            <a:r>
              <a:rPr lang="en-US" dirty="0"/>
              <a:t>. Duplicate the sprite (and scripts) so that there are 5 clone troopers that move from the right side of the screen to the left side in a straight line when green flag is clicked. </a:t>
            </a:r>
          </a:p>
          <a:p>
            <a:r>
              <a:rPr lang="en-US" dirty="0"/>
              <a:t>Save your projects as </a:t>
            </a:r>
            <a:r>
              <a:rPr lang="en-US" i="1" dirty="0"/>
              <a:t>DoNow5.2</a:t>
            </a:r>
          </a:p>
        </p:txBody>
      </p:sp>
      <p:pic>
        <p:nvPicPr>
          <p:cNvPr id="4" name="Graphic 3">
            <a:extLst>
              <a:ext uri="{FF2B5EF4-FFF2-40B4-BE49-F238E27FC236}">
                <a16:creationId xmlns:a16="http://schemas.microsoft.com/office/drawing/2014/main" id="{6EF35E88-705B-4A54-92DA-FE1E4E4ECF2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grpSp>
        <p:nvGrpSpPr>
          <p:cNvPr id="11" name="Group 10">
            <a:extLst>
              <a:ext uri="{FF2B5EF4-FFF2-40B4-BE49-F238E27FC236}">
                <a16:creationId xmlns:a16="http://schemas.microsoft.com/office/drawing/2014/main" id="{A3BB7210-3237-4DCC-A61B-32955E0EDD97}"/>
              </a:ext>
              <a:ext uri="{C183D7F6-B498-43B3-948B-1728B52AA6E4}">
                <adec:decorative xmlns:adec="http://schemas.microsoft.com/office/drawing/2017/decorative" val="1"/>
              </a:ext>
            </a:extLst>
          </p:cNvPr>
          <p:cNvGrpSpPr/>
          <p:nvPr/>
        </p:nvGrpSpPr>
        <p:grpSpPr>
          <a:xfrm>
            <a:off x="7619598" y="640080"/>
            <a:ext cx="3353202" cy="5956663"/>
            <a:chOff x="7717772" y="640080"/>
            <a:chExt cx="3353202" cy="5956663"/>
          </a:xfrm>
        </p:grpSpPr>
        <p:pic>
          <p:nvPicPr>
            <p:cNvPr id="7" name="Picture 6" descr="Star War Troopers&#10;">
              <a:extLst>
                <a:ext uri="{FF2B5EF4-FFF2-40B4-BE49-F238E27FC236}">
                  <a16:creationId xmlns:a16="http://schemas.microsoft.com/office/drawing/2014/main" id="{72011716-4EC3-4EE1-ABA6-AB8CF5B5B0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17772" y="640080"/>
              <a:ext cx="3353202" cy="5956663"/>
            </a:xfrm>
            <a:prstGeom prst="rect">
              <a:avLst/>
            </a:prstGeom>
          </p:spPr>
        </p:pic>
        <p:sp>
          <p:nvSpPr>
            <p:cNvPr id="8" name="TextBox 7">
              <a:extLst>
                <a:ext uri="{FF2B5EF4-FFF2-40B4-BE49-F238E27FC236}">
                  <a16:creationId xmlns:a16="http://schemas.microsoft.com/office/drawing/2014/main" id="{F98D335F-6490-49F3-B111-1EA14B0127A9}"/>
                </a:ext>
              </a:extLst>
            </p:cNvPr>
            <p:cNvSpPr txBox="1"/>
            <p:nvPr/>
          </p:nvSpPr>
          <p:spPr>
            <a:xfrm>
              <a:off x="7736114" y="783697"/>
              <a:ext cx="58419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Start:</a:t>
              </a:r>
            </a:p>
          </p:txBody>
        </p:sp>
        <p:sp>
          <p:nvSpPr>
            <p:cNvPr id="10" name="TextBox 9">
              <a:extLst>
                <a:ext uri="{FF2B5EF4-FFF2-40B4-BE49-F238E27FC236}">
                  <a16:creationId xmlns:a16="http://schemas.microsoft.com/office/drawing/2014/main" id="{FEC5C408-F11E-4713-AAC9-950306518646}"/>
                </a:ext>
              </a:extLst>
            </p:cNvPr>
            <p:cNvSpPr txBox="1"/>
            <p:nvPr/>
          </p:nvSpPr>
          <p:spPr>
            <a:xfrm>
              <a:off x="7733490" y="3275111"/>
              <a:ext cx="482504"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End:</a:t>
              </a:r>
            </a:p>
          </p:txBody>
        </p:sp>
      </p:grpSp>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Game: Space Invaders</a:t>
            </a:r>
          </a:p>
        </p:txBody>
      </p:sp>
      <p:pic>
        <p:nvPicPr>
          <p:cNvPr id="5" name="Graphic 4" descr="Lecture">
            <a:extLst>
              <a:ext uri="{FF2B5EF4-FFF2-40B4-BE49-F238E27FC236}">
                <a16:creationId xmlns:a16="http://schemas.microsoft.com/office/drawing/2014/main" id="{512DB894-A230-4BD3-AE60-60E9B7CD9491}"/>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pic>
        <p:nvPicPr>
          <p:cNvPr id="4" name="Online Media 3" title="SPACE INVADERS PART 2 ARCADE MAME VIDEO GAME TAITO 1979 invadpt2">
            <a:hlinkClick r:id="" action="ppaction://media"/>
            <a:extLst>
              <a:ext uri="{FF2B5EF4-FFF2-40B4-BE49-F238E27FC236}">
                <a16:creationId xmlns:a16="http://schemas.microsoft.com/office/drawing/2014/main" id="{B51B345C-2DDC-44AD-B107-532D43960B01}"/>
              </a:ext>
            </a:extLst>
          </p:cNvPr>
          <p:cNvPicPr>
            <a:picLocks noRot="1" noChangeAspect="1"/>
          </p:cNvPicPr>
          <p:nvPr>
            <a:videoFile r:link="rId2"/>
          </p:nvPr>
        </p:nvPicPr>
        <p:blipFill>
          <a:blip r:embed="rId7"/>
          <a:stretch>
            <a:fillRect/>
          </a:stretch>
        </p:blipFill>
        <p:spPr>
          <a:xfrm>
            <a:off x="2764971" y="1346200"/>
            <a:ext cx="6833507" cy="5121408"/>
          </a:xfrm>
          <a:prstGeom prst="rect">
            <a:avLst/>
          </a:prstGeom>
        </p:spPr>
      </p:pic>
    </p:spTree>
    <p:custDataLst>
      <p:tags r:id="rId1"/>
    </p:custDataLst>
    <p:extLst>
      <p:ext uri="{BB962C8B-B14F-4D97-AF65-F5344CB8AC3E}">
        <p14:creationId xmlns:p14="http://schemas.microsoft.com/office/powerpoint/2010/main" val="10372533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type="body" sz="quarter" idx="4294967295"/>
          </p:nvPr>
        </p:nvSpPr>
        <p:spPr>
          <a:xfrm>
            <a:off x="585788" y="1435100"/>
            <a:ext cx="11023600" cy="4656138"/>
          </a:xfrm>
        </p:spPr>
        <p:txBody>
          <a:bodyPr>
            <a:noAutofit/>
          </a:bodyPr>
          <a:lstStyle/>
          <a:p>
            <a:pPr marL="119062" indent="0">
              <a:spcBef>
                <a:spcPts val="600"/>
              </a:spcBef>
              <a:spcAft>
                <a:spcPts val="600"/>
              </a:spcAft>
              <a:buSzPct val="100000"/>
              <a:buNone/>
            </a:pPr>
            <a:r>
              <a:rPr lang="en-US" sz="2400" b="1" dirty="0"/>
              <a:t>Think-Pair-Share</a:t>
            </a:r>
          </a:p>
          <a:p>
            <a:pPr marL="461962" indent="-342900">
              <a:spcBef>
                <a:spcPts val="600"/>
              </a:spcBef>
              <a:spcAft>
                <a:spcPts val="600"/>
              </a:spcAft>
              <a:buSzPct val="100000"/>
            </a:pPr>
            <a:r>
              <a:rPr lang="en-US" sz="2400" kern="1200" dirty="0">
                <a:solidFill>
                  <a:schemeClr val="tx1"/>
                </a:solidFill>
                <a:ea typeface="+mn-ea"/>
                <a:cs typeface="+mn-cs"/>
              </a:rPr>
              <a:t>How can we create all the “invaders”?</a:t>
            </a:r>
          </a:p>
          <a:p>
            <a:pPr marL="461962" indent="-342900">
              <a:spcBef>
                <a:spcPts val="600"/>
              </a:spcBef>
              <a:spcAft>
                <a:spcPts val="600"/>
              </a:spcAft>
              <a:buSzPct val="100000"/>
            </a:pPr>
            <a:r>
              <a:rPr lang="en-US" sz="2400" dirty="0">
                <a:cs typeface="+mn-cs"/>
              </a:rPr>
              <a:t>What might go wrong with this approach?</a:t>
            </a:r>
            <a:endParaRPr lang="en-US" sz="2400" kern="1200" dirty="0">
              <a:solidFill>
                <a:schemeClr val="tx1"/>
              </a:solidFill>
              <a:ea typeface="+mn-ea"/>
              <a:cs typeface="+mn-cs"/>
            </a:endParaRPr>
          </a:p>
        </p:txBody>
      </p:sp>
      <p:pic>
        <p:nvPicPr>
          <p:cNvPr id="5" name="Graphic 4" descr="Lecture">
            <a:extLst>
              <a:ext uri="{FF2B5EF4-FFF2-40B4-BE49-F238E27FC236}">
                <a16:creationId xmlns:a16="http://schemas.microsoft.com/office/drawing/2014/main" id="{512DB894-A230-4BD3-AE60-60E9B7CD9491}"/>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a:t>
            </a:r>
          </a:p>
        </p:txBody>
      </p:sp>
      <p:sp>
        <p:nvSpPr>
          <p:cNvPr id="3" name="Content Placeholder 2"/>
          <p:cNvSpPr>
            <a:spLocks noGrp="1"/>
          </p:cNvSpPr>
          <p:nvPr>
            <p:ph type="body" sz="quarter" idx="4294967295"/>
          </p:nvPr>
        </p:nvSpPr>
        <p:spPr>
          <a:xfrm>
            <a:off x="585788" y="1435100"/>
            <a:ext cx="11023600" cy="4656138"/>
          </a:xfrm>
        </p:spPr>
        <p:txBody>
          <a:bodyPr>
            <a:noAutofit/>
          </a:bodyPr>
          <a:lstStyle/>
          <a:p>
            <a:pPr marL="119062" indent="0">
              <a:spcBef>
                <a:spcPts val="600"/>
              </a:spcBef>
              <a:spcAft>
                <a:spcPts val="600"/>
              </a:spcAft>
              <a:buSzPct val="100000"/>
              <a:buNone/>
            </a:pPr>
            <a:r>
              <a:rPr lang="en-US" sz="2400" kern="1200" dirty="0">
                <a:solidFill>
                  <a:schemeClr val="tx1"/>
                </a:solidFill>
                <a:ea typeface="+mn-ea"/>
                <a:cs typeface="+mn-cs"/>
              </a:rPr>
              <a:t>Demonstrate how to create a clone using create a clone of     block. </a:t>
            </a:r>
          </a:p>
          <a:p>
            <a:pPr marL="119062" indent="0">
              <a:spcBef>
                <a:spcPts val="600"/>
              </a:spcBef>
              <a:spcAft>
                <a:spcPts val="600"/>
              </a:spcAft>
              <a:buSzPct val="100000"/>
              <a:buNone/>
            </a:pPr>
            <a:endParaRPr lang="en-US" sz="2400" dirty="0">
              <a:cs typeface="+mn-cs"/>
            </a:endParaRPr>
          </a:p>
          <a:p>
            <a:pPr marL="119062" indent="0">
              <a:spcBef>
                <a:spcPts val="600"/>
              </a:spcBef>
              <a:spcAft>
                <a:spcPts val="600"/>
              </a:spcAft>
              <a:buSzPct val="100000"/>
              <a:buNone/>
            </a:pPr>
            <a:r>
              <a:rPr lang="en-US" sz="2400" kern="1200" dirty="0">
                <a:solidFill>
                  <a:schemeClr val="tx1"/>
                </a:solidFill>
                <a:ea typeface="+mn-ea"/>
                <a:cs typeface="+mn-cs"/>
              </a:rPr>
              <a:t>Demonstrate how to use when I start as a clone  block. </a:t>
            </a:r>
          </a:p>
        </p:txBody>
      </p:sp>
      <p:pic>
        <p:nvPicPr>
          <p:cNvPr id="5" name="Graphic 4">
            <a:extLst>
              <a:ext uri="{FF2B5EF4-FFF2-40B4-BE49-F238E27FC236}">
                <a16:creationId xmlns:a16="http://schemas.microsoft.com/office/drawing/2014/main" id="{512DB894-A230-4BD3-AE60-60E9B7CD9491}"/>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3074" name="Picture 2">
            <a:extLst>
              <a:ext uri="{FF2B5EF4-FFF2-40B4-BE49-F238E27FC236}">
                <a16:creationId xmlns:a16="http://schemas.microsoft.com/office/drawing/2014/main" id="{8E48303E-B044-432C-922E-170BF3BD4862}"/>
              </a:ext>
              <a:ext uri="{C183D7F6-B498-43B3-948B-1728B52AA6E4}">
                <adec:decorative xmlns:adec="http://schemas.microsoft.com/office/drawing/2017/decorative" val="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8435" y="1427021"/>
            <a:ext cx="2500307" cy="44449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4728146A-89EF-496B-926C-C2AF17FEB212}"/>
              </a:ext>
              <a:ext uri="{C183D7F6-B498-43B3-948B-1728B52AA6E4}">
                <adec:decorative xmlns:adec="http://schemas.microsoft.com/office/drawing/2017/decorative" val="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3566" y="2209340"/>
            <a:ext cx="3089805" cy="67975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3083149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activity 5.2: Lots of balls</a:t>
            </a:r>
          </a:p>
        </p:txBody>
      </p:sp>
      <p:sp>
        <p:nvSpPr>
          <p:cNvPr id="3" name="Content Placeholder 2"/>
          <p:cNvSpPr>
            <a:spLocks noGrp="1"/>
          </p:cNvSpPr>
          <p:nvPr>
            <p:ph sz="quarter" idx="4294967295"/>
          </p:nvPr>
        </p:nvSpPr>
        <p:spPr>
          <a:xfrm>
            <a:off x="584200" y="1436688"/>
            <a:ext cx="11018520" cy="4739759"/>
          </a:xfrm>
        </p:spPr>
        <p:txBody>
          <a:bodyPr wrap="square">
            <a:spAutoFit/>
          </a:bodyPr>
          <a:lstStyle/>
          <a:p>
            <a:pPr marL="0" indent="0">
              <a:spcBef>
                <a:spcPts val="0"/>
              </a:spcBef>
              <a:spcAft>
                <a:spcPts val="1200"/>
              </a:spcAft>
              <a:buNone/>
            </a:pPr>
            <a:r>
              <a:rPr lang="en-US" dirty="0"/>
              <a:t>In this lab, you will use cloning to create many identical sprites without having to reprogram each one individually.</a:t>
            </a:r>
          </a:p>
          <a:p>
            <a:pPr marL="0" indent="0">
              <a:spcBef>
                <a:spcPts val="0"/>
              </a:spcBef>
              <a:spcAft>
                <a:spcPts val="1200"/>
              </a:spcAft>
              <a:buNone/>
            </a:pPr>
            <a:endParaRPr lang="en-US" sz="1400" dirty="0"/>
          </a:p>
          <a:p>
            <a:pPr marL="0" indent="0">
              <a:spcBef>
                <a:spcPts val="0"/>
              </a:spcBef>
              <a:spcAft>
                <a:spcPts val="1200"/>
              </a:spcAft>
              <a:buNone/>
            </a:pPr>
            <a:r>
              <a:rPr lang="en-US" dirty="0"/>
              <a:t>Lab components:</a:t>
            </a:r>
          </a:p>
          <a:p>
            <a:pPr>
              <a:spcBef>
                <a:spcPts val="0"/>
              </a:spcBef>
              <a:spcAft>
                <a:spcPts val="1200"/>
              </a:spcAft>
            </a:pPr>
            <a:r>
              <a:rPr lang="en-US" dirty="0"/>
              <a:t>One bouncing sprite</a:t>
            </a:r>
          </a:p>
          <a:p>
            <a:pPr>
              <a:spcBef>
                <a:spcPts val="0"/>
              </a:spcBef>
              <a:spcAft>
                <a:spcPts val="1200"/>
              </a:spcAft>
            </a:pPr>
            <a:r>
              <a:rPr lang="en-US" dirty="0"/>
              <a:t>Sprite controlled by stage</a:t>
            </a:r>
          </a:p>
          <a:p>
            <a:pPr>
              <a:spcBef>
                <a:spcPts val="0"/>
              </a:spcBef>
              <a:spcAft>
                <a:spcPts val="1200"/>
              </a:spcAft>
            </a:pPr>
            <a:r>
              <a:rPr lang="en-US" dirty="0"/>
              <a:t>Clones created by stage</a:t>
            </a:r>
          </a:p>
          <a:p>
            <a:pPr>
              <a:spcBef>
                <a:spcPts val="0"/>
              </a:spcBef>
              <a:spcAft>
                <a:spcPts val="1200"/>
              </a:spcAft>
            </a:pPr>
            <a:r>
              <a:rPr lang="en-US" dirty="0"/>
              <a:t>Hide master sprite</a:t>
            </a:r>
          </a:p>
          <a:p>
            <a:pPr>
              <a:spcBef>
                <a:spcPts val="0"/>
              </a:spcBef>
              <a:spcAft>
                <a:spcPts val="1200"/>
              </a:spcAft>
            </a:pPr>
            <a:r>
              <a:rPr lang="en-US" dirty="0"/>
              <a:t>Bonus: Sprites have different properties</a:t>
            </a:r>
          </a:p>
        </p:txBody>
      </p:sp>
      <p:pic>
        <p:nvPicPr>
          <p:cNvPr id="5" name="Graphic 4" descr="Lab">
            <a:extLst>
              <a:ext uri="{FF2B5EF4-FFF2-40B4-BE49-F238E27FC236}">
                <a16:creationId xmlns:a16="http://schemas.microsoft.com/office/drawing/2014/main" id="{01BDB064-D5CA-4431-A7A4-F8DFFEA3C4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a:extLst>
              <a:ext uri="{FF2B5EF4-FFF2-40B4-BE49-F238E27FC236}">
                <a16:creationId xmlns:a16="http://schemas.microsoft.com/office/drawing/2014/main" id="{F3993AFB-5722-4C9B-B0BA-AD2AA876E484}"/>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4775" indent="0">
              <a:spcBef>
                <a:spcPts val="600"/>
              </a:spcBef>
              <a:spcAft>
                <a:spcPts val="600"/>
              </a:spcAft>
              <a:buSzPct val="100000"/>
              <a:buNone/>
            </a:pPr>
            <a:r>
              <a:rPr lang="en-US" dirty="0"/>
              <a:t>Share one challenge you encountered during this lab and what strategies you used to solve the problem.</a:t>
            </a:r>
            <a:endParaRPr lang="en-US" sz="2800" dirty="0"/>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A2B299-5FAF-43EF-94CB-A54BDDD4F9B4}">
  <ds:schemaRefs>
    <ds:schemaRef ds:uri="http://schemas.microsoft.com/sharepoint/v3/contenttype/forms"/>
  </ds:schemaRefs>
</ds:datastoreItem>
</file>

<file path=customXml/itemProps2.xml><?xml version="1.0" encoding="utf-8"?>
<ds:datastoreItem xmlns:ds="http://schemas.openxmlformats.org/officeDocument/2006/customXml" ds:itemID="{2BFD0C08-9270-4D1F-A11C-643D9921F2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364E1B-993B-444D-8A64-C4134ECEFD26}">
  <ds:schemaRefs>
    <ds:schemaRef ds:uri="http://schemas.microsoft.com/office/2006/metadata/properties"/>
    <ds:schemaRef ds:uri="http://schemas.microsoft.com/office/infopath/2007/PartnerControl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 Philanthropies TEALS</Template>
  <TotalTime>0</TotalTime>
  <Words>619</Words>
  <Application>Microsoft Office PowerPoint</Application>
  <PresentationFormat>Widescreen</PresentationFormat>
  <Paragraphs>74</Paragraphs>
  <Slides>10</Slides>
  <Notes>10</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Consolas</vt:lpstr>
      <vt:lpstr>Segoe UI</vt:lpstr>
      <vt:lpstr>Segoe UI Semibold</vt:lpstr>
      <vt:lpstr>Wingdings</vt:lpstr>
      <vt:lpstr>Microsoft Philanthropies TEALS</vt:lpstr>
      <vt:lpstr>Black Template</vt:lpstr>
      <vt:lpstr>Lesson 5.2 Cloning sprites</vt:lpstr>
      <vt:lpstr>Cloning sprites</vt:lpstr>
      <vt:lpstr>Today’s plan</vt:lpstr>
      <vt:lpstr>Do Now 5.2: Star war troopers</vt:lpstr>
      <vt:lpstr>Example Game: Space Invaders</vt:lpstr>
      <vt:lpstr>Discussion</vt:lpstr>
      <vt:lpstr>Demonstration</vt:lpstr>
      <vt:lpstr>Lab activity 5.2: Lots of balls</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2020-05-20T16:22:35Z</dcterms:created>
  <dcterms:modified xsi:type="dcterms:W3CDTF">2022-05-11T20:18:30Z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2020-05-20T16:25:27Z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181efdd9-8304-47af-9a0f-7151fcf5a439</vt:lpwstr>
  </property>
  <property fmtid="{D5CDD505-2E9C-101B-9397-08002B2CF9AE}" pid="8" name="MSIP_Label_f42aa342-8706-4288-bd11-ebb85995028c_ContentBits">
    <vt:lpwstr>0</vt:lpwstr>
  </property>
  <property fmtid="{D5CDD505-2E9C-101B-9397-08002B2CF9AE}" pid="9" name="ContentTypeId">
    <vt:lpwstr>0x010100BC63412C2069E54F8A04E79B55E6097A</vt:lpwstr>
  </property>
  <property fmtid="{D5CDD505-2E9C-101B-9397-08002B2CF9AE}" pid="10" name="ArticulateGUID">
    <vt:lpwstr>963218DB-D82B-47D5-9895-BC1E92316A1D</vt:lpwstr>
  </property>
  <property fmtid="{D5CDD505-2E9C-101B-9397-08002B2CF9AE}" pid="11" name="ArticulatePath">
    <vt:lpwstr>TEALS SNAP 5.2</vt:lpwstr>
  </property>
</Properties>
</file>