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2"/>
  </p:notesMasterIdLst>
  <p:sldIdLst>
    <p:sldId id="1670" r:id="rId3"/>
    <p:sldId id="1679" r:id="rId4"/>
    <p:sldId id="1680" r:id="rId5"/>
    <p:sldId id="257" r:id="rId6"/>
    <p:sldId id="1704" r:id="rId7"/>
    <p:sldId id="1707" r:id="rId8"/>
    <p:sldId id="259" r:id="rId9"/>
    <p:sldId id="1689" r:id="rId10"/>
    <p:sldId id="1697" r:id="rId11"/>
  </p:sldIdLst>
  <p:sldSz cx="12192000" cy="6858000"/>
  <p:notesSz cx="6858000" cy="9144000"/>
  <p:custDataLst>
    <p:tags r:id="rId1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0432" autoAdjust="0"/>
  </p:normalViewPr>
  <p:slideViewPr>
    <p:cSldViewPr snapToGrid="0">
      <p:cViewPr varScale="1">
        <p:scale>
          <a:sx n="86" d="100"/>
          <a:sy n="86" d="100"/>
        </p:scale>
        <p:origin x="143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hub.io/introduction-to-computer-science/lab_44.md.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a:t>
            </a:r>
            <a:r>
              <a:rPr lang="en-US" sz="1200" b="0" i="0" kern="1200" dirty="0">
                <a:solidFill>
                  <a:schemeClr val="tx1"/>
                </a:solidFill>
                <a:effectLst/>
                <a:latin typeface="+mn-lt"/>
                <a:ea typeface="+mn-ea"/>
                <a:cs typeface="+mn-cs"/>
              </a:rPr>
              <a:t>Review and debrief lab 4.3</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Ask students to define “traversal” and outline the basic script pattern</a:t>
            </a:r>
          </a:p>
          <a:p>
            <a:r>
              <a:rPr lang="en-US" sz="1200" b="0" i="0" kern="1200" dirty="0">
                <a:solidFill>
                  <a:schemeClr val="tx1"/>
                </a:solidFill>
                <a:effectLst/>
                <a:latin typeface="+mn-lt"/>
                <a:ea typeface="+mn-ea"/>
                <a:cs typeface="+mn-cs"/>
              </a:rPr>
              <a:t>You need not write actual script here, but have students mention the key points (index variable, use index to access each item, repeat length of list, etc.)</a:t>
            </a:r>
          </a:p>
          <a:p>
            <a:r>
              <a:rPr lang="en-US" sz="1200" b="0" i="0" kern="1200" dirty="0">
                <a:solidFill>
                  <a:schemeClr val="tx1"/>
                </a:solidFill>
                <a:effectLst/>
                <a:latin typeface="+mn-lt"/>
                <a:ea typeface="+mn-ea"/>
                <a:cs typeface="+mn-cs"/>
              </a:rPr>
              <a:t>Review solutions to lab 4.3</a:t>
            </a:r>
          </a:p>
          <a:p>
            <a:r>
              <a:rPr lang="en-US" sz="1200" b="0" i="0" kern="1200" dirty="0">
                <a:solidFill>
                  <a:schemeClr val="tx1"/>
                </a:solidFill>
                <a:effectLst/>
                <a:latin typeface="+mn-lt"/>
                <a:ea typeface="+mn-ea"/>
                <a:cs typeface="+mn-cs"/>
              </a:rPr>
              <a:t>Ask a student to provide their solution to each part</a:t>
            </a:r>
          </a:p>
          <a:p>
            <a:r>
              <a:rPr lang="en-US" sz="1200" b="0" i="0" kern="1200" dirty="0">
                <a:solidFill>
                  <a:schemeClr val="tx1"/>
                </a:solidFill>
                <a:effectLst/>
                <a:latin typeface="+mn-lt"/>
                <a:ea typeface="+mn-ea"/>
                <a:cs typeface="+mn-cs"/>
              </a:rPr>
              <a:t>Discuss errors or flaws in each solution</a:t>
            </a:r>
          </a:p>
          <a:p>
            <a:r>
              <a:rPr lang="en-US" sz="1200" b="0" i="0" kern="1200" dirty="0">
                <a:solidFill>
                  <a:schemeClr val="tx1"/>
                </a:solidFill>
                <a:effectLst/>
                <a:latin typeface="+mn-lt"/>
                <a:ea typeface="+mn-ea"/>
                <a:cs typeface="+mn-cs"/>
              </a:rPr>
              <a:t>Point out similarities between each part, emphasizing that the basic script pattern is the same each time with only the operation performed on each item changing</a:t>
            </a:r>
          </a:p>
          <a:p>
            <a:r>
              <a:rPr lang="en-US" sz="1200" b="0" i="0" kern="1200" dirty="0">
                <a:solidFill>
                  <a:schemeClr val="tx1"/>
                </a:solidFill>
                <a:effectLst/>
                <a:latin typeface="+mn-lt"/>
                <a:ea typeface="+mn-ea"/>
                <a:cs typeface="+mn-cs"/>
              </a:rPr>
              <a:t>If you feel students can handle it, you can further classify various traversals (maps, filters, folds)</a:t>
            </a:r>
          </a:p>
          <a:p>
            <a:r>
              <a:rPr lang="en-US" sz="1200" b="0" i="0" kern="1200" dirty="0">
                <a:solidFill>
                  <a:schemeClr val="tx1"/>
                </a:solidFill>
                <a:effectLst/>
                <a:latin typeface="+mn-lt"/>
                <a:ea typeface="+mn-ea"/>
                <a:cs typeface="+mn-cs"/>
              </a:rPr>
              <a:t>If necessary, provide the basic script pattern for a traversal again:</a:t>
            </a:r>
          </a:p>
          <a:p>
            <a:br>
              <a:rPr lang="en-US" dirty="0"/>
            </a:b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Number Cruncher</a:t>
            </a:r>
            <a:r>
              <a:rPr lang="en-US" sz="1200" b="0" i="0" kern="1200" dirty="0">
                <a:solidFill>
                  <a:schemeClr val="tx1"/>
                </a:solidFill>
                <a:effectLst/>
                <a:latin typeface="+mn-lt"/>
                <a:ea typeface="+mn-ea"/>
                <a:cs typeface="+mn-cs"/>
              </a:rPr>
              <a:t> lab individually</a:t>
            </a:r>
          </a:p>
          <a:p>
            <a:r>
              <a:rPr lang="en-US" sz="1200" b="0" i="0" kern="1200" dirty="0">
                <a:solidFill>
                  <a:schemeClr val="tx1"/>
                </a:solidFill>
                <a:effectLst/>
                <a:latin typeface="+mn-lt"/>
                <a:ea typeface="+mn-ea"/>
                <a:cs typeface="+mn-cs"/>
              </a:rPr>
              <a:t>The operations in this lab are much like those in lab 4.3, but work with lists of numbers instead of names. As a result, students should progress more quickly.</a:t>
            </a:r>
          </a:p>
          <a:p>
            <a:r>
              <a:rPr lang="en-US" sz="1200" b="0" i="0" kern="1200" dirty="0">
                <a:solidFill>
                  <a:schemeClr val="tx1"/>
                </a:solidFill>
                <a:effectLst/>
                <a:latin typeface="+mn-lt"/>
                <a:ea typeface="+mn-ea"/>
                <a:cs typeface="+mn-cs"/>
              </a:rPr>
              <a:t>As in lab 4.3, help students realize that the basic script pattern in each part will be the same.</a:t>
            </a:r>
          </a:p>
          <a:p>
            <a:endParaRPr lang="en-US" dirty="0"/>
          </a:p>
          <a:p>
            <a:endParaRPr lang="en-US" dirty="0"/>
          </a:p>
          <a:p>
            <a:r>
              <a:rPr lang="en-US" dirty="0"/>
              <a:t>Editable handout to the Number Cruncher Activity - https://github.com/TEALSK12/introduction-to-computer-science/raw/master/Unit%204%20Word/Lab%204.4%20Number%20Cruncher.docx</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Part 2: Transforming lists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Write a custom </a:t>
            </a:r>
            <a:r>
              <a:rPr lang="en-US" b="1" dirty="0">
                <a:solidFill>
                  <a:srgbClr val="569CD6"/>
                </a:solidFill>
                <a:effectLst/>
                <a:latin typeface="Consolas" panose="020B0609020204030204" pitchFamily="49" charset="0"/>
              </a:rPr>
              <a:t>**reporter**</a:t>
            </a:r>
            <a:r>
              <a:rPr lang="en-US" b="0" dirty="0">
                <a:solidFill>
                  <a:srgbClr val="D4D4D4"/>
                </a:solidFill>
                <a:effectLst/>
                <a:latin typeface="Consolas" panose="020B0609020204030204" pitchFamily="49" charset="0"/>
              </a:rPr>
              <a:t> block called </a:t>
            </a:r>
            <a:r>
              <a:rPr lang="en-US" b="1" dirty="0">
                <a:solidFill>
                  <a:srgbClr val="569CD6"/>
                </a:solidFill>
                <a:effectLst/>
                <a:latin typeface="Consolas" panose="020B0609020204030204" pitchFamily="49" charset="0"/>
              </a:rPr>
              <a:t>**make all positive**</a:t>
            </a:r>
            <a:r>
              <a:rPr lang="en-US" b="0" dirty="0">
                <a:solidFill>
                  <a:srgbClr val="D4D4D4"/>
                </a:solidFill>
                <a:effectLst/>
                <a:latin typeface="Consolas" panose="020B0609020204030204" pitchFamily="49" charset="0"/>
              </a:rPr>
              <a:t> that takes a list of numbers as an argument and reports a new list that is the same as the argument, except all negative numbers have been replaced by their absolute value.  </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Write a custom </a:t>
            </a:r>
            <a:r>
              <a:rPr lang="en-US" b="1" dirty="0">
                <a:solidFill>
                  <a:srgbClr val="569CD6"/>
                </a:solidFill>
                <a:effectLst/>
                <a:latin typeface="Consolas" panose="020B0609020204030204" pitchFamily="49" charset="0"/>
              </a:rPr>
              <a:t>**reporter**</a:t>
            </a:r>
            <a:r>
              <a:rPr lang="en-US" b="0" dirty="0">
                <a:solidFill>
                  <a:srgbClr val="D4D4D4"/>
                </a:solidFill>
                <a:effectLst/>
                <a:latin typeface="Consolas" panose="020B0609020204030204" pitchFamily="49" charset="0"/>
              </a:rPr>
              <a:t> block called </a:t>
            </a:r>
            <a:r>
              <a:rPr lang="en-US" b="1" dirty="0">
                <a:solidFill>
                  <a:srgbClr val="569CD6"/>
                </a:solidFill>
                <a:effectLst/>
                <a:latin typeface="Consolas" panose="020B0609020204030204" pitchFamily="49" charset="0"/>
              </a:rPr>
              <a:t>**only evens**</a:t>
            </a:r>
            <a:r>
              <a:rPr lang="en-US" b="0" dirty="0">
                <a:solidFill>
                  <a:srgbClr val="D4D4D4"/>
                </a:solidFill>
                <a:effectLst/>
                <a:latin typeface="Consolas" panose="020B0609020204030204" pitchFamily="49" charset="0"/>
              </a:rPr>
              <a:t> that takes a list of numbers as an argument and reports a new list that contains only the even numbers from the list.  The result list should have its values in the same order as the original list, but with the odd integers removed.  (Remember that </a:t>
            </a:r>
            <a:r>
              <a:rPr lang="en-US" b="1" dirty="0">
                <a:solidFill>
                  <a:srgbClr val="569CD6"/>
                </a:solidFill>
                <a:effectLst/>
                <a:latin typeface="Consolas" panose="020B0609020204030204" pitchFamily="49" charset="0"/>
              </a:rPr>
              <a:t>**mod**</a:t>
            </a:r>
            <a:r>
              <a:rPr lang="en-US" b="0" dirty="0">
                <a:solidFill>
                  <a:srgbClr val="D4D4D4"/>
                </a:solidFill>
                <a:effectLst/>
                <a:latin typeface="Consolas" panose="020B0609020204030204" pitchFamily="49" charset="0"/>
              </a:rPr>
              <a:t> block can be useful in determining whether or not a number is even.)</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Save your project as </a:t>
            </a:r>
            <a:r>
              <a:rPr lang="en-US" b="0" i="1" dirty="0">
                <a:solidFill>
                  <a:srgbClr val="D4D4D4"/>
                </a:solidFill>
                <a:effectLst/>
                <a:latin typeface="Consolas" panose="020B0609020204030204" pitchFamily="49" charset="0"/>
              </a:rPr>
              <a:t>_Lab4.4_</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Bonus: Write a custom </a:t>
            </a:r>
            <a:r>
              <a:rPr lang="en-US" b="1" dirty="0">
                <a:solidFill>
                  <a:srgbClr val="569CD6"/>
                </a:solidFill>
                <a:effectLst/>
                <a:latin typeface="Consolas" panose="020B0609020204030204" pitchFamily="49" charset="0"/>
              </a:rPr>
              <a:t>**reporter**</a:t>
            </a:r>
            <a:r>
              <a:rPr lang="en-US" b="0" dirty="0">
                <a:solidFill>
                  <a:srgbClr val="D4D4D4"/>
                </a:solidFill>
                <a:effectLst/>
                <a:latin typeface="Consolas" panose="020B0609020204030204" pitchFamily="49" charset="0"/>
              </a:rPr>
              <a:t> block called </a:t>
            </a:r>
            <a:r>
              <a:rPr lang="en-US" b="1" dirty="0">
                <a:solidFill>
                  <a:srgbClr val="569CD6"/>
                </a:solidFill>
                <a:effectLst/>
                <a:latin typeface="Consolas" panose="020B0609020204030204" pitchFamily="49" charset="0"/>
              </a:rPr>
              <a:t>**add all**</a:t>
            </a:r>
            <a:r>
              <a:rPr lang="en-US" b="0" dirty="0">
                <a:solidFill>
                  <a:srgbClr val="D4D4D4"/>
                </a:solidFill>
                <a:effectLst/>
                <a:latin typeface="Consolas" panose="020B0609020204030204" pitchFamily="49" charset="0"/>
              </a:rPr>
              <a:t> that takes two list of numbers as arguments and returns a new list that contains the sum of the corresponding values in each argument list.  For example, if the arguments to </a:t>
            </a:r>
            <a:r>
              <a:rPr lang="en-US" b="1" dirty="0">
                <a:solidFill>
                  <a:srgbClr val="569CD6"/>
                </a:solidFill>
                <a:effectLst/>
                <a:latin typeface="Consolas" panose="020B0609020204030204" pitchFamily="49" charset="0"/>
              </a:rPr>
              <a:t>**add all**</a:t>
            </a:r>
            <a:r>
              <a:rPr lang="en-US" b="0" dirty="0">
                <a:solidFill>
                  <a:srgbClr val="D4D4D4"/>
                </a:solidFill>
                <a:effectLst/>
                <a:latin typeface="Consolas" panose="020B0609020204030204" pitchFamily="49" charset="0"/>
              </a:rPr>
              <a:t> are (1, 4, 6) and (2, 2, 3), the result should be (3, 6, 9).  You can assume the two lists will be the same size.</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Editable handout to the Number Cruncher Activity - https://github.com/TEALSK12/introduction-to-computer-science/raw/master/Unit%204%20Word/Lab%204.4%20Number%20Cruncher.docx</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share their solution to each part of the lab</a:t>
            </a:r>
          </a:p>
          <a:p>
            <a:r>
              <a:rPr lang="en-US" sz="1200" b="0" i="0" kern="1200" dirty="0">
                <a:solidFill>
                  <a:schemeClr val="tx1"/>
                </a:solidFill>
                <a:effectLst/>
                <a:latin typeface="+mn-lt"/>
                <a:ea typeface="+mn-ea"/>
                <a:cs typeface="+mn-cs"/>
              </a:rPr>
              <a:t>If all students seem to grasp the concept, not all parts need to be reviewed</a:t>
            </a:r>
          </a:p>
          <a:p>
            <a:r>
              <a:rPr lang="en-US" sz="1200" b="0" i="0" kern="1200" dirty="0">
                <a:solidFill>
                  <a:schemeClr val="tx1"/>
                </a:solidFill>
                <a:effectLst/>
                <a:latin typeface="+mn-lt"/>
                <a:ea typeface="+mn-ea"/>
                <a:cs typeface="+mn-cs"/>
              </a:rPr>
              <a:t>If skipping some parts, be sure to review at least parts 1.1 (a fold), 2.1 (a map) and 2.2 (a filter)</a:t>
            </a:r>
          </a:p>
          <a:p>
            <a:r>
              <a:rPr lang="en-US" sz="1200" b="0" i="0" kern="1200" dirty="0">
                <a:solidFill>
                  <a:schemeClr val="tx1"/>
                </a:solidFill>
                <a:effectLst/>
                <a:latin typeface="+mn-lt"/>
                <a:ea typeface="+mn-ea"/>
                <a:cs typeface="+mn-cs"/>
              </a:rPr>
              <a:t>Point out that the solutions from labs 4.3 and 4.4 will look quite similar, even though in lab 4.3 the lists contained names in in lab 4.4 they contained numbers</a:t>
            </a:r>
          </a:p>
          <a:p>
            <a:r>
              <a:rPr lang="en-US" sz="1200" b="0" i="0" kern="1200" dirty="0">
                <a:solidFill>
                  <a:schemeClr val="tx1"/>
                </a:solidFill>
                <a:effectLst/>
                <a:latin typeface="+mn-lt"/>
                <a:ea typeface="+mn-ea"/>
                <a:cs typeface="+mn-cs"/>
              </a:rPr>
              <a:t>The traversal script pattern is the same regardless of the type of elements in the list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4.4: </a:t>
            </a:r>
            <a:r>
              <a:rPr lang="en-US" b="1" dirty="0"/>
              <a:t>List practice II</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List practice II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923604"/>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352425">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352425">
              <a:spcBef>
                <a:spcPts val="600"/>
              </a:spcBef>
              <a:spcAft>
                <a:spcPts val="600"/>
              </a:spcAft>
              <a:buSzPct val="100000"/>
              <a:buFont typeface="Arial" panose="020B0604020202020204" pitchFamily="34" charset="0"/>
              <a:buChar char="•"/>
            </a:pPr>
            <a:r>
              <a:rPr lang="en-US" sz="2400" dirty="0"/>
              <a:t>Select defined subsets of elements in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Review and debrief lab 4.3</a:t>
            </a:r>
            <a:endParaRPr lang="en-US" sz="1800" dirty="0">
              <a:effectLst/>
            </a:endParaRPr>
          </a:p>
          <a:p>
            <a:pPr algn="l"/>
            <a:r>
              <a:rPr lang="en-US" sz="1800" dirty="0">
                <a:effectLst/>
              </a:rPr>
              <a:t>Lab Activity</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4.4: Traversing list</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3200" dirty="0"/>
              <a:t>In your notebook,</a:t>
            </a:r>
          </a:p>
          <a:p>
            <a:pPr marL="514350" indent="-514350">
              <a:buFont typeface="+mj-lt"/>
              <a:buAutoNum type="arabicPeriod"/>
            </a:pPr>
            <a:r>
              <a:rPr lang="en-US" sz="3200" dirty="0"/>
              <a:t>Describe what it means to </a:t>
            </a:r>
            <a:r>
              <a:rPr lang="en-US" sz="3200" i="1" dirty="0"/>
              <a:t>traverse a list</a:t>
            </a:r>
            <a:r>
              <a:rPr lang="en-US" sz="3200" dirty="0"/>
              <a:t>.</a:t>
            </a:r>
          </a:p>
          <a:p>
            <a:pPr marL="514350" indent="-514350">
              <a:buFont typeface="+mj-lt"/>
              <a:buAutoNum type="arabicPeriod"/>
            </a:pPr>
            <a:r>
              <a:rPr lang="en-US" sz="3200" dirty="0"/>
              <a:t>List 2 different blocks you can use to traverse list and how you would use them.</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4711700" cy="4924425"/>
          </a:xfrm>
        </p:spPr>
        <p:txBody>
          <a:bodyPr/>
          <a:lstStyle/>
          <a:p>
            <a:r>
              <a:rPr lang="en-US" dirty="0"/>
              <a:t>In your notebooks,</a:t>
            </a:r>
          </a:p>
          <a:p>
            <a:pPr marL="514350" indent="-514350">
              <a:buFont typeface="+mj-lt"/>
              <a:buAutoNum type="arabicPeriod"/>
            </a:pPr>
            <a:r>
              <a:rPr lang="en-US" dirty="0"/>
              <a:t>Define Traversal and outline the basic script pattern.</a:t>
            </a:r>
          </a:p>
          <a:p>
            <a:pPr marL="514350" indent="-514350">
              <a:buFont typeface="+mj-lt"/>
              <a:buAutoNum type="arabicPeriod"/>
            </a:pPr>
            <a:r>
              <a:rPr lang="en-US" dirty="0"/>
              <a:t>What are the key components to a list transversal?</a:t>
            </a:r>
          </a:p>
          <a:p>
            <a:endParaRPr lang="en-US" dirty="0"/>
          </a:p>
          <a:p>
            <a:r>
              <a:rPr lang="en-US" dirty="0"/>
              <a:t>Who would like to share their solution to 4.3?</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imple List Transversal Example">
            <a:extLst>
              <a:ext uri="{FF2B5EF4-FFF2-40B4-BE49-F238E27FC236}">
                <a16:creationId xmlns:a16="http://schemas.microsoft.com/office/drawing/2014/main" id="{FA72D8B5-BF34-4170-8EAD-00CF7C6C05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474" y="1435100"/>
            <a:ext cx="6205726" cy="35173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a:t>
            </a:r>
          </a:p>
        </p:txBody>
      </p:sp>
      <p:sp>
        <p:nvSpPr>
          <p:cNvPr id="3" name="Content Placeholder 2"/>
          <p:cNvSpPr>
            <a:spLocks noGrp="1"/>
          </p:cNvSpPr>
          <p:nvPr>
            <p:ph sz="quarter" idx="4294967295"/>
          </p:nvPr>
        </p:nvSpPr>
        <p:spPr>
          <a:xfrm>
            <a:off x="584200" y="1285518"/>
            <a:ext cx="11022583" cy="4635780"/>
          </a:xfrm>
        </p:spPr>
        <p:txBody>
          <a:bodyPr>
            <a:noAutofit/>
          </a:bodyPr>
          <a:lstStyle/>
          <a:p>
            <a:pPr marL="0" indent="0">
              <a:buNone/>
            </a:pPr>
            <a:r>
              <a:rPr lang="en-US" dirty="0"/>
              <a:t>Write 5 custom </a:t>
            </a:r>
            <a:r>
              <a:rPr lang="en-US" b="1" dirty="0"/>
              <a:t>reporter</a:t>
            </a:r>
            <a:r>
              <a:rPr lang="en-US" dirty="0"/>
              <a:t> blocks that takes a list as an argument. You can assume that all items in the list will be numbers.</a:t>
            </a:r>
          </a:p>
          <a:p>
            <a:pPr marL="228600" lvl="1" indent="0">
              <a:buNone/>
            </a:pPr>
            <a:r>
              <a:rPr lang="en-US" sz="2800" dirty="0"/>
              <a:t>1. Sum of all the numbers in the list.</a:t>
            </a:r>
          </a:p>
          <a:p>
            <a:pPr marL="228600" lvl="1" indent="0">
              <a:buNone/>
            </a:pPr>
            <a:r>
              <a:rPr lang="en-US" sz="2800" dirty="0"/>
              <a:t>2. average of all the numbers in the list.</a:t>
            </a:r>
          </a:p>
          <a:p>
            <a:pPr marL="228600" lvl="1" indent="0">
              <a:buNone/>
            </a:pPr>
            <a:r>
              <a:rPr lang="en-US" sz="2800" dirty="0"/>
              <a:t>3. True if the list contains one negative number and false if all the numbers are non-negative.</a:t>
            </a:r>
          </a:p>
          <a:p>
            <a:pPr marL="228600" lvl="1" indent="0">
              <a:buNone/>
            </a:pPr>
            <a:r>
              <a:rPr lang="en-US" sz="2800" dirty="0"/>
              <a:t>4. True if each value in the list is greater than or equal to the one before it.</a:t>
            </a:r>
          </a:p>
          <a:p>
            <a:pPr marL="228600" lvl="1" indent="0">
              <a:buNone/>
            </a:pPr>
            <a:r>
              <a:rPr lang="en-US" sz="2800" dirty="0"/>
              <a:t>5. The largest number in the list.</a:t>
            </a: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 – Transforming lists</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graphicFrame>
        <p:nvGraphicFramePr>
          <p:cNvPr id="4" name="Table 3">
            <a:extLst>
              <a:ext uri="{FF2B5EF4-FFF2-40B4-BE49-F238E27FC236}">
                <a16:creationId xmlns:a16="http://schemas.microsoft.com/office/drawing/2014/main" id="{D3CC8872-0238-96D3-7942-AED60C8B5A0C}"/>
              </a:ext>
            </a:extLst>
          </p:cNvPr>
          <p:cNvGraphicFramePr>
            <a:graphicFrameLocks noGrp="1"/>
          </p:cNvGraphicFramePr>
          <p:nvPr>
            <p:extLst>
              <p:ext uri="{D42A27DB-BD31-4B8C-83A1-F6EECF244321}">
                <p14:modId xmlns:p14="http://schemas.microsoft.com/office/powerpoint/2010/main" val="964430262"/>
              </p:ext>
            </p:extLst>
          </p:nvPr>
        </p:nvGraphicFramePr>
        <p:xfrm>
          <a:off x="444500" y="1285518"/>
          <a:ext cx="11303000" cy="4820920"/>
        </p:xfrm>
        <a:graphic>
          <a:graphicData uri="http://schemas.openxmlformats.org/drawingml/2006/table">
            <a:tbl>
              <a:tblPr firstRow="1" bandRow="1">
                <a:tableStyleId>{5C22544A-7EE6-4342-B048-85BDC9FD1C3A}</a:tableStyleId>
              </a:tblPr>
              <a:tblGrid>
                <a:gridCol w="1428905">
                  <a:extLst>
                    <a:ext uri="{9D8B030D-6E8A-4147-A177-3AD203B41FA5}">
                      <a16:colId xmlns:a16="http://schemas.microsoft.com/office/drawing/2014/main" val="22709490"/>
                    </a:ext>
                  </a:extLst>
                </a:gridCol>
                <a:gridCol w="2364058">
                  <a:extLst>
                    <a:ext uri="{9D8B030D-6E8A-4147-A177-3AD203B41FA5}">
                      <a16:colId xmlns:a16="http://schemas.microsoft.com/office/drawing/2014/main" val="1934283702"/>
                    </a:ext>
                  </a:extLst>
                </a:gridCol>
                <a:gridCol w="7510037">
                  <a:extLst>
                    <a:ext uri="{9D8B030D-6E8A-4147-A177-3AD203B41FA5}">
                      <a16:colId xmlns:a16="http://schemas.microsoft.com/office/drawing/2014/main" val="137457842"/>
                    </a:ext>
                  </a:extLst>
                </a:gridCol>
              </a:tblGrid>
              <a:tr h="370840">
                <a:tc>
                  <a:txBody>
                    <a:bodyPr/>
                    <a:lstStyle/>
                    <a:p>
                      <a:r>
                        <a:rPr lang="en-US" b="1" dirty="0"/>
                        <a:t> Block</a:t>
                      </a:r>
                    </a:p>
                  </a:txBody>
                  <a:tcPr/>
                </a:tc>
                <a:tc>
                  <a:txBody>
                    <a:bodyPr/>
                    <a:lstStyle/>
                    <a:p>
                      <a:r>
                        <a:rPr lang="en-US"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Description</a:t>
                      </a:r>
                    </a:p>
                  </a:txBody>
                  <a:tcPr/>
                </a:tc>
                <a:extLst>
                  <a:ext uri="{0D108BD9-81ED-4DB2-BD59-A6C34878D82A}">
                    <a16:rowId xmlns:a16="http://schemas.microsoft.com/office/drawing/2014/main" val="2740846155"/>
                  </a:ext>
                </a:extLst>
              </a:tr>
              <a:tr h="370840">
                <a:tc>
                  <a:txBody>
                    <a:bodyPr/>
                    <a:lstStyle/>
                    <a:p>
                      <a:r>
                        <a:rPr lang="en-US" sz="2000" b="1" dirty="0"/>
                        <a:t>reporter</a:t>
                      </a:r>
                    </a:p>
                  </a:txBody>
                  <a:tcPr/>
                </a:tc>
                <a:tc>
                  <a:txBody>
                    <a:bodyPr/>
                    <a:lstStyle/>
                    <a:p>
                      <a:r>
                        <a:rPr lang="en-US" sz="2000" dirty="0"/>
                        <a:t>Make all positive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Takes a list of numbers as an argument and reports a new list that is the same as the argument, except all negative numbers have been replaced by their absolute value.</a:t>
                      </a:r>
                    </a:p>
                  </a:txBody>
                  <a:tcPr/>
                </a:tc>
                <a:extLst>
                  <a:ext uri="{0D108BD9-81ED-4DB2-BD59-A6C34878D82A}">
                    <a16:rowId xmlns:a16="http://schemas.microsoft.com/office/drawing/2014/main" val="3992977252"/>
                  </a:ext>
                </a:extLst>
              </a:tr>
              <a:tr h="370840">
                <a:tc>
                  <a:txBody>
                    <a:bodyPr/>
                    <a:lstStyle/>
                    <a:p>
                      <a:r>
                        <a:rPr lang="en-US" sz="2000" b="1" dirty="0"/>
                        <a:t>reporter</a:t>
                      </a:r>
                    </a:p>
                  </a:txBody>
                  <a:tcPr/>
                </a:tc>
                <a:tc>
                  <a:txBody>
                    <a:bodyPr/>
                    <a:lstStyle/>
                    <a:p>
                      <a:r>
                        <a:rPr lang="en-US" sz="2000" dirty="0"/>
                        <a:t>Only evens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Takes a list of numbers as an argument and reports a new list that contains only the even numbers from the list.  The result list should have its values in the same order as the original list, but with the odd integers removed.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dk1"/>
                          </a:solidFill>
                          <a:effectLst/>
                          <a:latin typeface="+mn-lt"/>
                          <a:ea typeface="+mn-ea"/>
                          <a:cs typeface="+mn-cs"/>
                        </a:rPr>
                        <a:t>Remember that </a:t>
                      </a:r>
                      <a:r>
                        <a:rPr lang="en-US" sz="1800" b="1" kern="1200" dirty="0">
                          <a:solidFill>
                            <a:schemeClr val="dk1"/>
                          </a:solidFill>
                          <a:effectLst/>
                          <a:latin typeface="+mn-lt"/>
                          <a:ea typeface="+mn-ea"/>
                          <a:cs typeface="+mn-cs"/>
                        </a:rPr>
                        <a:t>**mod**</a:t>
                      </a:r>
                      <a:r>
                        <a:rPr lang="en-US" sz="1800" b="0" kern="1200" dirty="0">
                          <a:solidFill>
                            <a:schemeClr val="dk1"/>
                          </a:solidFill>
                          <a:effectLst/>
                          <a:latin typeface="+mn-lt"/>
                          <a:ea typeface="+mn-ea"/>
                          <a:cs typeface="+mn-cs"/>
                        </a:rPr>
                        <a:t> block can be useful in determining whether a number is even.</a:t>
                      </a:r>
                    </a:p>
                  </a:txBody>
                  <a:tcPr/>
                </a:tc>
                <a:extLst>
                  <a:ext uri="{0D108BD9-81ED-4DB2-BD59-A6C34878D82A}">
                    <a16:rowId xmlns:a16="http://schemas.microsoft.com/office/drawing/2014/main" val="760952373"/>
                  </a:ext>
                </a:extLst>
              </a:tr>
              <a:tr h="370840">
                <a:tc>
                  <a:txBody>
                    <a:bodyPr/>
                    <a:lstStyle/>
                    <a:p>
                      <a:r>
                        <a:rPr lang="en-US" sz="2000" b="1" dirty="0"/>
                        <a:t>reporter (Bonus)</a:t>
                      </a:r>
                    </a:p>
                  </a:txBody>
                  <a:tcPr/>
                </a:tc>
                <a:tc>
                  <a:txBody>
                    <a:bodyPr/>
                    <a:lstStyle/>
                    <a:p>
                      <a:r>
                        <a:rPr lang="en-US" sz="2000" dirty="0"/>
                        <a:t>Add all</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takes two list of numbers as arguments and returns a new list that contains the sum of the corresponding values in each argument list.  For example, if the arguments to </a:t>
                      </a:r>
                      <a:r>
                        <a:rPr lang="en-US" sz="2000" b="1" kern="1200" dirty="0">
                          <a:solidFill>
                            <a:schemeClr val="dk1"/>
                          </a:solidFill>
                          <a:effectLst/>
                          <a:latin typeface="+mn-lt"/>
                          <a:ea typeface="+mn-ea"/>
                          <a:cs typeface="+mn-cs"/>
                        </a:rPr>
                        <a:t>**add all**</a:t>
                      </a:r>
                      <a:r>
                        <a:rPr lang="en-US" sz="2000" b="0" kern="1200" dirty="0">
                          <a:solidFill>
                            <a:schemeClr val="dk1"/>
                          </a:solidFill>
                          <a:effectLst/>
                          <a:latin typeface="+mn-lt"/>
                          <a:ea typeface="+mn-ea"/>
                          <a:cs typeface="+mn-cs"/>
                        </a:rPr>
                        <a:t> are (1, 4, 6) and (2, 2, 3), the result should be (3, 6, 9).</a:t>
                      </a: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dk1"/>
                          </a:solidFill>
                          <a:effectLst/>
                          <a:latin typeface="+mn-lt"/>
                          <a:ea typeface="+mn-ea"/>
                          <a:cs typeface="+mn-cs"/>
                        </a:rPr>
                        <a:t>You can assume the two lists will be the same size.</a:t>
                      </a:r>
                    </a:p>
                  </a:txBody>
                  <a:tcPr/>
                </a:tc>
                <a:extLst>
                  <a:ext uri="{0D108BD9-81ED-4DB2-BD59-A6C34878D82A}">
                    <a16:rowId xmlns:a16="http://schemas.microsoft.com/office/drawing/2014/main" val="480508419"/>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 of Solutions</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questions do you still have?</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PROJECT_OPEN" val="0"/>
  <p:tag name="ARTICULATE_SLIDE_COUNT" val="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1113</Words>
  <Application>Microsoft Office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4.4: List practice II</vt:lpstr>
      <vt:lpstr>List practice II</vt:lpstr>
      <vt:lpstr>Today’s plan</vt:lpstr>
      <vt:lpstr>Do Now 4.4: Traversing list</vt:lpstr>
      <vt:lpstr>Review</vt:lpstr>
      <vt:lpstr>Lab 4.4: Number cruncher</vt:lpstr>
      <vt:lpstr>Lab 4.4: Number cruncher – Transforming lists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2020-08-24T20:57:34Z</dcterms:created>
  <dcterms:modified xsi:type="dcterms:W3CDTF">2022-05-09T19:45:36Z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D260A21C-3DAA-46AF-82A7-400DA36BB9B4</vt:lpwstr>
  </property>
  <property fmtid="{D5CDD505-2E9C-101B-9397-08002B2CF9AE}" pid="3" name="ArticulatePath">
    <vt:lpwstr>TEALS SNAP 4.4</vt:lpwstr>
  </property>
</Properties>
</file>