
<file path=[Content_Types].xml><?xml version="1.0" encoding="utf-8"?>
<Types xmlns="http://schemas.openxmlformats.org/package/2006/content-types">
  <Default Extension="bin" ContentType="image/unknown"/>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13"/>
  </p:notesMasterIdLst>
  <p:sldIdLst>
    <p:sldId id="1670" r:id="rId3"/>
    <p:sldId id="1679" r:id="rId4"/>
    <p:sldId id="1680" r:id="rId5"/>
    <p:sldId id="257" r:id="rId6"/>
    <p:sldId id="1704" r:id="rId7"/>
    <p:sldId id="1710" r:id="rId8"/>
    <p:sldId id="1711" r:id="rId9"/>
    <p:sldId id="1712" r:id="rId10"/>
    <p:sldId id="1689" r:id="rId11"/>
    <p:sldId id="1697" r:id="rId12"/>
  </p:sldIdLst>
  <p:sldSz cx="12192000" cy="6858000"/>
  <p:notesSz cx="6858000" cy="9144000"/>
  <p:custDataLst>
    <p:tags r:id="rId14"/>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A4719A-FC94-4447-AD32-055A1E89DD92}" v="38" dt="2020-05-07T12:25:28.3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65340" autoAdjust="0"/>
  </p:normalViewPr>
  <p:slideViewPr>
    <p:cSldViewPr snapToGrid="0">
      <p:cViewPr varScale="1">
        <p:scale>
          <a:sx n="69" d="100"/>
          <a:sy n="69" d="100"/>
        </p:scale>
        <p:origin x="2076"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p>
          <a:p>
            <a:pPr algn="l"/>
            <a:r>
              <a:rPr lang="en-US" dirty="0">
                <a:effectLst/>
              </a:rPr>
              <a:t>5 minutes | Do Now</a:t>
            </a:r>
          </a:p>
          <a:p>
            <a:pPr algn="l"/>
            <a:r>
              <a:rPr lang="en-US" dirty="0">
                <a:effectLst/>
              </a:rPr>
              <a:t>10 minutes | </a:t>
            </a:r>
            <a:r>
              <a:rPr lang="en-US" sz="1200" b="0" i="0" kern="1200" dirty="0">
                <a:solidFill>
                  <a:schemeClr val="tx1"/>
                </a:solidFill>
                <a:effectLst/>
                <a:latin typeface="+mn-lt"/>
                <a:ea typeface="+mn-ea"/>
                <a:cs typeface="+mn-cs"/>
              </a:rPr>
              <a:t>Introductory discussion</a:t>
            </a:r>
            <a:endParaRPr lang="en-US" dirty="0">
              <a:effectLst/>
            </a:endParaRPr>
          </a:p>
          <a:p>
            <a:pPr algn="l"/>
            <a:r>
              <a:rPr lang="en-US" dirty="0">
                <a:effectLst/>
              </a:rPr>
              <a:t>10 minutes | </a:t>
            </a:r>
            <a:r>
              <a:rPr lang="en-US" sz="1200" b="0" i="0" kern="1200" dirty="0">
                <a:solidFill>
                  <a:schemeClr val="tx1"/>
                </a:solidFill>
                <a:effectLst/>
                <a:latin typeface="+mn-lt"/>
                <a:ea typeface="+mn-ea"/>
                <a:cs typeface="+mn-cs"/>
              </a:rPr>
              <a:t>Debrief</a:t>
            </a:r>
          </a:p>
          <a:p>
            <a:pPr algn="l"/>
            <a:r>
              <a:rPr lang="en-US" dirty="0">
                <a:effectLst/>
              </a:rPr>
              <a:t>10 minutes | </a:t>
            </a:r>
            <a:r>
              <a:rPr lang="en-US" sz="1200" b="0" i="0" kern="1200" dirty="0">
                <a:solidFill>
                  <a:schemeClr val="tx1"/>
                </a:solidFill>
                <a:effectLst/>
                <a:latin typeface="+mn-lt"/>
                <a:ea typeface="+mn-ea"/>
                <a:cs typeface="+mn-cs"/>
              </a:rPr>
              <a:t>Translate algorithms into Snap! pseudocode</a:t>
            </a:r>
          </a:p>
          <a:p>
            <a:pPr algn="l"/>
            <a:r>
              <a:rPr lang="en-US" sz="1200" b="0" i="0" kern="1200" dirty="0">
                <a:solidFill>
                  <a:schemeClr val="tx1"/>
                </a:solidFill>
                <a:effectLst/>
                <a:latin typeface="+mn-lt"/>
                <a:ea typeface="+mn-ea"/>
                <a:cs typeface="+mn-cs"/>
              </a:rPr>
              <a:t>10 minutes | Debrief and wrap-up</a:t>
            </a:r>
          </a:p>
          <a:p>
            <a:pPr algn="l"/>
            <a:endParaRPr lang="en-US" dirty="0">
              <a:effectLst/>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Shortly describe the Solar System - Sun, planets,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and hook your students in with a way (in programming) to collect and store new information and discoveries.</a:t>
            </a:r>
          </a:p>
          <a:p>
            <a:br>
              <a:rPr lang="en-US" sz="2800" dirty="0"/>
            </a:b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Split the class up into small groups of 2-3 students. </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As with the PB&amp;J activity, the process should be complete and detailed so that a person can unambiguously follow the steps.</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endParaRPr lang="en-US" b="0" i="0" dirty="0">
              <a:solidFill>
                <a:srgbClr val="222222"/>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attempting to write pseudocode, students should realize that they need variables to store the discoveries, but do not know ahead of time how many variables will be necessary.</a:t>
            </a:r>
          </a:p>
          <a:p>
            <a:r>
              <a:rPr lang="en-US" sz="1200" b="0" i="0" kern="1200" dirty="0">
                <a:solidFill>
                  <a:schemeClr val="tx1"/>
                </a:solidFill>
                <a:effectLst/>
                <a:latin typeface="+mn-lt"/>
                <a:ea typeface="+mn-ea"/>
                <a:cs typeface="+mn-cs"/>
              </a:rPr>
              <a:t>Clever students may want to simply store the message in a single variable using the “join” block. This approach can work if they choose an unambiguous delimiter (space won't work if there are multi-word sections of the message), and is effectively the same as using a list.</a:t>
            </a:r>
          </a:p>
          <a:p>
            <a:r>
              <a:rPr lang="en-US" sz="1200" b="0" i="0" kern="1200" dirty="0">
                <a:solidFill>
                  <a:schemeClr val="tx1"/>
                </a:solidFill>
                <a:effectLst/>
                <a:latin typeface="+mn-lt"/>
                <a:ea typeface="+mn-ea"/>
                <a:cs typeface="+mn-cs"/>
              </a:rPr>
              <a:t>Point out that, thus far, they have not seen a way to store an arbitrary number of data values—they have needed a separate variable for each value, which must be created ahead of time.</a:t>
            </a:r>
          </a:p>
          <a:p>
            <a:r>
              <a:rPr lang="en-US" sz="1200" b="0" i="0" kern="1200" dirty="0">
                <a:solidFill>
                  <a:schemeClr val="tx1"/>
                </a:solidFill>
                <a:effectLst/>
                <a:latin typeface="+mn-lt"/>
                <a:ea typeface="+mn-ea"/>
                <a:cs typeface="+mn-cs"/>
              </a:rPr>
              <a:t>Briefly introduce the concept of a list as a means of storing multiple values in a single location. Lists in Snap! have the useful property of not having a static size, so any number of values can be added at any time.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5/9/2022</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5/9/2022</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11.xml"/><Relationship Id="rId5" Type="http://schemas.openxmlformats.org/officeDocument/2006/relationships/image" Target="../media/image29.sv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23.bin"/><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25.sv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25.sv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6.xml"/><Relationship Id="rId1" Type="http://schemas.openxmlformats.org/officeDocument/2006/relationships/tags" Target="../tags/tag9.xml"/><Relationship Id="rId4" Type="http://schemas.openxmlformats.org/officeDocument/2006/relationships/image" Target="../media/image25.sv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7.xml"/><Relationship Id="rId1" Type="http://schemas.openxmlformats.org/officeDocument/2006/relationships/tags" Target="../tags/tag10.xml"/><Relationship Id="rId5" Type="http://schemas.openxmlformats.org/officeDocument/2006/relationships/image" Target="../media/image27.sv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solidFill>
                  <a:schemeClr val="accent3"/>
                </a:solidFill>
              </a:rPr>
              <a:t>Lesson 4.1: Introduction to lists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677108"/>
          </a:xfrm>
        </p:spPr>
        <p:txBody>
          <a:bodyPr/>
          <a:lstStyle/>
          <a:p>
            <a:r>
              <a:rPr lang="en-US" dirty="0"/>
              <a:t>Microsoft Philanthropies TEALS Program</a:t>
            </a:r>
          </a:p>
          <a:p>
            <a:r>
              <a:rPr lang="en-US" dirty="0"/>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4" name="Content Placeholder 2">
            <a:extLst>
              <a:ext uri="{FF2B5EF4-FFF2-40B4-BE49-F238E27FC236}">
                <a16:creationId xmlns:a16="http://schemas.microsoft.com/office/drawing/2014/main" id="{7029DB79-1451-46A3-859A-113B7954D81B}"/>
              </a:ext>
            </a:extLst>
          </p:cNvPr>
          <p:cNvSpPr txBox="1">
            <a:spLocks/>
          </p:cNvSpPr>
          <p:nvPr/>
        </p:nvSpPr>
        <p:spPr>
          <a:xfrm>
            <a:off x="594622" y="1450657"/>
            <a:ext cx="11022386" cy="4833938"/>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mj-lt"/>
              </a:rPr>
              <a:t>In your notebook answer the following:</a:t>
            </a:r>
          </a:p>
          <a:p>
            <a:pPr marL="685800" indent="-457200">
              <a:spcBef>
                <a:spcPts val="600"/>
              </a:spcBef>
              <a:spcAft>
                <a:spcPts val="600"/>
              </a:spcAft>
              <a:buSzPct val="100000"/>
              <a:buFont typeface="+mj-lt"/>
              <a:buAutoNum type="arabicPeriod"/>
            </a:pPr>
            <a:r>
              <a:rPr lang="en-US" sz="2400" dirty="0"/>
              <a:t>What is a list?</a:t>
            </a:r>
          </a:p>
          <a:p>
            <a:pPr marL="685800" indent="-457200">
              <a:spcBef>
                <a:spcPts val="600"/>
              </a:spcBef>
              <a:spcAft>
                <a:spcPts val="600"/>
              </a:spcAft>
              <a:buSzPct val="100000"/>
              <a:buFont typeface="+mj-lt"/>
              <a:buAutoNum type="arabicPeriod"/>
            </a:pPr>
            <a:r>
              <a:rPr lang="en-US" sz="2400" dirty="0"/>
              <a:t>When is a list useful to use when writing a program?</a:t>
            </a:r>
          </a:p>
          <a:p>
            <a:pPr marL="685800" indent="-457200">
              <a:spcBef>
                <a:spcPts val="600"/>
              </a:spcBef>
              <a:spcAft>
                <a:spcPts val="600"/>
              </a:spcAft>
              <a:buSzPct val="100000"/>
              <a:buFont typeface="+mj-lt"/>
              <a:buAutoNum type="arabicPeriod"/>
            </a:pPr>
            <a:r>
              <a:rPr lang="en-US" sz="2400" dirty="0"/>
              <a:t>Discussion: Share what you were having trouble with.</a:t>
            </a:r>
          </a:p>
        </p:txBody>
      </p:sp>
      <p:pic>
        <p:nvPicPr>
          <p:cNvPr id="3" name="Graphic 2" descr="Exit">
            <a:extLst>
              <a:ext uri="{FF2B5EF4-FFF2-40B4-BE49-F238E27FC236}">
                <a16:creationId xmlns:a16="http://schemas.microsoft.com/office/drawing/2014/main" id="{5DAB376A-6BED-4156-B244-3867702C3B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Introduction to lists</a:t>
            </a:r>
          </a:p>
        </p:txBody>
      </p:sp>
      <p:sp>
        <p:nvSpPr>
          <p:cNvPr id="7" name="Content Placeholder 4">
            <a:extLst>
              <a:ext uri="{FF2B5EF4-FFF2-40B4-BE49-F238E27FC236}">
                <a16:creationId xmlns:a16="http://schemas.microsoft.com/office/drawing/2014/main" id="{CD77DECF-3ECA-4880-83DF-E8E838FAC2AA}"/>
              </a:ext>
            </a:extLst>
          </p:cNvPr>
          <p:cNvSpPr txBox="1">
            <a:spLocks/>
          </p:cNvSpPr>
          <p:nvPr/>
        </p:nvSpPr>
        <p:spPr>
          <a:xfrm>
            <a:off x="590932" y="1447800"/>
            <a:ext cx="11006708" cy="3354765"/>
          </a:xfrm>
          <a:prstGeom prst="rect">
            <a:avLst/>
          </a:prstGeom>
        </p:spPr>
        <p:txBody>
          <a:bodyPr>
            <a:no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800" spc="0" baseline="0">
                <a:latin typeface="+mj-lt"/>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dirty="0"/>
              <a:t>After this lesson, you will be able to...</a:t>
            </a:r>
          </a:p>
          <a:p>
            <a:pPr marL="457200" indent="-342900">
              <a:spcBef>
                <a:spcPts val="600"/>
              </a:spcBef>
              <a:spcAft>
                <a:spcPts val="600"/>
              </a:spcAft>
              <a:buSzPct val="100000"/>
              <a:buFont typeface="Arial" panose="020B0604020202020204" pitchFamily="34" charset="0"/>
              <a:buChar char="•"/>
            </a:pPr>
            <a:r>
              <a:rPr lang="en-US" sz="2400" dirty="0">
                <a:latin typeface="+mn-lt"/>
              </a:rPr>
              <a:t>Explain the concept of a </a:t>
            </a:r>
            <a:r>
              <a:rPr lang="en-US" sz="2400" i="1" dirty="0">
                <a:latin typeface="+mn-lt"/>
              </a:rPr>
              <a:t>list</a:t>
            </a:r>
            <a:r>
              <a:rPr lang="en-US" sz="2400" dirty="0">
                <a:latin typeface="+mn-lt"/>
              </a:rPr>
              <a:t> in a programming context.</a:t>
            </a:r>
          </a:p>
          <a:p>
            <a:pPr marL="457200" indent="-342900">
              <a:spcBef>
                <a:spcPts val="600"/>
              </a:spcBef>
              <a:spcAft>
                <a:spcPts val="600"/>
              </a:spcAft>
              <a:buSzPct val="100000"/>
              <a:buFont typeface="Arial" panose="020B0604020202020204" pitchFamily="34" charset="0"/>
              <a:buChar char="•"/>
            </a:pPr>
            <a:r>
              <a:rPr lang="en-US" sz="2400" dirty="0">
                <a:latin typeface="+mn-lt"/>
              </a:rPr>
              <a:t>Identify scenarios in which lists are useful.</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769989"/>
          </a:xfrm>
        </p:spPr>
        <p:txBody>
          <a:bodyPr/>
          <a:lstStyle/>
          <a:p>
            <a:pPr>
              <a:spcBef>
                <a:spcPts val="1800"/>
              </a:spcBef>
              <a:spcAft>
                <a:spcPts val="0"/>
              </a:spcAft>
            </a:pPr>
            <a:r>
              <a:rPr lang="en-US" dirty="0"/>
              <a:t>Do now</a:t>
            </a:r>
          </a:p>
          <a:p>
            <a:pPr>
              <a:spcBef>
                <a:spcPts val="1800"/>
              </a:spcBef>
              <a:spcAft>
                <a:spcPts val="0"/>
              </a:spcAft>
            </a:pPr>
            <a:r>
              <a:rPr lang="en-US" dirty="0"/>
              <a:t>Discussion</a:t>
            </a:r>
          </a:p>
          <a:p>
            <a:pPr>
              <a:spcBef>
                <a:spcPts val="1800"/>
              </a:spcBef>
              <a:spcAft>
                <a:spcPts val="0"/>
              </a:spcAft>
            </a:pPr>
            <a:r>
              <a:rPr lang="en-US" dirty="0"/>
              <a:t>Write a Solar System algorithm</a:t>
            </a:r>
          </a:p>
          <a:p>
            <a:pPr>
              <a:spcBef>
                <a:spcPts val="1800"/>
              </a:spcBef>
              <a:spcAft>
                <a:spcPts val="0"/>
              </a:spcAft>
            </a:pPr>
            <a:r>
              <a:rPr lang="en-US" dirty="0"/>
              <a:t>Translate algorithms into pseudocode</a:t>
            </a:r>
          </a:p>
          <a:p>
            <a:pPr>
              <a:spcBef>
                <a:spcPts val="1800"/>
              </a:spcBef>
              <a:spcAft>
                <a:spcPts val="0"/>
              </a:spcAft>
            </a:pPr>
            <a:r>
              <a:rPr lang="en-US" dirty="0"/>
              <a:t>Debrief and wrap-up</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2A77C4-A4A2-456E-A310-90D3771087F8}"/>
              </a:ext>
            </a:extLst>
          </p:cNvPr>
          <p:cNvSpPr>
            <a:spLocks noGrp="1"/>
          </p:cNvSpPr>
          <p:nvPr>
            <p:ph type="title"/>
          </p:nvPr>
        </p:nvSpPr>
        <p:spPr/>
        <p:txBody>
          <a:bodyPr/>
          <a:lstStyle/>
          <a:p>
            <a:r>
              <a:rPr lang="en-US" dirty="0"/>
              <a:t>Discussion</a:t>
            </a:r>
          </a:p>
        </p:txBody>
      </p:sp>
      <p:pic>
        <p:nvPicPr>
          <p:cNvPr id="3" name="Graphic 2" descr="Do Now">
            <a:extLst>
              <a:ext uri="{FF2B5EF4-FFF2-40B4-BE49-F238E27FC236}">
                <a16:creationId xmlns:a16="http://schemas.microsoft.com/office/drawing/2014/main" id="{C1481F5E-0043-424F-B463-B0F4679298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
        <p:nvSpPr>
          <p:cNvPr id="9" name="Content Placeholder 2">
            <a:extLst>
              <a:ext uri="{FF2B5EF4-FFF2-40B4-BE49-F238E27FC236}">
                <a16:creationId xmlns:a16="http://schemas.microsoft.com/office/drawing/2014/main" id="{532D26BC-480F-43D9-AD83-DCADAEFE3302}"/>
              </a:ext>
            </a:extLst>
          </p:cNvPr>
          <p:cNvSpPr txBox="1">
            <a:spLocks/>
          </p:cNvSpPr>
          <p:nvPr/>
        </p:nvSpPr>
        <p:spPr>
          <a:xfrm>
            <a:off x="590137" y="1867437"/>
            <a:ext cx="4699793" cy="1442433"/>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sz="2400" dirty="0"/>
              <a:t>How could we collect and store information and discoveries in a computer program?</a:t>
            </a:r>
          </a:p>
        </p:txBody>
      </p:sp>
      <p:pic>
        <p:nvPicPr>
          <p:cNvPr id="10" name="Picture 9" descr="Image of the Solar System">
            <a:extLst>
              <a:ext uri="{FF2B5EF4-FFF2-40B4-BE49-F238E27FC236}">
                <a16:creationId xmlns:a16="http://schemas.microsoft.com/office/drawing/2014/main" id="{7712A6C1-978E-4EA1-8708-1F5E14177D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49518" y="1609859"/>
            <a:ext cx="5952345" cy="3928548"/>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6" name="Content Placeholder 2">
            <a:extLst>
              <a:ext uri="{FF2B5EF4-FFF2-40B4-BE49-F238E27FC236}">
                <a16:creationId xmlns:a16="http://schemas.microsoft.com/office/drawing/2014/main" id="{D836892D-478F-483A-BDCA-44889D1C8BB6}"/>
              </a:ext>
            </a:extLst>
          </p:cNvPr>
          <p:cNvSpPr txBox="1">
            <a:spLocks/>
          </p:cNvSpPr>
          <p:nvPr/>
        </p:nvSpPr>
        <p:spPr>
          <a:xfrm>
            <a:off x="589946" y="1447070"/>
            <a:ext cx="11007693" cy="4657148"/>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537" indent="0">
              <a:spcBef>
                <a:spcPts val="600"/>
              </a:spcBef>
              <a:spcAft>
                <a:spcPts val="600"/>
              </a:spcAft>
              <a:buSzPct val="100000"/>
              <a:buNone/>
            </a:pPr>
            <a:r>
              <a:rPr lang="en-US" sz="3200" dirty="0"/>
              <a:t>In your group,</a:t>
            </a:r>
          </a:p>
          <a:p>
            <a:pPr marL="566737" indent="-457200">
              <a:spcBef>
                <a:spcPts val="600"/>
              </a:spcBef>
              <a:spcAft>
                <a:spcPts val="600"/>
              </a:spcAft>
              <a:buSzPct val="100000"/>
              <a:buFont typeface="+mj-lt"/>
              <a:buAutoNum type="arabicPeriod"/>
            </a:pPr>
            <a:r>
              <a:rPr lang="en-US" dirty="0"/>
              <a:t>Write an algorithm for adding new Solar System discoveries to a collection of older ones.</a:t>
            </a:r>
          </a:p>
          <a:p>
            <a:pPr marL="566737" indent="-457200">
              <a:spcBef>
                <a:spcPts val="600"/>
              </a:spcBef>
              <a:spcAft>
                <a:spcPts val="600"/>
              </a:spcAft>
              <a:buSzPct val="100000"/>
              <a:buFont typeface="+mj-lt"/>
              <a:buAutoNum type="arabicPeriod"/>
            </a:pPr>
            <a:r>
              <a:rPr lang="en-US" dirty="0"/>
              <a:t>Include the steps to be taken and the necessary materials and resources.</a:t>
            </a:r>
          </a:p>
          <a:p>
            <a:pPr marL="566737" indent="-457200">
              <a:spcBef>
                <a:spcPts val="600"/>
              </a:spcBef>
              <a:spcAft>
                <a:spcPts val="600"/>
              </a:spcAft>
              <a:buSzPct val="100000"/>
              <a:buFont typeface="+mj-lt"/>
              <a:buAutoNum type="arabicPeriod"/>
            </a:pPr>
            <a:r>
              <a:rPr lang="en-US" dirty="0"/>
              <a:t>The algorithm should work for any discovery of any name, size and does not make assumptions</a:t>
            </a:r>
          </a:p>
          <a:p>
            <a:pPr marL="109537" indent="0">
              <a:spcBef>
                <a:spcPts val="600"/>
              </a:spcBef>
              <a:spcAft>
                <a:spcPts val="600"/>
              </a:spcAft>
              <a:buSzPct val="100000"/>
              <a:buNone/>
            </a:pPr>
            <a:endParaRPr lang="en-US" sz="2400" dirty="0"/>
          </a:p>
        </p:txBody>
      </p:sp>
      <p:pic>
        <p:nvPicPr>
          <p:cNvPr id="5" name="Graphic 4" descr="Group brainstorm">
            <a:extLst>
              <a:ext uri="{FF2B5EF4-FFF2-40B4-BE49-F238E27FC236}">
                <a16:creationId xmlns:a16="http://schemas.microsoft.com/office/drawing/2014/main" id="{B6454988-E974-4F5B-9F40-08EDD4DCCB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70524" y="178662"/>
            <a:ext cx="1540712" cy="1540712"/>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1CF6F-39E3-4B5E-AD75-F190EE652747}"/>
              </a:ext>
            </a:extLst>
          </p:cNvPr>
          <p:cNvSpPr>
            <a:spLocks noGrp="1"/>
          </p:cNvSpPr>
          <p:nvPr>
            <p:ph type="title"/>
          </p:nvPr>
        </p:nvSpPr>
        <p:spPr/>
        <p:txBody>
          <a:bodyPr/>
          <a:lstStyle/>
          <a:p>
            <a:r>
              <a:rPr lang="en-US" dirty="0"/>
              <a:t>Activity – Part 1</a:t>
            </a:r>
          </a:p>
        </p:txBody>
      </p:sp>
      <p:sp>
        <p:nvSpPr>
          <p:cNvPr id="3" name="Text Placeholder 2">
            <a:extLst>
              <a:ext uri="{FF2B5EF4-FFF2-40B4-BE49-F238E27FC236}">
                <a16:creationId xmlns:a16="http://schemas.microsoft.com/office/drawing/2014/main" id="{73CB1919-4B6A-4558-974B-D5B144312CF6}"/>
              </a:ext>
            </a:extLst>
          </p:cNvPr>
          <p:cNvSpPr>
            <a:spLocks noGrp="1"/>
          </p:cNvSpPr>
          <p:nvPr>
            <p:ph type="body" sz="quarter" idx="10"/>
          </p:nvPr>
        </p:nvSpPr>
        <p:spPr>
          <a:xfrm>
            <a:off x="586390" y="1434370"/>
            <a:ext cx="11018520" cy="430887"/>
          </a:xfrm>
        </p:spPr>
        <p:txBody>
          <a:bodyPr/>
          <a:lstStyle/>
          <a:p>
            <a:r>
              <a:rPr lang="en-US" dirty="0"/>
              <a:t>As a group, write pseudocode to attempt to solve the problem.</a:t>
            </a:r>
          </a:p>
        </p:txBody>
      </p:sp>
      <p:pic>
        <p:nvPicPr>
          <p:cNvPr id="4" name="Graphic 3" descr="Group brainstorm">
            <a:extLst>
              <a:ext uri="{FF2B5EF4-FFF2-40B4-BE49-F238E27FC236}">
                <a16:creationId xmlns:a16="http://schemas.microsoft.com/office/drawing/2014/main" id="{B0A7A486-5145-48C5-B380-51DCA145A0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70524" y="178662"/>
            <a:ext cx="1540712" cy="1540712"/>
          </a:xfrm>
          <a:prstGeom prst="rect">
            <a:avLst/>
          </a:prstGeom>
        </p:spPr>
      </p:pic>
    </p:spTree>
    <p:custDataLst>
      <p:tags r:id="rId1"/>
    </p:custDataLst>
    <p:extLst>
      <p:ext uri="{BB962C8B-B14F-4D97-AF65-F5344CB8AC3E}">
        <p14:creationId xmlns:p14="http://schemas.microsoft.com/office/powerpoint/2010/main" val="20515087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4770F-EC65-4E14-AD1A-36372776EBAB}"/>
              </a:ext>
            </a:extLst>
          </p:cNvPr>
          <p:cNvSpPr>
            <a:spLocks noGrp="1"/>
          </p:cNvSpPr>
          <p:nvPr>
            <p:ph type="title"/>
          </p:nvPr>
        </p:nvSpPr>
        <p:spPr/>
        <p:txBody>
          <a:bodyPr/>
          <a:lstStyle/>
          <a:p>
            <a:r>
              <a:rPr lang="en-US" dirty="0"/>
              <a:t>Activity - Part 2</a:t>
            </a:r>
          </a:p>
        </p:txBody>
      </p:sp>
      <p:sp>
        <p:nvSpPr>
          <p:cNvPr id="3" name="Text Placeholder 2">
            <a:extLst>
              <a:ext uri="{FF2B5EF4-FFF2-40B4-BE49-F238E27FC236}">
                <a16:creationId xmlns:a16="http://schemas.microsoft.com/office/drawing/2014/main" id="{37D5B457-09C1-4F5E-B759-1545393D5216}"/>
              </a:ext>
            </a:extLst>
          </p:cNvPr>
          <p:cNvSpPr>
            <a:spLocks noGrp="1"/>
          </p:cNvSpPr>
          <p:nvPr>
            <p:ph type="body" sz="quarter" idx="10"/>
          </p:nvPr>
        </p:nvSpPr>
        <p:spPr>
          <a:xfrm>
            <a:off x="586390" y="1434370"/>
            <a:ext cx="11018520" cy="2843855"/>
          </a:xfrm>
        </p:spPr>
        <p:txBody>
          <a:bodyPr/>
          <a:lstStyle/>
          <a:p>
            <a:r>
              <a:rPr lang="en-US" dirty="0"/>
              <a:t>Now, scientists organize their discoveries alphabetically not by recently discovered. </a:t>
            </a:r>
          </a:p>
          <a:p>
            <a:r>
              <a:rPr lang="en-US" dirty="0"/>
              <a:t>Challenge them to create an algorithm that organizes their new discoveries with their old discoveries alphabetically. </a:t>
            </a:r>
          </a:p>
          <a:p>
            <a:endParaRPr lang="en-US" dirty="0"/>
          </a:p>
          <a:p>
            <a:r>
              <a:rPr lang="en-US" dirty="0"/>
              <a:t>I challenge you to attempt to write this script in Snap!</a:t>
            </a:r>
          </a:p>
        </p:txBody>
      </p:sp>
      <p:pic>
        <p:nvPicPr>
          <p:cNvPr id="4" name="Graphic 3" descr="Group brainstorm">
            <a:extLst>
              <a:ext uri="{FF2B5EF4-FFF2-40B4-BE49-F238E27FC236}">
                <a16:creationId xmlns:a16="http://schemas.microsoft.com/office/drawing/2014/main" id="{C5F399A7-5BEA-4C99-8830-AB4CB3ACA9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70524" y="178662"/>
            <a:ext cx="1540712" cy="1540712"/>
          </a:xfrm>
          <a:prstGeom prst="rect">
            <a:avLst/>
          </a:prstGeom>
        </p:spPr>
      </p:pic>
    </p:spTree>
    <p:custDataLst>
      <p:tags r:id="rId1"/>
    </p:custDataLst>
    <p:extLst>
      <p:ext uri="{BB962C8B-B14F-4D97-AF65-F5344CB8AC3E}">
        <p14:creationId xmlns:p14="http://schemas.microsoft.com/office/powerpoint/2010/main" val="316697756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CA3C8-3A52-4A99-A859-97D44BB4A156}"/>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15723F7D-BBC9-4E47-B936-489B54A0AF8F}"/>
              </a:ext>
            </a:extLst>
          </p:cNvPr>
          <p:cNvSpPr>
            <a:spLocks noGrp="1"/>
          </p:cNvSpPr>
          <p:nvPr>
            <p:ph type="body" sz="quarter" idx="10"/>
          </p:nvPr>
        </p:nvSpPr>
        <p:spPr>
          <a:xfrm>
            <a:off x="586390" y="1434370"/>
            <a:ext cx="11018520" cy="1809726"/>
          </a:xfrm>
        </p:spPr>
        <p:txBody>
          <a:bodyPr/>
          <a:lstStyle/>
          <a:p>
            <a:r>
              <a:rPr lang="en-US" dirty="0"/>
              <a:t>We need a way to store the entire collection of discoveries and operate on individual parts of the collection.</a:t>
            </a:r>
          </a:p>
          <a:p>
            <a:br>
              <a:rPr lang="en-US" dirty="0"/>
            </a:br>
            <a:endParaRPr lang="en-US" dirty="0"/>
          </a:p>
        </p:txBody>
      </p:sp>
      <p:pic>
        <p:nvPicPr>
          <p:cNvPr id="4" name="Graphic 3" descr="Group brainstorm">
            <a:extLst>
              <a:ext uri="{FF2B5EF4-FFF2-40B4-BE49-F238E27FC236}">
                <a16:creationId xmlns:a16="http://schemas.microsoft.com/office/drawing/2014/main" id="{1EBB5926-DE8C-4B8F-8076-134782CC3C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70524" y="178662"/>
            <a:ext cx="1540712" cy="1540712"/>
          </a:xfrm>
          <a:prstGeom prst="rect">
            <a:avLst/>
          </a:prstGeom>
        </p:spPr>
      </p:pic>
    </p:spTree>
    <p:custDataLst>
      <p:tags r:id="rId1"/>
    </p:custDataLst>
    <p:extLst>
      <p:ext uri="{BB962C8B-B14F-4D97-AF65-F5344CB8AC3E}">
        <p14:creationId xmlns:p14="http://schemas.microsoft.com/office/powerpoint/2010/main" val="386295376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 Discussion</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a:t>What do you need to store the discoveries?</a:t>
            </a:r>
          </a:p>
          <a:p>
            <a:pPr marL="514350" indent="-514350">
              <a:buFont typeface="+mj-lt"/>
              <a:buAutoNum type="arabicPeriod"/>
            </a:pPr>
            <a:r>
              <a:rPr lang="en-US" dirty="0"/>
              <a:t>Do you know how many discoveries there will be?</a:t>
            </a:r>
          </a:p>
          <a:p>
            <a:pPr marL="514350" indent="-514350">
              <a:buFont typeface="+mj-lt"/>
              <a:buAutoNum type="arabicPeriod"/>
            </a:pPr>
            <a:r>
              <a:rPr lang="en-US" sz="2800" dirty="0"/>
              <a:t>Was anyone able to figure out a way to do this in Snap!?</a:t>
            </a:r>
          </a:p>
          <a:p>
            <a:pPr marL="514350" indent="-514350">
              <a:buFont typeface="+mj-lt"/>
              <a:buAutoNum type="arabicPeriod"/>
            </a:pPr>
            <a:r>
              <a:rPr lang="en-US" dirty="0"/>
              <a:t>We have a solution to this. Has anyone determined what we could use?</a:t>
            </a:r>
            <a:endParaRPr lang="en-US" sz="2800" dirty="0"/>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DESIGN_ID_MICROSOFT PHILANTHROPIES TEALS" val="FdbgEDY7"/>
  <p:tag name="ARTICULATE_SLIDE_COUNT" val="1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Microsoft Philanthropies TEALS</Template>
  <TotalTime>0</TotalTime>
  <Words>579</Words>
  <Application>Microsoft Office PowerPoint</Application>
  <PresentationFormat>Widescreen</PresentationFormat>
  <Paragraphs>62</Paragraphs>
  <Slides>10</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Consolas</vt:lpstr>
      <vt:lpstr>Segoe UI</vt:lpstr>
      <vt:lpstr>Segoe UI Semibold</vt:lpstr>
      <vt:lpstr>Wingdings</vt:lpstr>
      <vt:lpstr>Microsoft Philanthropies TEALS</vt:lpstr>
      <vt:lpstr>Black Template</vt:lpstr>
      <vt:lpstr>Lesson 4.1: Introduction to lists</vt:lpstr>
      <vt:lpstr>Introduction to lists</vt:lpstr>
      <vt:lpstr>Today’s plan</vt:lpstr>
      <vt:lpstr>Discussion</vt:lpstr>
      <vt:lpstr>Discussion</vt:lpstr>
      <vt:lpstr>Activity – Part 1</vt:lpstr>
      <vt:lpstr>Activity - Part 2</vt:lpstr>
      <vt:lpstr>Conclusion</vt:lpstr>
      <vt:lpstr>Debrief Discussion</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2020-08-24T18:22:21Z</dcterms:created>
  <dcterms:modified xsi:type="dcterms:W3CDTF">2022-05-09T18:44:36Z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9B3F9816-7F04-40B9-BD08-2335FBFD7558</vt:lpwstr>
  </property>
  <property fmtid="{D5CDD505-2E9C-101B-9397-08002B2CF9AE}" pid="3" name="ArticulatePath">
    <vt:lpwstr>TEALS SNAP 4.1</vt:lpwstr>
  </property>
</Properties>
</file>