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257" r:id="rId6"/>
    <p:sldId id="1704" r:id="rId7"/>
    <p:sldId id="1707" r:id="rId8"/>
    <p:sldId id="259" r:id="rId9"/>
    <p:sldId id="1708" r:id="rId10"/>
    <p:sldId id="1689" r:id="rId11"/>
    <p:sldId id="1697" r:id="rId12"/>
  </p:sldIdLst>
  <p:sldSz cx="12192000" cy="6858000"/>
  <p:notesSz cx="6858000" cy="9144000"/>
  <p:custDataLst>
    <p:tags r:id="rId14"/>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5" d="100"/>
          <a:sy n="75" d="100"/>
        </p:scale>
        <p:origin x="558"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hub.io/introduction-to-computer-science/lab_44.md.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a:t>
            </a:r>
            <a:r>
              <a:rPr lang="en-US" sz="1200" b="0" i="0" kern="1200" dirty="0">
                <a:solidFill>
                  <a:schemeClr val="tx1"/>
                </a:solidFill>
                <a:effectLst/>
                <a:latin typeface="+mn-lt"/>
                <a:ea typeface="+mn-ea"/>
                <a:cs typeface="+mn-cs"/>
              </a:rPr>
              <a:t>Review and debrief lab 4.3</a:t>
            </a:r>
            <a:endParaRPr lang="en-US" dirty="0">
              <a:effectLst/>
            </a:endParaRPr>
          </a:p>
          <a:p>
            <a:pPr algn="l"/>
            <a:r>
              <a:rPr lang="en-US" dirty="0">
                <a:effectLst/>
              </a:rPr>
              <a:t>25 minutes | </a:t>
            </a:r>
            <a:r>
              <a:rPr lang="en-US" sz="1200" b="0" i="0" kern="1200" dirty="0">
                <a:solidFill>
                  <a:schemeClr val="tx1"/>
                </a:solidFill>
                <a:effectLst/>
                <a:latin typeface="+mn-lt"/>
                <a:ea typeface="+mn-ea"/>
                <a:cs typeface="+mn-cs"/>
              </a:rPr>
              <a:t>Activity</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Ask students to define “traversal” and outline the basic code pattern</a:t>
            </a:r>
          </a:p>
          <a:p>
            <a:r>
              <a:rPr lang="en-US" sz="1200" b="0" i="0" kern="1200" dirty="0">
                <a:solidFill>
                  <a:schemeClr val="tx1"/>
                </a:solidFill>
                <a:effectLst/>
                <a:latin typeface="+mn-lt"/>
                <a:ea typeface="+mn-ea"/>
                <a:cs typeface="+mn-cs"/>
              </a:rPr>
              <a:t>You need not write actual code here, but have students mention the key points (index variable, use index to access each item, repeat length of list, etc.)</a:t>
            </a:r>
          </a:p>
          <a:p>
            <a:r>
              <a:rPr lang="en-US" sz="1200" b="0" i="0" kern="1200" dirty="0">
                <a:solidFill>
                  <a:schemeClr val="tx1"/>
                </a:solidFill>
                <a:effectLst/>
                <a:latin typeface="+mn-lt"/>
                <a:ea typeface="+mn-ea"/>
                <a:cs typeface="+mn-cs"/>
              </a:rPr>
              <a:t>Review solutions to lab 4.3</a:t>
            </a:r>
          </a:p>
          <a:p>
            <a:r>
              <a:rPr lang="en-US" sz="1200" b="0" i="0" kern="1200" dirty="0">
                <a:solidFill>
                  <a:schemeClr val="tx1"/>
                </a:solidFill>
                <a:effectLst/>
                <a:latin typeface="+mn-lt"/>
                <a:ea typeface="+mn-ea"/>
                <a:cs typeface="+mn-cs"/>
              </a:rPr>
              <a:t>Ask a student to provide their solution to each part</a:t>
            </a:r>
          </a:p>
          <a:p>
            <a:r>
              <a:rPr lang="en-US" sz="1200" b="0" i="0" kern="1200" dirty="0">
                <a:solidFill>
                  <a:schemeClr val="tx1"/>
                </a:solidFill>
                <a:effectLst/>
                <a:latin typeface="+mn-lt"/>
                <a:ea typeface="+mn-ea"/>
                <a:cs typeface="+mn-cs"/>
              </a:rPr>
              <a:t>Discuss errors or flaws in each solution</a:t>
            </a:r>
          </a:p>
          <a:p>
            <a:r>
              <a:rPr lang="en-US" sz="1200" b="0" i="0" kern="1200" dirty="0">
                <a:solidFill>
                  <a:schemeClr val="tx1"/>
                </a:solidFill>
                <a:effectLst/>
                <a:latin typeface="+mn-lt"/>
                <a:ea typeface="+mn-ea"/>
                <a:cs typeface="+mn-cs"/>
              </a:rPr>
              <a:t>Point out similarities between each part, emphasizing that the basic code pattern is the same each time with only the operation performed on each item changing</a:t>
            </a:r>
          </a:p>
          <a:p>
            <a:r>
              <a:rPr lang="en-US" sz="1200" b="0" i="0" kern="1200" dirty="0">
                <a:solidFill>
                  <a:schemeClr val="tx1"/>
                </a:solidFill>
                <a:effectLst/>
                <a:latin typeface="+mn-lt"/>
                <a:ea typeface="+mn-ea"/>
                <a:cs typeface="+mn-cs"/>
              </a:rPr>
              <a:t>If you feel students can handle it, you can further classify various traversals (maps, filters, folds)</a:t>
            </a:r>
          </a:p>
          <a:p>
            <a:r>
              <a:rPr lang="en-US" sz="1200" b="0" i="0" kern="1200" dirty="0">
                <a:solidFill>
                  <a:schemeClr val="tx1"/>
                </a:solidFill>
                <a:effectLst/>
                <a:latin typeface="+mn-lt"/>
                <a:ea typeface="+mn-ea"/>
                <a:cs typeface="+mn-cs"/>
              </a:rPr>
              <a:t>If necessary, provide the basic code pattern for a traversal again:</a:t>
            </a:r>
          </a:p>
          <a:p>
            <a:br>
              <a:rPr lang="en-US" dirty="0"/>
            </a:b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Number Cruncher</a:t>
            </a:r>
            <a:r>
              <a:rPr lang="en-US" sz="1200" b="0" i="0" kern="1200" dirty="0">
                <a:solidFill>
                  <a:schemeClr val="tx1"/>
                </a:solidFill>
                <a:effectLst/>
                <a:latin typeface="+mn-lt"/>
                <a:ea typeface="+mn-ea"/>
                <a:cs typeface="+mn-cs"/>
              </a:rPr>
              <a:t> lab individually</a:t>
            </a:r>
          </a:p>
          <a:p>
            <a:r>
              <a:rPr lang="en-US" sz="1200" b="0" i="0" kern="1200" dirty="0">
                <a:solidFill>
                  <a:schemeClr val="tx1"/>
                </a:solidFill>
                <a:effectLst/>
                <a:latin typeface="+mn-lt"/>
                <a:ea typeface="+mn-ea"/>
                <a:cs typeface="+mn-cs"/>
              </a:rPr>
              <a:t>The operations in this lab are much like those in lab 4.3, but work with lists of numbers instead of names. As a result, students should progress more quickly.</a:t>
            </a:r>
          </a:p>
          <a:p>
            <a:r>
              <a:rPr lang="en-US" sz="1200" b="0" i="0" kern="1200" dirty="0">
                <a:solidFill>
                  <a:schemeClr val="tx1"/>
                </a:solidFill>
                <a:effectLst/>
                <a:latin typeface="+mn-lt"/>
                <a:ea typeface="+mn-ea"/>
                <a:cs typeface="+mn-cs"/>
              </a:rPr>
              <a:t>As in lab 4.3, help students realize that the basic code pattern in each part will be the same.</a:t>
            </a:r>
          </a:p>
          <a:p>
            <a:endParaRPr lang="en-US" dirty="0"/>
          </a:p>
          <a:p>
            <a:endParaRPr lang="en-US" dirty="0"/>
          </a:p>
          <a:p>
            <a:r>
              <a:rPr lang="en-US" dirty="0"/>
              <a:t>Editable handout to the Number Cruncher Activity - https://github.com/TEALSK12/introduction-to-computer-science/raw/master/Unit%204%20Word/Lab%204.4%20Number%20Cruncher.docx</a:t>
            </a:r>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Editable handout to the Number Cruncher Activity - https://github.com/TEALSK12/introduction-to-computer-science/raw/master/Unit%204%20Word/Lab%204.4%20Number%20Cruncher.docx</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Editable handout to the Number Cruncher Activity - https://github.com/TEALSK12/introduction-to-computer-science/raw/master/Unit%204%20Word/Lab%204.4%20Number%20Cruncher.docx</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52939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one or two students to share their solution to each part of the lab</a:t>
            </a:r>
          </a:p>
          <a:p>
            <a:r>
              <a:rPr lang="en-US" sz="1200" b="0" i="0" kern="1200" dirty="0">
                <a:solidFill>
                  <a:schemeClr val="tx1"/>
                </a:solidFill>
                <a:effectLst/>
                <a:latin typeface="+mn-lt"/>
                <a:ea typeface="+mn-ea"/>
                <a:cs typeface="+mn-cs"/>
              </a:rPr>
              <a:t>If all students seem to grasp the concept, not all parts need to be reviewed</a:t>
            </a:r>
          </a:p>
          <a:p>
            <a:r>
              <a:rPr lang="en-US" sz="1200" b="0" i="0" kern="1200" dirty="0">
                <a:solidFill>
                  <a:schemeClr val="tx1"/>
                </a:solidFill>
                <a:effectLst/>
                <a:latin typeface="+mn-lt"/>
                <a:ea typeface="+mn-ea"/>
                <a:cs typeface="+mn-cs"/>
              </a:rPr>
              <a:t>If skipping some parts, be sure to review at least parts 1.1 (a fold), 2.1 (a map) and 2.2 (a filter)</a:t>
            </a:r>
          </a:p>
          <a:p>
            <a:r>
              <a:rPr lang="en-US" sz="1200" b="0" i="0" kern="1200" dirty="0">
                <a:solidFill>
                  <a:schemeClr val="tx1"/>
                </a:solidFill>
                <a:effectLst/>
                <a:latin typeface="+mn-lt"/>
                <a:ea typeface="+mn-ea"/>
                <a:cs typeface="+mn-cs"/>
              </a:rPr>
              <a:t>Point out that the solutions from labs 4.3 and 4.4 will look quite similar, even though in lab 4.3 the lists contained names in in lab 4.4 they contained numbers</a:t>
            </a:r>
          </a:p>
          <a:p>
            <a:r>
              <a:rPr lang="en-US" sz="1200" b="0" i="0" kern="1200" dirty="0">
                <a:solidFill>
                  <a:schemeClr val="tx1"/>
                </a:solidFill>
                <a:effectLst/>
                <a:latin typeface="+mn-lt"/>
                <a:ea typeface="+mn-ea"/>
                <a:cs typeface="+mn-cs"/>
              </a:rPr>
              <a:t>The traversal code pattern is the same regardless of the type of elements in the list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7076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4.4: </a:t>
            </a:r>
            <a:r>
              <a:rPr lang="en-US" b="1" dirty="0"/>
              <a:t>List Practice II</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1600438"/>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questions do you still have?</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b="1" dirty="0"/>
              <a:t>List Practice II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1923604"/>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t>Traverse a list, accessing each element one at a time</a:t>
            </a:r>
          </a:p>
          <a:p>
            <a:pPr marL="457200" indent="-352425">
              <a:spcBef>
                <a:spcPts val="600"/>
              </a:spcBef>
              <a:spcAft>
                <a:spcPts val="600"/>
              </a:spcAft>
              <a:buSzPct val="100000"/>
              <a:buFont typeface="Arial" panose="020B0604020202020204" pitchFamily="34" charset="0"/>
              <a:buChar char="•"/>
            </a:pPr>
            <a:r>
              <a:rPr lang="en-US" sz="2400" dirty="0"/>
              <a:t>Perform operations combining all elements in a list</a:t>
            </a:r>
          </a:p>
          <a:p>
            <a:pPr marL="457200" indent="-352425">
              <a:spcBef>
                <a:spcPts val="600"/>
              </a:spcBef>
              <a:spcAft>
                <a:spcPts val="600"/>
              </a:spcAft>
              <a:buSzPct val="100000"/>
              <a:buFont typeface="Arial" panose="020B0604020202020204" pitchFamily="34" charset="0"/>
              <a:buChar char="•"/>
            </a:pPr>
            <a:r>
              <a:rPr lang="en-US" sz="2400" dirty="0"/>
              <a:t>Select defined subsets of elements in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r>
              <a:rPr lang="en-US" sz="1800" dirty="0"/>
              <a:t>Review and debrief lab 4.3</a:t>
            </a:r>
            <a:endParaRPr lang="en-US" sz="1800" dirty="0">
              <a:effectLst/>
            </a:endParaRPr>
          </a:p>
          <a:p>
            <a:pPr algn="l"/>
            <a:r>
              <a:rPr lang="en-US" sz="1800" dirty="0">
                <a:effectLst/>
              </a:rPr>
              <a:t>Activity</a:t>
            </a:r>
          </a:p>
          <a:p>
            <a:r>
              <a:rPr lang="en-US" sz="1800" dirty="0">
                <a:effectLst/>
              </a:rPr>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4.4: Traversing List</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3200" dirty="0"/>
              <a:t>Describe what it means to “traverse a list”.</a:t>
            </a:r>
          </a:p>
          <a:p>
            <a:pPr marL="0" indent="0">
              <a:buNone/>
            </a:pPr>
            <a:r>
              <a:rPr lang="en-US" sz="3200" dirty="0"/>
              <a:t>List 2 different blocks you can use to traverse list and how you would use them.</a:t>
            </a:r>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Text Placeholder 3">
            <a:extLst>
              <a:ext uri="{FF2B5EF4-FFF2-40B4-BE49-F238E27FC236}">
                <a16:creationId xmlns:a16="http://schemas.microsoft.com/office/drawing/2014/main" id="{34AACF2C-5AD1-48D0-894C-B0335E7C41E2}"/>
              </a:ext>
            </a:extLst>
          </p:cNvPr>
          <p:cNvSpPr>
            <a:spLocks noGrp="1"/>
          </p:cNvSpPr>
          <p:nvPr>
            <p:ph type="body" sz="quarter" idx="10"/>
          </p:nvPr>
        </p:nvSpPr>
        <p:spPr>
          <a:xfrm>
            <a:off x="584200" y="1435100"/>
            <a:ext cx="4711700" cy="3046988"/>
          </a:xfrm>
        </p:spPr>
        <p:txBody>
          <a:bodyPr/>
          <a:lstStyle/>
          <a:p>
            <a:r>
              <a:rPr lang="en-US" dirty="0"/>
              <a:t>Define Traversal</a:t>
            </a:r>
          </a:p>
          <a:p>
            <a:r>
              <a:rPr lang="en-US" dirty="0"/>
              <a:t>What are the key components to a list transversal?</a:t>
            </a:r>
          </a:p>
          <a:p>
            <a:r>
              <a:rPr lang="en-US" dirty="0"/>
              <a:t>Who would like to share their solution to 4.3?</a:t>
            </a:r>
          </a:p>
          <a:p>
            <a:endParaRPr lang="en-US" dirty="0"/>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2050" name="Picture 2" descr="Simple List Transversal Example">
            <a:extLst>
              <a:ext uri="{FF2B5EF4-FFF2-40B4-BE49-F238E27FC236}">
                <a16:creationId xmlns:a16="http://schemas.microsoft.com/office/drawing/2014/main" id="{FA72D8B5-BF34-4170-8EAD-00CF7C6C05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474" y="1435100"/>
            <a:ext cx="6205726" cy="35173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4.4: Number Cruncher</a:t>
            </a:r>
          </a:p>
        </p:txBody>
      </p:sp>
      <p:sp>
        <p:nvSpPr>
          <p:cNvPr id="3" name="Content Placeholder 2"/>
          <p:cNvSpPr>
            <a:spLocks noGrp="1"/>
          </p:cNvSpPr>
          <p:nvPr>
            <p:ph sz="quarter" idx="4294967295"/>
          </p:nvPr>
        </p:nvSpPr>
        <p:spPr>
          <a:xfrm>
            <a:off x="584200" y="1285518"/>
            <a:ext cx="11022583" cy="5572482"/>
          </a:xfrm>
        </p:spPr>
        <p:txBody>
          <a:bodyPr>
            <a:normAutofit fontScale="92500" lnSpcReduction="20000"/>
          </a:bodyPr>
          <a:lstStyle/>
          <a:p>
            <a:pPr marL="0" indent="0">
              <a:buNone/>
            </a:pPr>
            <a:r>
              <a:rPr lang="en-US" sz="2400" dirty="0"/>
              <a:t>In this lab, you will continue practicing processing lists, this time using lists of numbers instead of words.</a:t>
            </a:r>
          </a:p>
          <a:p>
            <a:pPr marL="0" indent="0">
              <a:buNone/>
            </a:pPr>
            <a:r>
              <a:rPr lang="en-US" sz="3000" b="1" dirty="0">
                <a:latin typeface="+mj-lt"/>
              </a:rPr>
              <a:t>Summarizing Numbers</a:t>
            </a:r>
          </a:p>
          <a:p>
            <a:pPr marL="457200" indent="-457200">
              <a:buFont typeface="+mj-lt"/>
              <a:buAutoNum type="arabicPeriod"/>
            </a:pPr>
            <a:r>
              <a:rPr lang="en-US" sz="2400" dirty="0"/>
              <a:t>Write a custom SNAP reporter block called “sum” that takes a list as an argument and reports the sum of all the numbers in the list. </a:t>
            </a:r>
          </a:p>
          <a:p>
            <a:pPr lvl="1"/>
            <a:r>
              <a:rPr lang="en-US" sz="2400" dirty="0"/>
              <a:t>Assume that all items in the list passed as the argument will be numbers</a:t>
            </a:r>
          </a:p>
          <a:p>
            <a:pPr marL="457200" indent="-457200">
              <a:buFont typeface="+mj-lt"/>
              <a:buAutoNum type="arabicPeriod"/>
            </a:pPr>
            <a:r>
              <a:rPr lang="en-US" sz="2400" dirty="0"/>
              <a:t>Write a custom SNAP reporter block called “average” that takes a list as an argument and reports the average of all the numbers in the list. </a:t>
            </a:r>
          </a:p>
          <a:p>
            <a:pPr lvl="1"/>
            <a:r>
              <a:rPr lang="en-US" sz="2400" dirty="0"/>
              <a:t>Assume that all items in the list passed as the argument will be numbers.</a:t>
            </a:r>
          </a:p>
          <a:p>
            <a:pPr marL="457200" indent="-457200">
              <a:buFont typeface="+mj-lt"/>
              <a:buAutoNum type="arabicPeriod"/>
            </a:pPr>
            <a:r>
              <a:rPr lang="en-US" sz="2400" dirty="0"/>
              <a:t>Write a custom SNAP predicate block called “includes negative” that takes a list as an argument and reports true if the list contains at least one negative number, and false if all numbers are non-negative.</a:t>
            </a:r>
          </a:p>
          <a:p>
            <a:pPr marL="457200" indent="-457200">
              <a:buFont typeface="+mj-lt"/>
              <a:buAutoNum type="arabicPeriod"/>
            </a:pPr>
            <a:r>
              <a:rPr lang="en-US" sz="2400" dirty="0"/>
              <a:t>Write a custom SNAP predicate block called “increasing?” that takes a list of numbers as an argument and reports true if each value in the list is greater than or equal to the one before it.</a:t>
            </a:r>
          </a:p>
          <a:p>
            <a:pPr marL="457200" indent="-457200">
              <a:buFont typeface="+mj-lt"/>
              <a:buAutoNum type="arabicPeriod"/>
            </a:pPr>
            <a:r>
              <a:rPr lang="en-US" sz="2400" dirty="0"/>
              <a:t>Write a custom SNAP reporter block called “maximum” that takes a list as an argument and reports the largest number in the list.</a:t>
            </a: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4.4: Number Cruncher – Transforming Lists</a:t>
            </a:r>
          </a:p>
        </p:txBody>
      </p:sp>
      <p:sp>
        <p:nvSpPr>
          <p:cNvPr id="3" name="Content Placeholder 2" descr="4 between 4 10 ? block"/>
          <p:cNvSpPr>
            <a:spLocks noGrp="1"/>
          </p:cNvSpPr>
          <p:nvPr>
            <p:ph sz="quarter" idx="4294967295"/>
          </p:nvPr>
        </p:nvSpPr>
        <p:spPr>
          <a:xfrm>
            <a:off x="588263" y="1371600"/>
            <a:ext cx="10433750" cy="4001095"/>
          </a:xfrm>
        </p:spPr>
        <p:txBody>
          <a:bodyPr/>
          <a:lstStyle/>
          <a:p>
            <a:pPr marL="0" indent="0">
              <a:spcBef>
                <a:spcPts val="1200"/>
              </a:spcBef>
              <a:spcAft>
                <a:spcPts val="1200"/>
              </a:spcAft>
              <a:buNone/>
            </a:pPr>
            <a:r>
              <a:rPr lang="en-US" sz="2400" dirty="0"/>
              <a:t>Write a custom SNAP reporter block called “make all positive” that takes a list of numbers as an argument and reports a new list that is the same as the argument, except all negative numbers have been replaced by their absolute value.</a:t>
            </a:r>
          </a:p>
          <a:p>
            <a:pPr marL="0" indent="0">
              <a:spcBef>
                <a:spcPts val="1200"/>
              </a:spcBef>
              <a:spcAft>
                <a:spcPts val="1200"/>
              </a:spcAft>
              <a:buNone/>
            </a:pPr>
            <a:r>
              <a:rPr lang="en-US" sz="2400" dirty="0"/>
              <a:t>Write a custom SNAP reporter block called “only evens” that takes a list of integers as an argument and reports a new list that contains only the even numbers from the argument list. The result list should have its values in the same order as the original list, but with the odd integers removed. (Remember that “mod” block can be useful in determining whether a number is even.</a:t>
            </a:r>
          </a:p>
        </p:txBody>
      </p:sp>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492443"/>
          </a:xfrm>
        </p:spPr>
        <p:txBody>
          <a:bodyPr/>
          <a:lstStyle/>
          <a:p>
            <a:r>
              <a:rPr lang="en-US" sz="3200" dirty="0"/>
              <a:t>Lab 4.4: Number Cruncher – Transforming Lists Bonus</a:t>
            </a:r>
          </a:p>
        </p:txBody>
      </p:sp>
      <p:sp>
        <p:nvSpPr>
          <p:cNvPr id="3" name="Content Placeholder 2" descr="4 between 4 10 ? block"/>
          <p:cNvSpPr>
            <a:spLocks noGrp="1"/>
          </p:cNvSpPr>
          <p:nvPr>
            <p:ph sz="quarter" idx="4294967295"/>
          </p:nvPr>
        </p:nvSpPr>
        <p:spPr>
          <a:xfrm>
            <a:off x="588263" y="1371600"/>
            <a:ext cx="10433750" cy="1846659"/>
          </a:xfrm>
        </p:spPr>
        <p:txBody>
          <a:bodyPr/>
          <a:lstStyle/>
          <a:p>
            <a:pPr marL="0" indent="0">
              <a:spcBef>
                <a:spcPts val="1200"/>
              </a:spcBef>
              <a:spcAft>
                <a:spcPts val="1200"/>
              </a:spcAft>
              <a:buNone/>
            </a:pPr>
            <a:r>
              <a:rPr lang="en-US" sz="2400" dirty="0"/>
              <a:t>BONUS: Write a custom SNAP reporter block called “add all” that takes two list of numbers as arguments and returns a new list that contains the sum of the corresponding values in each argument list. For example, if the arguments to “add all” are (1, 4, 6) and (2, 2, 3), the result should be (3, 6, 9). You can assume the two lists will be the same size.</a:t>
            </a:r>
          </a:p>
        </p:txBody>
      </p:sp>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6485901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3200" i="1" dirty="0"/>
              <a:t>Share Out of Solutions</a:t>
            </a:r>
            <a:endParaRPr lang="en-US" sz="24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MICROSOFT PHILANTHROPIES TEALS" val="Mj44f6OA"/>
  <p:tag name="ARTICULATE_SLIDE_COUNT" val="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1042</Words>
  <Application>Microsoft Office PowerPoint</Application>
  <PresentationFormat>Widescreen</PresentationFormat>
  <Paragraphs>79</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4.4: List Practice II</vt:lpstr>
      <vt:lpstr>List Practice II</vt:lpstr>
      <vt:lpstr>Today’s Plan</vt:lpstr>
      <vt:lpstr>Do Now 4.4: Traversing List</vt:lpstr>
      <vt:lpstr>Review</vt:lpstr>
      <vt:lpstr>Lab 4.4: Number Cruncher</vt:lpstr>
      <vt:lpstr>Lab 4.4: Number Cruncher – Transforming Lists</vt:lpstr>
      <vt:lpstr>Lab 4.4: Number Cruncher – Transforming Lists Bonus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2020-08-24T20:57:34Z</dcterms:created>
  <dcterms:modified xsi:type="dcterms:W3CDTF">2020-08-24T20:58:24Z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D260A21C-3DAA-46AF-82A7-400DA36BB9B4</vt:lpwstr>
  </property>
  <property fmtid="{D5CDD505-2E9C-101B-9397-08002B2CF9AE}" pid="3" name="ArticulatePath">
    <vt:lpwstr>TEALS SNAP 4.4</vt:lpwstr>
  </property>
</Properties>
</file>