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259" r:id="rId9"/>
    <p:sldId id="1689" r:id="rId10"/>
    <p:sldId id="1697" r:id="rId11"/>
  </p:sldIdLst>
  <p:sldSz cx="12192000" cy="6858000"/>
  <p:notesSz cx="6858000" cy="9144000"/>
  <p:custDataLst>
    <p:tags r:id="rId1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6387" autoAdjust="0"/>
  </p:normalViewPr>
  <p:slideViewPr>
    <p:cSldViewPr snapToGrid="0">
      <p:cViewPr varScale="1">
        <p:scale>
          <a:sx n="70" d="100"/>
          <a:sy n="70" d="100"/>
        </p:scale>
        <p:origin x="203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Introduce activity</a:t>
            </a:r>
          </a:p>
          <a:p>
            <a:pPr algn="l"/>
            <a:r>
              <a:rPr lang="en-US" dirty="0">
                <a:effectLst/>
              </a:rPr>
              <a:t>25 minutes | Lab: Connect the Dots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Introduce activity</a:t>
            </a:r>
            <a:endParaRPr lang="en-US" b="1" dirty="0"/>
          </a:p>
          <a:p>
            <a:pPr marL="171450" indent="-171450">
              <a:buFont typeface="Arial" panose="020B0604020202020204" pitchFamily="34" charset="0"/>
              <a:buChar char="•"/>
            </a:pPr>
            <a:r>
              <a:rPr lang="en-US" dirty="0"/>
              <a:t>Inform students that they will be drawing some figures by following specific instructions</a:t>
            </a:r>
          </a:p>
          <a:p>
            <a:pPr marL="171450" indent="-171450">
              <a:buFont typeface="Arial" panose="020B0604020202020204" pitchFamily="34" charset="0"/>
              <a:buChar char="•"/>
            </a:pPr>
            <a:r>
              <a:rPr lang="en-US" dirty="0"/>
              <a:t>Emphasize that students must follow all instructions in the lab carefully</a:t>
            </a:r>
          </a:p>
          <a:p>
            <a:pPr marL="171450" indent="-171450">
              <a:buFont typeface="Arial" panose="020B0604020202020204" pitchFamily="34" charset="0"/>
              <a:buChar char="•"/>
            </a:pPr>
            <a:r>
              <a:rPr lang="en-US" dirty="0"/>
              <a:t>Throughout the activity, ask students to think about other ways they could accomplish the same goals and the advantages and disadvantages of each approach.</a:t>
            </a:r>
          </a:p>
          <a:p>
            <a:endParaRPr lang="en-US" dirty="0"/>
          </a:p>
          <a:p>
            <a:r>
              <a:rPr lang="en-US" b="1" dirty="0">
                <a:effectLst/>
              </a:rPr>
              <a:t>Activity</a:t>
            </a:r>
            <a:endParaRPr lang="en-US" b="1" dirty="0"/>
          </a:p>
          <a:p>
            <a:pPr marL="171450" indent="-171450">
              <a:buFont typeface="Arial" panose="020B0604020202020204" pitchFamily="34" charset="0"/>
              <a:buChar char="•"/>
            </a:pPr>
            <a:r>
              <a:rPr lang="en-US" dirty="0"/>
              <a:t>Split students into diverse groups of at least six. If the number of students is not an exact multiple of six, create a few groups of seven and have students take turns being "active."</a:t>
            </a:r>
          </a:p>
          <a:p>
            <a:pPr marL="171450" indent="-171450">
              <a:buFont typeface="Arial" panose="020B0604020202020204" pitchFamily="34" charset="0"/>
              <a:buChar char="•"/>
            </a:pPr>
            <a:r>
              <a:rPr lang="en-US" dirty="0"/>
              <a:t>Students should follow the steps in the lab, being careful to act as a group.</a:t>
            </a:r>
          </a:p>
          <a:p>
            <a:pPr marL="171450" indent="-171450">
              <a:buFont typeface="Arial" panose="020B0604020202020204" pitchFamily="34" charset="0"/>
              <a:buChar char="•"/>
            </a:pPr>
            <a:r>
              <a:rPr lang="en-US" dirty="0"/>
              <a:t>In each part, the group will draw the letter 'C' six times, using slightly different instructions.</a:t>
            </a:r>
          </a:p>
          <a:p>
            <a:pPr marL="171450" indent="-171450">
              <a:buFont typeface="Arial" panose="020B0604020202020204" pitchFamily="34" charset="0"/>
              <a:buChar char="•"/>
            </a:pPr>
            <a:r>
              <a:rPr lang="en-US" dirty="0"/>
              <a:t>Students should, hopefully, notice that in part 3, they are able to achieve similar but not exactly the same results by all following the same instructions. (Though each student draws a 'C', they are not all in the same location.) In each part, they were able to improve the efficiency and clarity of the instructions.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326504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group to share their answers to the questions at the end of each part.</a:t>
            </a:r>
          </a:p>
          <a:p>
            <a:pPr marL="171450" indent="-171450">
              <a:buFont typeface="Arial" panose="020B0604020202020204" pitchFamily="34" charset="0"/>
              <a:buChar char="•"/>
            </a:pPr>
            <a:r>
              <a:rPr lang="en-US" dirty="0"/>
              <a:t>Discuss how this approach could be applied to coding.</a:t>
            </a:r>
          </a:p>
          <a:p>
            <a:pPr marL="171450" indent="-171450">
              <a:buFont typeface="Arial" panose="020B0604020202020204" pitchFamily="34" charset="0"/>
              <a:buChar char="•"/>
            </a:pPr>
            <a:r>
              <a:rPr lang="en-US" dirty="0"/>
              <a:t>Introduce the terms </a:t>
            </a:r>
            <a:r>
              <a:rPr lang="en-US" b="1" dirty="0"/>
              <a:t>prototyping</a:t>
            </a:r>
            <a:r>
              <a:rPr lang="en-US" dirty="0"/>
              <a:t> and </a:t>
            </a:r>
            <a:r>
              <a:rPr lang="en-US" b="1" dirty="0"/>
              <a:t>cloning</a:t>
            </a:r>
            <a:r>
              <a:rPr lang="en-US" dirty="0"/>
              <a:t> as (mostly) synonyms:</a:t>
            </a:r>
          </a:p>
          <a:p>
            <a:pPr marL="171450" indent="-171450">
              <a:buFont typeface="Arial" panose="020B0604020202020204" pitchFamily="34" charset="0"/>
              <a:buChar char="•"/>
            </a:pPr>
            <a:r>
              <a:rPr lang="en-US" b="1" dirty="0"/>
              <a:t>prototyping:</a:t>
            </a:r>
            <a:r>
              <a:rPr lang="en-US" dirty="0"/>
              <a:t> creating a single "master" entity that defines the behavior for a group of objects, then creating many copies of the prototype to duplicate the behavior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5/11/2022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5.1: Introduction to cloning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Introduction to cloning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Explain why prototyping and clones can be useful.</a:t>
            </a:r>
          </a:p>
          <a:p>
            <a:pPr marL="457200" indent="-285750">
              <a:spcBef>
                <a:spcPts val="600"/>
              </a:spcBef>
              <a:spcAft>
                <a:spcPts val="600"/>
              </a:spcAft>
              <a:buSzPct val="100000"/>
              <a:buFont typeface="Arial" panose="020B0604020202020204" pitchFamily="34" charset="0"/>
              <a:buChar char="•"/>
            </a:pPr>
            <a:r>
              <a:rPr lang="en-US" sz="2400" dirty="0"/>
              <a:t>Describe how complex goals can be accomplished using cloning.</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Introduc</a:t>
            </a:r>
            <a:r>
              <a:rPr lang="en-US" sz="1800" dirty="0"/>
              <a:t>e activity</a:t>
            </a:r>
            <a:endParaRPr lang="en-US" sz="1800" dirty="0">
              <a:effectLst/>
            </a:endParaRPr>
          </a:p>
          <a:p>
            <a:pPr algn="l"/>
            <a:r>
              <a:rPr lang="en-US" sz="1800" dirty="0"/>
              <a:t>Lab Activity</a:t>
            </a:r>
          </a:p>
          <a:p>
            <a:pPr algn="l"/>
            <a:r>
              <a:rPr lang="en-US" sz="1800" dirty="0">
                <a:effectLst/>
              </a:rPr>
              <a:t>Debrief</a:t>
            </a:r>
            <a:r>
              <a:rPr lang="en-US" sz="1800" dirty="0"/>
              <a:t> and</a:t>
            </a:r>
            <a:r>
              <a:rPr lang="en-US" sz="1800" dirty="0">
                <a:effectLst/>
              </a:rPr>
              <a:t>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lab activity</a:t>
            </a:r>
            <a:endParaRPr lang="en-US" dirty="0"/>
          </a:p>
        </p:txBody>
      </p:sp>
      <p:sp>
        <p:nvSpPr>
          <p:cNvPr id="3" name="Content Placeholder 2"/>
          <p:cNvSpPr>
            <a:spLocks noGrp="1"/>
          </p:cNvSpPr>
          <p:nvPr>
            <p:ph sz="quarter" idx="4294967295"/>
          </p:nvPr>
        </p:nvSpPr>
        <p:spPr>
          <a:xfrm>
            <a:off x="588263" y="2343830"/>
            <a:ext cx="5678714" cy="2523768"/>
          </a:xfrm>
        </p:spPr>
        <p:txBody>
          <a:bodyPr wrap="square">
            <a:spAutoFit/>
          </a:bodyPr>
          <a:lstStyle/>
          <a:p>
            <a:pPr marL="161925" indent="0">
              <a:spcBef>
                <a:spcPts val="600"/>
              </a:spcBef>
              <a:spcAft>
                <a:spcPts val="600"/>
              </a:spcAft>
              <a:buSzPct val="100000"/>
              <a:buNone/>
            </a:pPr>
            <a:r>
              <a:rPr lang="en-US" sz="2400" dirty="0"/>
              <a:t>In this lab, you will follow sets of instructions to investigate how clones work.</a:t>
            </a:r>
          </a:p>
          <a:p>
            <a:pPr marL="161925" indent="0">
              <a:spcBef>
                <a:spcPts val="600"/>
              </a:spcBef>
              <a:spcAft>
                <a:spcPts val="600"/>
              </a:spcAft>
              <a:buSzPct val="100000"/>
              <a:buNone/>
            </a:pPr>
            <a:endParaRPr lang="en-US" sz="2400" dirty="0"/>
          </a:p>
          <a:p>
            <a:pPr marL="161925" indent="0">
              <a:spcBef>
                <a:spcPts val="600"/>
              </a:spcBef>
              <a:spcAft>
                <a:spcPts val="600"/>
              </a:spcAft>
              <a:buSzPct val="100000"/>
              <a:buNone/>
            </a:pPr>
            <a:r>
              <a:rPr lang="en-US" sz="2400" dirty="0"/>
              <a:t>You will work in groups of six. Please follow all instructions in the lab carefully!</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6" name="Picture 2" descr="Dots">
            <a:extLst>
              <a:ext uri="{FF2B5EF4-FFF2-40B4-BE49-F238E27FC236}">
                <a16:creationId xmlns:a16="http://schemas.microsoft.com/office/drawing/2014/main" id="{4FEF91D1-C566-488B-9B8E-BCC8797B7B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106" y="2970714"/>
            <a:ext cx="5341694" cy="127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t>Let’s share some of your solutions! </a:t>
            </a:r>
          </a:p>
          <a:p>
            <a:pPr marL="457200" indent="-338138">
              <a:spcBef>
                <a:spcPts val="600"/>
              </a:spcBef>
              <a:spcAft>
                <a:spcPts val="600"/>
              </a:spcAft>
              <a:buSzPct val="100000"/>
              <a:buFont typeface="Arial" panose="020B0604020202020204" pitchFamily="34" charset="0"/>
              <a:buChar char="•"/>
            </a:pPr>
            <a:r>
              <a:rPr lang="en-US" dirty="0"/>
              <a:t>How could this approach be applied to coding? </a:t>
            </a:r>
          </a:p>
          <a:p>
            <a:pPr marL="119062" indent="0">
              <a:spcBef>
                <a:spcPts val="600"/>
              </a:spcBef>
              <a:spcAft>
                <a:spcPts val="600"/>
              </a:spcAft>
              <a:buSzPct val="100000"/>
              <a:buNone/>
            </a:pPr>
            <a:endParaRPr lang="en-US" dirty="0"/>
          </a:p>
          <a:p>
            <a:pPr marL="119062" indent="0">
              <a:spcBef>
                <a:spcPts val="600"/>
              </a:spcBef>
              <a:spcAft>
                <a:spcPts val="600"/>
              </a:spcAft>
              <a:buSzPct val="100000"/>
              <a:buNone/>
            </a:pPr>
            <a:r>
              <a:rPr lang="en-US" b="1" dirty="0"/>
              <a:t>Prototyping</a:t>
            </a:r>
            <a:r>
              <a:rPr lang="en-US" dirty="0"/>
              <a:t>: creating a single "master" entity that defines the behavior for a group of objects, then creating many copies of the prototype to duplicate the behavior</a:t>
            </a:r>
          </a:p>
          <a:p>
            <a:pPr marL="119062" indent="0">
              <a:spcBef>
                <a:spcPts val="600"/>
              </a:spcBef>
              <a:spcAft>
                <a:spcPts val="600"/>
              </a:spcAft>
              <a:buSzPct val="100000"/>
              <a:buNone/>
            </a:pPr>
            <a:r>
              <a:rPr lang="en-US" dirty="0"/>
              <a:t> </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628650" indent="-457200">
              <a:spcBef>
                <a:spcPts val="600"/>
              </a:spcBef>
              <a:spcAft>
                <a:spcPts val="600"/>
              </a:spcAft>
              <a:buSzPct val="100000"/>
              <a:buFont typeface="+mj-lt"/>
              <a:buAutoNum type="arabicPeriod"/>
            </a:pPr>
            <a:r>
              <a:rPr lang="en-US" sz="2400" dirty="0"/>
              <a:t>Explain why prototyping and clones may be useful</a:t>
            </a:r>
          </a:p>
          <a:p>
            <a:pPr marL="628650" indent="-457200">
              <a:spcBef>
                <a:spcPts val="600"/>
              </a:spcBef>
              <a:spcAft>
                <a:spcPts val="600"/>
              </a:spcAft>
              <a:buSzPct val="100000"/>
              <a:buFont typeface="+mj-lt"/>
              <a:buAutoNum type="arabicPeriod"/>
            </a:pPr>
            <a:r>
              <a:rPr lang="en-US" sz="2400" dirty="0"/>
              <a:t>Give an example of how complex goals can be accomplished using cloning</a:t>
            </a:r>
            <a:endParaRPr lang="en-US" sz="2400" b="1"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273C4D-26D0-4F9E-BAA7-6DBCFED63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E7095-A5ED-4467-A654-EC3BF61C9A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82372C-5930-418F-B26C-284A7F6B7E0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475</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5.1: Introduction to cloning</vt:lpstr>
      <vt:lpstr>Introduction to cloning</vt:lpstr>
      <vt:lpstr>Today’s plan</vt:lpstr>
      <vt:lpstr>Group lab activity</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2020-05-20T16:20:13Z</dcterms:created>
  <dcterms:modified xsi:type="dcterms:W3CDTF">2022-05-11T20:11:00Z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2020-05-20T16:21:14Z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37288f6d-1ca0-4c8c-985f-fea9a8890af8</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E9FA6CF9-A622-46B9-A1CD-28FF66619487</vt:lpwstr>
  </property>
  <property fmtid="{D5CDD505-2E9C-101B-9397-08002B2CF9AE}" pid="11" name="ArticulatePath">
    <vt:lpwstr>TEALS SNAP 5.1</vt:lpwstr>
  </property>
</Properties>
</file>