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4"/>
  </p:notesMasterIdLst>
  <p:sldIdLst>
    <p:sldId id="1670" r:id="rId3"/>
    <p:sldId id="1679" r:id="rId4"/>
    <p:sldId id="1680" r:id="rId5"/>
    <p:sldId id="257" r:id="rId6"/>
    <p:sldId id="1704" r:id="rId7"/>
    <p:sldId id="1710" r:id="rId8"/>
    <p:sldId id="1707" r:id="rId9"/>
    <p:sldId id="1711" r:id="rId10"/>
    <p:sldId id="1712" r:id="rId11"/>
    <p:sldId id="1689" r:id="rId12"/>
    <p:sldId id="1697"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69" d="100"/>
          <a:sy n="69" d="100"/>
        </p:scale>
        <p:origin x="207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one or two students to provide their solutions to each part</a:t>
            </a:r>
          </a:p>
          <a:p>
            <a:r>
              <a:rPr lang="en-US" sz="1200" b="0" i="0" kern="1200" dirty="0">
                <a:solidFill>
                  <a:schemeClr val="tx1"/>
                </a:solidFill>
                <a:effectLst/>
                <a:latin typeface="+mn-lt"/>
                <a:ea typeface="+mn-ea"/>
                <a:cs typeface="+mn-cs"/>
              </a:rPr>
              <a:t>Point out the similarities in each solution, emphasizing that the algorithm remains constant and only the value that is reported changes.</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a:t>
            </a:r>
            <a:r>
              <a:rPr lang="en-US" sz="1200" b="0" i="0" kern="1200" dirty="0">
                <a:solidFill>
                  <a:schemeClr val="tx1"/>
                </a:solidFill>
                <a:effectLst/>
                <a:latin typeface="+mn-lt"/>
                <a:ea typeface="+mn-ea"/>
                <a:cs typeface="+mn-cs"/>
              </a:rPr>
              <a:t>Lecture and Demonstration</a:t>
            </a:r>
            <a:endParaRPr lang="en-US" dirty="0">
              <a:effectLst/>
            </a:endParaRPr>
          </a:p>
          <a:p>
            <a:pPr algn="l"/>
            <a:r>
              <a:rPr lang="en-US" dirty="0">
                <a:effectLst/>
              </a:rPr>
              <a:t>25 minutes | </a:t>
            </a:r>
            <a:r>
              <a:rPr lang="en-US" sz="1200" b="0" i="0" kern="1200" dirty="0">
                <a:solidFill>
                  <a:schemeClr val="tx1"/>
                </a:solidFill>
                <a:effectLst/>
                <a:latin typeface="+mn-lt"/>
                <a:ea typeface="+mn-ea"/>
                <a:cs typeface="+mn-cs"/>
              </a:rPr>
              <a:t>Activity</a:t>
            </a:r>
          </a:p>
          <a:p>
            <a:pPr algn="l"/>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Ask students to consider how to determine if a particular person is in the room or not</a:t>
            </a:r>
          </a:p>
          <a:p>
            <a:r>
              <a:rPr lang="en-US" dirty="0"/>
              <a:t>At first, you will likely get answers like “call out the person's name” or “look around.” Press the students to come up with a method that will always work, including when the person is not present. If necessary, ask them to pretend they are a computer.</a:t>
            </a:r>
          </a:p>
          <a:p>
            <a:r>
              <a:rPr lang="en-US" dirty="0"/>
              <a:t>Point out that solutions like “look around” are too high-level, and in reality, there is a lot more going on (such as looking at each person individually).</a:t>
            </a:r>
          </a:p>
          <a:p>
            <a:r>
              <a:rPr lang="en-US" dirty="0"/>
              <a:t>Guide students to the process of checking if each person is the one they are seeking, in some deterministic order, until they have either found the person or checked everyone. Emphasize that the absence of the person is only confirmed when everyone has been checked, but that the presence is known as soon as the person is found.</a:t>
            </a:r>
          </a:p>
          <a:p>
            <a:r>
              <a:rPr lang="en-US" dirty="0"/>
              <a:t>Get students to recognize that this process is a traversal of the people in the room.</a:t>
            </a:r>
          </a:p>
          <a:p>
            <a:r>
              <a:rPr lang="en-US" dirty="0"/>
              <a:t>Explain that the process of traversing a list looking for a particular item is known as a “sequential search.”</a:t>
            </a:r>
          </a:p>
          <a:p>
            <a:r>
              <a:rPr lang="en-US" dirty="0"/>
              <a:t>Ask students to think about the efficiency of this algorithm. Emphasize best, worst, and average cases (both what those cases are and how long they take).</a:t>
            </a:r>
          </a:p>
          <a:p>
            <a:r>
              <a:rPr lang="en-US" dirty="0"/>
              <a:t>You need not get into specific runtimes or big-O notation, but students should have a basic understanding of the fact that the speed of the search is dependent on the size of the list.</a:t>
            </a:r>
          </a:p>
          <a:p>
            <a:r>
              <a:rPr lang="en-US" dirty="0"/>
              <a:t>If students seem prepared, ask them to speculate under what circumstances you might be able to do better (eventually leading to binary search).</a:t>
            </a:r>
          </a:p>
          <a:p>
            <a:r>
              <a:rPr lang="en-US" dirty="0"/>
              <a:t>Show the script for a basic sequential search:</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Point out that this script is another variation of a traversal.</a:t>
            </a:r>
          </a:p>
          <a:p>
            <a:r>
              <a:rPr lang="en-US" sz="1200" b="0" i="0" kern="1200" dirty="0">
                <a:solidFill>
                  <a:schemeClr val="tx1"/>
                </a:solidFill>
                <a:effectLst/>
                <a:latin typeface="+mn-lt"/>
                <a:ea typeface="+mn-ea"/>
                <a:cs typeface="+mn-cs"/>
              </a:rPr>
              <a:t>Emphasize that this is only one variant of sequential search. The specifics of what to report can vary (true/false, index in list, item itself, etc.).</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61044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77458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18199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jpe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4.5: </a:t>
            </a:r>
            <a:r>
              <a:rPr lang="en-US" b="1" dirty="0"/>
              <a:t>Sequential search</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3200" i="1" dirty="0"/>
              <a:t>Share out</a:t>
            </a:r>
            <a:endParaRPr lang="en-US" sz="24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1600438"/>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In your own words describe how a sequential search works.</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b="1" dirty="0"/>
              <a:t>Sequential search</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1400383"/>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t>Explain the sequential search algorithm.</a:t>
            </a:r>
          </a:p>
          <a:p>
            <a:pPr marL="457200" indent="-352425">
              <a:spcBef>
                <a:spcPts val="600"/>
              </a:spcBef>
              <a:spcAft>
                <a:spcPts val="600"/>
              </a:spcAft>
              <a:buSzPct val="100000"/>
              <a:buFont typeface="Arial" panose="020B0604020202020204" pitchFamily="34" charset="0"/>
              <a:buChar char="•"/>
            </a:pPr>
            <a:r>
              <a:rPr lang="en-US" sz="2400" dirty="0"/>
              <a:t>Implement several variations of sequential search.</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646878"/>
          </a:xfrm>
        </p:spPr>
        <p:txBody>
          <a:bodyPr/>
          <a:lstStyle/>
          <a:p>
            <a:r>
              <a:rPr lang="en-US" dirty="0">
                <a:effectLst/>
              </a:rPr>
              <a:t>Do now</a:t>
            </a:r>
          </a:p>
          <a:p>
            <a:r>
              <a:rPr lang="en-US" dirty="0"/>
              <a:t>Lecture and demonstration</a:t>
            </a:r>
            <a:endParaRPr lang="en-US" dirty="0">
              <a:effectLst/>
            </a:endParaRPr>
          </a:p>
          <a:p>
            <a:r>
              <a:rPr lang="en-US" dirty="0"/>
              <a:t>It’s around here somewhere activity</a:t>
            </a:r>
          </a:p>
          <a:p>
            <a:r>
              <a:rPr lang="en-US" dirty="0"/>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4.5: List tracing</a:t>
            </a:r>
          </a:p>
        </p:txBody>
      </p:sp>
      <p:sp>
        <p:nvSpPr>
          <p:cNvPr id="3" name="Content Placeholder 2"/>
          <p:cNvSpPr>
            <a:spLocks noGrp="1"/>
          </p:cNvSpPr>
          <p:nvPr>
            <p:ph type="body" sz="quarter" idx="10"/>
          </p:nvPr>
        </p:nvSpPr>
        <p:spPr>
          <a:xfrm>
            <a:off x="584200" y="1285518"/>
            <a:ext cx="6515100" cy="5389602"/>
          </a:xfrm>
        </p:spPr>
        <p:txBody>
          <a:bodyPr>
            <a:noAutofit/>
          </a:bodyPr>
          <a:lstStyle/>
          <a:p>
            <a:pPr marL="0" indent="0">
              <a:buNone/>
            </a:pPr>
            <a:r>
              <a:rPr lang="en-US" sz="1800" dirty="0"/>
              <a:t>For each script below, describe what the sprite does when that script is triggered. </a:t>
            </a:r>
          </a:p>
          <a:p>
            <a:pPr marL="342900" indent="-342900">
              <a:buFont typeface="+mj-lt"/>
              <a:buAutoNum type="arabicPeriod"/>
            </a:pPr>
            <a:r>
              <a:rPr lang="en-US" sz="1800" dirty="0"/>
              <a:t>Number your answers. </a:t>
            </a:r>
          </a:p>
          <a:p>
            <a:pPr marL="342900" indent="-342900">
              <a:buFont typeface="+mj-lt"/>
              <a:buAutoNum type="arabicPeriod"/>
            </a:pPr>
            <a:r>
              <a:rPr lang="en-US" sz="1800" dirty="0"/>
              <a:t>If you have time, check your answers by assembling these scripts</a:t>
            </a:r>
          </a:p>
          <a:p>
            <a:r>
              <a:rPr lang="en-US" sz="1800" dirty="0"/>
              <a:t>You will need to add the </a:t>
            </a:r>
            <a:r>
              <a:rPr lang="en-US" sz="1800" b="1" dirty="0"/>
              <a:t>Words, sentences</a:t>
            </a:r>
            <a:r>
              <a:rPr lang="en-US" sz="1800" dirty="0"/>
              <a:t> library to your project to use the </a:t>
            </a:r>
            <a:r>
              <a:rPr lang="en-US" sz="1800" b="1" dirty="0"/>
              <a:t>list-&gt;sentence</a:t>
            </a:r>
            <a:r>
              <a:rPr lang="en-US" sz="1800" dirty="0"/>
              <a:t> block. </a:t>
            </a:r>
          </a:p>
          <a:p>
            <a:pPr marL="342900" indent="-342900">
              <a:buFont typeface="+mj-lt"/>
              <a:buAutoNum type="arabicPeriod"/>
            </a:pPr>
            <a:r>
              <a:rPr lang="en-US" sz="1800" dirty="0"/>
              <a:t>Click the File Icon in the upper left corner next to the image.</a:t>
            </a:r>
          </a:p>
          <a:p>
            <a:pPr marL="342900" indent="-342900">
              <a:buFont typeface="+mj-lt"/>
              <a:buAutoNum type="arabicPeriod"/>
            </a:pPr>
            <a:r>
              <a:rPr lang="en-US" sz="1800" dirty="0"/>
              <a:t>Click “Libraries...”</a:t>
            </a:r>
          </a:p>
          <a:p>
            <a:pPr marL="342900" indent="-342900">
              <a:buFont typeface="+mj-lt"/>
              <a:buAutoNum type="arabicPeriod"/>
            </a:pPr>
            <a:r>
              <a:rPr lang="en-US" sz="1800" dirty="0"/>
              <a:t>Select “Words, sentences”</a:t>
            </a:r>
          </a:p>
          <a:p>
            <a:pPr marL="342900" indent="-342900">
              <a:buFont typeface="+mj-lt"/>
              <a:buAutoNum type="arabicPeriod"/>
            </a:pPr>
            <a:r>
              <a:rPr lang="en-US" sz="1800" dirty="0"/>
              <a:t>Click “Import”</a:t>
            </a:r>
          </a:p>
          <a:p>
            <a:pPr marL="541338" lvl="1" indent="-285750">
              <a:buFont typeface="Arial" panose="020B0604020202020204" pitchFamily="34" charset="0"/>
              <a:buChar char="•"/>
            </a:pPr>
            <a:r>
              <a:rPr lang="en-US" dirty="0"/>
              <a:t>The "list-&gt;sentence" block will be one of the blocks added to the operator's palette.</a:t>
            </a:r>
          </a:p>
          <a:p>
            <a:pPr marL="0" indent="0">
              <a:buNone/>
            </a:pPr>
            <a:r>
              <a:rPr lang="en-US" sz="1800" dirty="0"/>
              <a:t>5. Save your project as </a:t>
            </a:r>
            <a:r>
              <a:rPr lang="en-US" sz="1800" i="1" dirty="0"/>
              <a:t>DoNow4.5</a:t>
            </a:r>
            <a:r>
              <a:rPr lang="en-US" sz="1800" dirty="0"/>
              <a:t>.</a:t>
            </a:r>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6" descr="Example List Tracing code written in Snap!">
            <a:extLst>
              <a:ext uri="{FF2B5EF4-FFF2-40B4-BE49-F238E27FC236}">
                <a16:creationId xmlns:a16="http://schemas.microsoft.com/office/drawing/2014/main" id="{0FAE13FC-25BD-461B-A580-2BB5F8C12F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9737" y="1273971"/>
            <a:ext cx="3740263" cy="5401149"/>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4" name="Text Placeholder 3">
            <a:extLst>
              <a:ext uri="{FF2B5EF4-FFF2-40B4-BE49-F238E27FC236}">
                <a16:creationId xmlns:a16="http://schemas.microsoft.com/office/drawing/2014/main" id="{34AACF2C-5AD1-48D0-894C-B0335E7C41E2}"/>
              </a:ext>
            </a:extLst>
          </p:cNvPr>
          <p:cNvSpPr>
            <a:spLocks noGrp="1"/>
          </p:cNvSpPr>
          <p:nvPr>
            <p:ph type="body" sz="quarter" idx="10"/>
          </p:nvPr>
        </p:nvSpPr>
        <p:spPr>
          <a:xfrm>
            <a:off x="584200" y="1435100"/>
            <a:ext cx="11018520" cy="1446550"/>
          </a:xfrm>
        </p:spPr>
        <p:txBody>
          <a:bodyPr/>
          <a:lstStyle/>
          <a:p>
            <a:r>
              <a:rPr lang="en-US" dirty="0"/>
              <a:t>How would you determine if a person is in the room or not?</a:t>
            </a:r>
          </a:p>
          <a:p>
            <a:r>
              <a:rPr lang="en-US" dirty="0"/>
              <a:t>Can you produce a method that will always work including when the person is not present? (Pretend you are a computer)</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(Continued)</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1028" name="Picture 4" descr="Search Diagram to help with explanations">
            <a:extLst>
              <a:ext uri="{FF2B5EF4-FFF2-40B4-BE49-F238E27FC236}">
                <a16:creationId xmlns:a16="http://schemas.microsoft.com/office/drawing/2014/main" id="{4D25A48C-8447-44C6-AFB9-5ACC51B339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1371600"/>
            <a:ext cx="10245725" cy="48896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884142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3200" dirty="0"/>
              <a:t>In this lab, you will implement several custom blocks performing variants of sequential search.</a:t>
            </a:r>
          </a:p>
          <a:p>
            <a:pPr marL="0" indent="0">
              <a:buNone/>
            </a:pPr>
            <a:r>
              <a:rPr lang="en-US" sz="3200" b="1" dirty="0"/>
              <a:t>Part 1: You there</a:t>
            </a:r>
          </a:p>
          <a:p>
            <a:pPr marL="0" indent="0">
              <a:buNone/>
            </a:pPr>
            <a:r>
              <a:rPr lang="en-US" sz="3200" dirty="0"/>
              <a:t>1. Write your own version of the </a:t>
            </a:r>
            <a:r>
              <a:rPr lang="en-US" sz="3200" b="1" dirty="0"/>
              <a:t>contains</a:t>
            </a:r>
            <a:r>
              <a:rPr lang="en-US" sz="3200" dirty="0"/>
              <a:t> block, which takes a list and a value as arguments. Then reports true if the value is in the list and reports false otherwise. You should not use the existing </a:t>
            </a:r>
            <a:r>
              <a:rPr lang="en-US" sz="3200" b="1" dirty="0"/>
              <a:t>contains</a:t>
            </a:r>
            <a:r>
              <a:rPr lang="en-US" sz="3200" dirty="0"/>
              <a:t> block in your implementation.</a:t>
            </a:r>
          </a:p>
          <a:p>
            <a:pPr lvl="1"/>
            <a:r>
              <a:rPr lang="en-US" sz="2400" dirty="0"/>
              <a:t>Do not use the existing </a:t>
            </a:r>
            <a:r>
              <a:rPr lang="en-US" sz="2400" b="1" dirty="0"/>
              <a:t>contains</a:t>
            </a:r>
            <a:r>
              <a:rPr lang="en-US" sz="2400" dirty="0"/>
              <a:t> block in your implementation.</a:t>
            </a:r>
            <a:endParaRPr lang="en-US" sz="2400" b="1" dirty="0"/>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a:t>
            </a:r>
          </a:p>
        </p:txBody>
      </p:sp>
      <p:sp>
        <p:nvSpPr>
          <p:cNvPr id="3" name="Content Placeholder 2"/>
          <p:cNvSpPr>
            <a:spLocks noGrp="1"/>
          </p:cNvSpPr>
          <p:nvPr>
            <p:ph sz="quarter" idx="4294967295"/>
          </p:nvPr>
        </p:nvSpPr>
        <p:spPr>
          <a:xfrm>
            <a:off x="584200" y="1285518"/>
            <a:ext cx="11022583" cy="5115282"/>
          </a:xfrm>
        </p:spPr>
        <p:txBody>
          <a:bodyPr>
            <a:normAutofit fontScale="92500" lnSpcReduction="10000"/>
          </a:bodyPr>
          <a:lstStyle/>
          <a:p>
            <a:pPr marL="0" indent="0">
              <a:buNone/>
            </a:pPr>
            <a:r>
              <a:rPr lang="en-US" sz="3200" b="1" dirty="0"/>
              <a:t>Part 2: Where?</a:t>
            </a:r>
          </a:p>
          <a:p>
            <a:pPr marL="0" indent="0">
              <a:buNone/>
            </a:pPr>
            <a:r>
              <a:rPr lang="en-US" sz="3200" dirty="0"/>
              <a:t>1. Write a custom block called </a:t>
            </a:r>
            <a:r>
              <a:rPr lang="en-US" sz="3200" i="1" dirty="0"/>
              <a:t>index of</a:t>
            </a:r>
            <a:r>
              <a:rPr lang="en-US" sz="3200" dirty="0"/>
              <a:t> that takes a list and a value as arguments and reports the index of the value found in the list. If the value is not in the list, report -1.Takes a list and a value as arguments and reports the index.</a:t>
            </a:r>
          </a:p>
          <a:p>
            <a:pPr marL="0" indent="0">
              <a:buNone/>
            </a:pPr>
            <a:endParaRPr lang="en-US" b="1" dirty="0"/>
          </a:p>
          <a:p>
            <a:pPr marL="0" indent="0">
              <a:buNone/>
            </a:pPr>
            <a:r>
              <a:rPr lang="en-US" b="1" dirty="0"/>
              <a:t>For example, </a:t>
            </a:r>
          </a:p>
          <a:p>
            <a:r>
              <a:rPr lang="en-US" sz="3200" dirty="0"/>
              <a:t>if the list is (2, 3, 5, 7, 11) and the value is 5, </a:t>
            </a:r>
            <a:r>
              <a:rPr lang="en-US" sz="3200" i="1" dirty="0"/>
              <a:t>index of</a:t>
            </a:r>
            <a:r>
              <a:rPr lang="en-US" sz="3200" dirty="0"/>
              <a:t> should report 3. </a:t>
            </a:r>
          </a:p>
          <a:p>
            <a:r>
              <a:rPr lang="en-US" sz="3200" dirty="0"/>
              <a:t>If the list is (2, 3, 5, 7, 11) and the value is 4, </a:t>
            </a:r>
            <a:r>
              <a:rPr lang="en-US" sz="3200" i="1" dirty="0"/>
              <a:t>index of</a:t>
            </a:r>
            <a:r>
              <a:rPr lang="en-US" sz="3200" dirty="0"/>
              <a:t> should report −1.</a:t>
            </a: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5675481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3000" b="1" dirty="0">
                <a:latin typeface="+mj-lt"/>
              </a:rPr>
              <a:t>Part 3: Tell me more</a:t>
            </a:r>
          </a:p>
          <a:p>
            <a:pPr marL="514350" indent="-514350">
              <a:buFont typeface="+mj-lt"/>
              <a:buAutoNum type="arabicPeriod"/>
            </a:pPr>
            <a:r>
              <a:rPr lang="en-US" dirty="0"/>
              <a:t>Write a custom block called </a:t>
            </a:r>
            <a:r>
              <a:rPr lang="en-US" i="1" dirty="0"/>
              <a:t>first e-word</a:t>
            </a:r>
            <a:r>
              <a:rPr lang="en-US" dirty="0"/>
              <a:t> that takes a list as an argument and reports the first word in the list that starts with the letter 'e'.  If no such word exists, report a blank (nothing).</a:t>
            </a:r>
          </a:p>
          <a:p>
            <a:pPr marL="514350" indent="-514350">
              <a:buFont typeface="+mj-lt"/>
              <a:buAutoNum type="arabicPeriod"/>
            </a:pPr>
            <a:r>
              <a:rPr lang="en-US" dirty="0"/>
              <a:t>Save your project as </a:t>
            </a:r>
            <a:r>
              <a:rPr lang="en-US" i="1" dirty="0"/>
              <a:t>Lab4.5</a:t>
            </a:r>
            <a:r>
              <a:rPr lang="en-US" dirty="0"/>
              <a:t>.</a:t>
            </a:r>
          </a:p>
          <a:p>
            <a:pPr marL="0" indent="0">
              <a:buNone/>
            </a:pPr>
            <a:r>
              <a:rPr lang="en-US" b="1" dirty="0"/>
              <a:t>Bonus:</a:t>
            </a:r>
            <a:r>
              <a:rPr lang="en-US" dirty="0"/>
              <a:t> Write a custom block called </a:t>
            </a:r>
            <a:r>
              <a:rPr lang="en-US" i="1" dirty="0"/>
              <a:t>first word that starts with</a:t>
            </a:r>
            <a:r>
              <a:rPr lang="en-US" dirty="0"/>
              <a:t> that takes a list and a letter as arguments and reports the first word in the list that starts with the given letter. If no such word exists, report a blank (nothing).</a:t>
            </a:r>
          </a:p>
          <a:p>
            <a:pPr marL="0" indent="0">
              <a:buNone/>
            </a:pPr>
            <a:endParaRPr lang="en-US" dirty="0"/>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423867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Mj44f6OA"/>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1157</Words>
  <Application>Microsoft Office PowerPoint</Application>
  <PresentationFormat>Widescreen</PresentationFormat>
  <Paragraphs>86</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4.5: Sequential search</vt:lpstr>
      <vt:lpstr>Sequential search</vt:lpstr>
      <vt:lpstr>Today’s plan</vt:lpstr>
      <vt:lpstr>Do now 4.5: List tracing</vt:lpstr>
      <vt:lpstr>Lecture</vt:lpstr>
      <vt:lpstr>Lecture (Continued)</vt:lpstr>
      <vt:lpstr>Lab 4.5: It’s around here somewhere</vt:lpstr>
      <vt:lpstr>Lab 4.5: It’s around here somewhere</vt:lpstr>
      <vt:lpstr>Lab 4.5: It’s around here somewhere</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2020-08-24T21:19:30Z</dcterms:created>
  <dcterms:modified xsi:type="dcterms:W3CDTF">2022-05-09T19:59:10Z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CF0C8FBE-77BE-4C82-8D06-5BCAE5ECACF9</vt:lpwstr>
  </property>
  <property fmtid="{D5CDD505-2E9C-101B-9397-08002B2CF9AE}" pid="3" name="ArticulatePath">
    <vt:lpwstr>TEALS SNAP 4.5</vt:lpwstr>
  </property>
</Properties>
</file>