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6"/>
  </p:notesMasterIdLst>
  <p:sldIdLst>
    <p:sldId id="1670" r:id="rId3"/>
    <p:sldId id="1679" r:id="rId4"/>
    <p:sldId id="1680" r:id="rId5"/>
    <p:sldId id="257" r:id="rId6"/>
    <p:sldId id="1710" r:id="rId7"/>
    <p:sldId id="1704" r:id="rId8"/>
    <p:sldId id="1712" r:id="rId9"/>
    <p:sldId id="1706" r:id="rId10"/>
    <p:sldId id="1711" r:id="rId11"/>
    <p:sldId id="1714" r:id="rId12"/>
    <p:sldId id="1715"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9565" autoAdjust="0"/>
  </p:normalViewPr>
  <p:slideViewPr>
    <p:cSldViewPr snapToGrid="0">
      <p:cViewPr varScale="1">
        <p:scale>
          <a:sx n="79" d="100"/>
          <a:sy n="79" d="100"/>
        </p:scale>
        <p:origin x="33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Starter%20project%20for%20text%20operators%20practi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2.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10</a:t>
            </a:fld>
            <a:endParaRPr lang="en-US"/>
          </a:p>
        </p:txBody>
      </p:sp>
    </p:spTree>
    <p:extLst>
      <p:ext uri="{BB962C8B-B14F-4D97-AF65-F5344CB8AC3E}">
        <p14:creationId xmlns:p14="http://schemas.microsoft.com/office/powerpoint/2010/main" val="31212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11</a:t>
            </a:fld>
            <a:endParaRPr lang="en-US"/>
          </a:p>
        </p:txBody>
      </p:sp>
    </p:spTree>
    <p:extLst>
      <p:ext uri="{BB962C8B-B14F-4D97-AF65-F5344CB8AC3E}">
        <p14:creationId xmlns:p14="http://schemas.microsoft.com/office/powerpoint/2010/main" val="13187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a student to present and discuss their solution to each step</a:t>
            </a:r>
          </a:p>
          <a:p>
            <a:r>
              <a:rPr lang="en-US" sz="1200" b="0" i="0" kern="1200" dirty="0">
                <a:solidFill>
                  <a:schemeClr val="tx1"/>
                </a:solidFill>
                <a:effectLst/>
                <a:latin typeface="+mn-lt"/>
                <a:ea typeface="+mn-ea"/>
                <a:cs typeface="+mn-cs"/>
              </a:rPr>
              <a:t>Emphasizes uses of lists and encourage students to discuss and think about why lists were necessary</a:t>
            </a:r>
          </a:p>
          <a:p>
            <a:r>
              <a:rPr lang="en-US" sz="1200" b="0" i="0" kern="1200" dirty="0">
                <a:solidFill>
                  <a:schemeClr val="tx1"/>
                </a:solidFill>
                <a:effectLst/>
                <a:latin typeface="+mn-lt"/>
                <a:ea typeface="+mn-ea"/>
                <a:cs typeface="+mn-cs"/>
              </a:rPr>
              <a:t>Ask students to consider if the tasks would have been doable without lists</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a:t>
            </a:r>
            <a:r>
              <a:rPr lang="en-US" sz="1200" dirty="0">
                <a:effectLst/>
              </a:rPr>
              <a:t>Do Now</a:t>
            </a:r>
          </a:p>
          <a:p>
            <a:r>
              <a:rPr lang="en-US" dirty="0">
                <a:effectLst/>
              </a:rPr>
              <a:t>15 minutes | </a:t>
            </a:r>
            <a:r>
              <a:rPr lang="en-US" sz="1200" dirty="0"/>
              <a:t>Lecture and introduce activity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25 minutes | </a:t>
            </a:r>
            <a:r>
              <a:rPr lang="en-US" sz="1200" dirty="0"/>
              <a:t>Grammar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Go to this </a:t>
            </a:r>
            <a:r>
              <a:rPr lang="en-US" sz="1200" b="0" i="0" u="none" strike="noStrike" kern="1200" dirty="0">
                <a:solidFill>
                  <a:schemeClr val="tx1"/>
                </a:solidFill>
                <a:effectLst/>
                <a:latin typeface="+mn-lt"/>
                <a:ea typeface="+mn-ea"/>
                <a:cs typeface="+mn-cs"/>
                <a:hlinkClick r:id="rId3"/>
              </a:rPr>
              <a:t>starter project</a:t>
            </a:r>
            <a:r>
              <a:rPr lang="en-US" sz="1200" b="0" i="0" u="none" strike="noStrike" kern="1200" dirty="0">
                <a:solidFill>
                  <a:schemeClr val="tx1"/>
                </a:solidFill>
                <a:effectLst/>
                <a:latin typeface="+mn-lt"/>
                <a:ea typeface="+mn-ea"/>
                <a:cs typeface="+mn-cs"/>
              </a:rPr>
              <a:t> - http://snap.berkeley.edu/snapsource/snap.html#present:Username=whuangpha&amp;ProjectName=Starter%20project%20for%20text%20operators%20practice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Review the concept of a list from the previous lesson</a:t>
            </a:r>
          </a:p>
          <a:p>
            <a:r>
              <a:rPr lang="en-US" sz="1200" b="0" i="0" kern="1200" dirty="0">
                <a:solidFill>
                  <a:schemeClr val="tx1"/>
                </a:solidFill>
                <a:effectLst/>
                <a:latin typeface="+mn-lt"/>
                <a:ea typeface="+mn-ea"/>
                <a:cs typeface="+mn-cs"/>
              </a:rPr>
              <a:t>Ask students to brainstorm examples of when lists could be useful</a:t>
            </a:r>
          </a:p>
          <a:p>
            <a:r>
              <a:rPr lang="en-US" sz="1200" b="0" i="0" kern="1200" dirty="0">
                <a:solidFill>
                  <a:schemeClr val="tx1"/>
                </a:solidFill>
                <a:effectLst/>
                <a:latin typeface="+mn-lt"/>
                <a:ea typeface="+mn-ea"/>
                <a:cs typeface="+mn-cs"/>
              </a:rPr>
              <a:t>To store an unknown number of values (e.g. a bunch of student test scores, shopping list, the songs of your favorite music artist)</a:t>
            </a:r>
          </a:p>
          <a:p>
            <a:r>
              <a:rPr lang="en-US" sz="1200" b="0" i="0" kern="1200" dirty="0">
                <a:solidFill>
                  <a:schemeClr val="tx1"/>
                </a:solidFill>
                <a:effectLst/>
                <a:latin typeface="+mn-lt"/>
                <a:ea typeface="+mn-ea"/>
                <a:cs typeface="+mn-cs"/>
              </a:rPr>
              <a:t>To store a collection of related values as one entity (e.g. the number of absent students each day over a week, how often a video on YouTube in a week)</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Go over the Snap! Lists Components with the students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4091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You </a:t>
            </a:r>
            <a:r>
              <a:rPr lang="en-US" sz="1200" b="0" i="0" u="none" strike="noStrike" kern="1200" dirty="0" err="1">
                <a:solidFill>
                  <a:schemeClr val="tx1"/>
                </a:solidFill>
                <a:effectLst/>
                <a:latin typeface="+mn-lt"/>
                <a:ea typeface="+mn-ea"/>
                <a:cs typeface="+mn-cs"/>
                <a:hlinkClick r:id="rId3"/>
              </a:rPr>
              <a:t>Talkin</a:t>
            </a:r>
            <a:r>
              <a:rPr lang="en-US" sz="1200" b="0" i="0" u="none" strike="noStrike" kern="1200" dirty="0">
                <a:solidFill>
                  <a:schemeClr val="tx1"/>
                </a:solidFill>
                <a:effectLst/>
                <a:latin typeface="+mn-lt"/>
                <a:ea typeface="+mn-ea"/>
                <a:cs typeface="+mn-cs"/>
                <a:hlinkClick r:id="rId3"/>
              </a:rPr>
              <a:t>' to Me?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Encourage students to be creative with their word lists</a:t>
            </a:r>
          </a:p>
          <a:p>
            <a:r>
              <a:rPr lang="en-US" sz="1200" b="0" i="0" kern="1200" dirty="0">
                <a:solidFill>
                  <a:schemeClr val="tx1"/>
                </a:solidFill>
                <a:effectLst/>
                <a:latin typeface="+mn-lt"/>
                <a:ea typeface="+mn-ea"/>
                <a:cs typeface="+mn-cs"/>
              </a:rPr>
              <a:t>Don't allow students to fixate on the exact grammatical correctness of generated phrases and sentences</a:t>
            </a:r>
          </a:p>
          <a:p>
            <a:r>
              <a:rPr lang="en-US" sz="1200" b="0" i="0" kern="1200" dirty="0">
                <a:solidFill>
                  <a:schemeClr val="tx1"/>
                </a:solidFill>
                <a:effectLst/>
                <a:latin typeface="+mn-lt"/>
                <a:ea typeface="+mn-ea"/>
                <a:cs typeface="+mn-cs"/>
              </a:rPr>
              <a:t>If this is a major concern, choose words for the lists such that generated phrases will always be grammatically correct</a:t>
            </a:r>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9</a:t>
            </a:fld>
            <a:endParaRPr lang="en-US"/>
          </a:p>
        </p:txBody>
      </p:sp>
    </p:spTree>
    <p:extLst>
      <p:ext uri="{BB962C8B-B14F-4D97-AF65-F5344CB8AC3E}">
        <p14:creationId xmlns:p14="http://schemas.microsoft.com/office/powerpoint/2010/main" val="3267568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nap.berkeley.edu/snapsource/snap.html#present:Username=whuangpha&amp;ProjectName=Starter%20project%20for%20text%20operators%20practice"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4.2: Static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Making Sentences</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Making Sentences</a:t>
            </a:r>
          </a:p>
          <a:p>
            <a:pPr marL="457200" indent="-457200">
              <a:buFont typeface="Arial" panose="020B0604020202020204" pitchFamily="34" charset="0"/>
              <a:buChar char="•"/>
            </a:pPr>
            <a:r>
              <a:rPr lang="en-US" sz="3200" dirty="0"/>
              <a:t>Write code so that when you press the space bar, a random sentence is generated, and a sprite says the resulting sentence.</a:t>
            </a:r>
          </a:p>
          <a:p>
            <a:pPr marL="685800" lvl="1" indent="-457200">
              <a:buFont typeface="Arial" panose="020B0604020202020204" pitchFamily="34" charset="0"/>
              <a:buChar char="•"/>
            </a:pPr>
            <a:r>
              <a:rPr lang="en-US" sz="2400" dirty="0"/>
              <a:t>BONUS: Modify your code so that a noun phrase can either be the construction from part 1.2 or a single proper noun (e.g. a person's name). Your code should randomly decide which version of a noun phrase to use.</a:t>
            </a:r>
          </a:p>
          <a:p>
            <a:pPr marL="685800" lvl="1" indent="-457200">
              <a:buFont typeface="Arial" panose="020B0604020202020204" pitchFamily="34" charset="0"/>
              <a:buChar char="•"/>
            </a:pPr>
            <a:r>
              <a:rPr lang="en-US" sz="2400" dirty="0"/>
              <a:t>BONUS: Modify your code so that a verb phrase can sometimes leave out the prepositional phrase. Your code should randomly decide to include the prepositional phrase or not.</a:t>
            </a:r>
            <a:endParaRPr lang="en-US" sz="1800" dirty="0"/>
          </a:p>
        </p:txBody>
      </p:sp>
    </p:spTree>
    <p:custDataLst>
      <p:tags r:id="rId1"/>
    </p:custDataLst>
    <p:extLst>
      <p:ext uri="{BB962C8B-B14F-4D97-AF65-F5344CB8AC3E}">
        <p14:creationId xmlns:p14="http://schemas.microsoft.com/office/powerpoint/2010/main" val="32685630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Changing our vocab</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8923370" cy="4657148"/>
          </a:xfrm>
        </p:spPr>
        <p:txBody>
          <a:bodyPr>
            <a:noAutofit/>
          </a:bodyPr>
          <a:lstStyle/>
          <a:p>
            <a:r>
              <a:rPr lang="en-US" b="1" dirty="0"/>
              <a:t>Changing Our Vocabulary</a:t>
            </a:r>
          </a:p>
          <a:p>
            <a:pPr marL="342900" indent="-342900">
              <a:buFont typeface="Arial" panose="020B0604020202020204" pitchFamily="34" charset="0"/>
              <a:buChar char="•"/>
            </a:pPr>
            <a:r>
              <a:rPr lang="en-US" sz="2400" dirty="0"/>
              <a:t>Write a script so that when the 'n' key is pressed, the user is prompted for a new noun and that noun is added to list of nouns. After that point, the new noun entered by the user should be able to appear in sentences.</a:t>
            </a:r>
          </a:p>
          <a:p>
            <a:pPr marL="342900" indent="-342900">
              <a:buFont typeface="Arial" panose="020B0604020202020204" pitchFamily="34" charset="0"/>
              <a:buChar char="•"/>
            </a:pPr>
            <a:r>
              <a:rPr lang="en-US" sz="2400" dirty="0"/>
              <a:t>Write a script to add words to the other lists. Use the keys listed</a:t>
            </a:r>
          </a:p>
          <a:p>
            <a:pPr marL="342900" indent="-342900">
              <a:buFont typeface="Arial" panose="020B0604020202020204" pitchFamily="34" charset="0"/>
              <a:buChar char="•"/>
            </a:pPr>
            <a:r>
              <a:rPr lang="en-US" sz="2400" dirty="0"/>
              <a:t>Write a script so that when the 'x' key is pressed, the user is asked for one of the parts of speech and then for a number (n). </a:t>
            </a:r>
          </a:p>
          <a:p>
            <a:pPr marL="571500" lvl="1" indent="-342900">
              <a:buFont typeface="Arial" panose="020B0604020202020204" pitchFamily="34" charset="0"/>
              <a:buChar char="•"/>
            </a:pPr>
            <a:r>
              <a:rPr lang="en-US" sz="1600" dirty="0"/>
              <a:t>Your script should remove the nth item from the list of words for the specified part of speech. </a:t>
            </a:r>
          </a:p>
          <a:p>
            <a:pPr marL="571500" lvl="1" indent="-342900">
              <a:buFont typeface="Arial" panose="020B0604020202020204" pitchFamily="34" charset="0"/>
              <a:buChar char="•"/>
            </a:pPr>
            <a:r>
              <a:rPr lang="en-US" sz="1600" dirty="0"/>
              <a:t>For example, if the user types in “verb” and “3" then you should remove the 3rd word from the list of verbs. </a:t>
            </a:r>
          </a:p>
          <a:p>
            <a:pPr marL="571500" lvl="1" indent="-342900">
              <a:buFont typeface="Arial" panose="020B0604020202020204" pitchFamily="34" charset="0"/>
              <a:buChar char="•"/>
            </a:pPr>
            <a:r>
              <a:rPr lang="en-US" sz="1600" dirty="0"/>
              <a:t>The removed word should no longer appear in sentences.</a:t>
            </a:r>
            <a:endParaRPr lang="en-US" sz="1600" b="1" dirty="0"/>
          </a:p>
        </p:txBody>
      </p:sp>
      <p:graphicFrame>
        <p:nvGraphicFramePr>
          <p:cNvPr id="6" name="Table 5">
            <a:extLst>
              <a:ext uri="{FF2B5EF4-FFF2-40B4-BE49-F238E27FC236}">
                <a16:creationId xmlns:a16="http://schemas.microsoft.com/office/drawing/2014/main" id="{2060AB96-3DD3-47DA-B271-4B4FBE91DD4B}"/>
              </a:ext>
            </a:extLst>
          </p:cNvPr>
          <p:cNvGraphicFramePr>
            <a:graphicFrameLocks noGrp="1"/>
          </p:cNvGraphicFramePr>
          <p:nvPr>
            <p:extLst>
              <p:ext uri="{D42A27DB-BD31-4B8C-83A1-F6EECF244321}">
                <p14:modId xmlns:p14="http://schemas.microsoft.com/office/powerpoint/2010/main" val="3621836928"/>
              </p:ext>
            </p:extLst>
          </p:nvPr>
        </p:nvGraphicFramePr>
        <p:xfrm>
          <a:off x="9791350" y="3008374"/>
          <a:ext cx="2095850" cy="1822706"/>
        </p:xfrm>
        <a:graphic>
          <a:graphicData uri="http://schemas.openxmlformats.org/drawingml/2006/table">
            <a:tbl>
              <a:tblPr firstRow="1">
                <a:tableStyleId>{69012ECD-51FC-41F1-AA8D-1B2483CD663E}</a:tableStyleId>
              </a:tblPr>
              <a:tblGrid>
                <a:gridCol w="609600">
                  <a:extLst>
                    <a:ext uri="{9D8B030D-6E8A-4147-A177-3AD203B41FA5}">
                      <a16:colId xmlns:a16="http://schemas.microsoft.com/office/drawing/2014/main" val="2208845650"/>
                    </a:ext>
                  </a:extLst>
                </a:gridCol>
                <a:gridCol w="1486250">
                  <a:extLst>
                    <a:ext uri="{9D8B030D-6E8A-4147-A177-3AD203B41FA5}">
                      <a16:colId xmlns:a16="http://schemas.microsoft.com/office/drawing/2014/main" val="2879389056"/>
                    </a:ext>
                  </a:extLst>
                </a:gridCol>
              </a:tblGrid>
              <a:tr h="341441">
                <a:tc>
                  <a:txBody>
                    <a:bodyPr/>
                    <a:lstStyle/>
                    <a:p>
                      <a:pPr algn="l"/>
                      <a:r>
                        <a:rPr lang="en-US" sz="1400">
                          <a:effectLst/>
                        </a:rPr>
                        <a:t>Key</a:t>
                      </a:r>
                      <a:endParaRPr lang="en-US" sz="1400">
                        <a:solidFill>
                          <a:srgbClr val="FFFFFF"/>
                        </a:solidFill>
                        <a:effectLst/>
                      </a:endParaRPr>
                    </a:p>
                  </a:txBody>
                  <a:tcPr marL="101313" marR="101313" marT="54033" marB="54033" anchor="ctr"/>
                </a:tc>
                <a:tc>
                  <a:txBody>
                    <a:bodyPr/>
                    <a:lstStyle/>
                    <a:p>
                      <a:pPr algn="l"/>
                      <a:r>
                        <a:rPr lang="en-US" sz="1400">
                          <a:effectLst/>
                        </a:rPr>
                        <a:t>Part of speech</a:t>
                      </a:r>
                      <a:endParaRPr lang="en-US" sz="1400">
                        <a:solidFill>
                          <a:srgbClr val="FFFFFF"/>
                        </a:solidFill>
                        <a:effectLst/>
                      </a:endParaRPr>
                    </a:p>
                  </a:txBody>
                  <a:tcPr marL="101313" marR="101313" marT="54033" marB="54033" anchor="ctr"/>
                </a:tc>
                <a:extLst>
                  <a:ext uri="{0D108BD9-81ED-4DB2-BD59-A6C34878D82A}">
                    <a16:rowId xmlns:a16="http://schemas.microsoft.com/office/drawing/2014/main" val="1569623888"/>
                  </a:ext>
                </a:extLst>
              </a:tr>
              <a:tr h="296253">
                <a:tc>
                  <a:txBody>
                    <a:bodyPr/>
                    <a:lstStyle/>
                    <a:p>
                      <a:pPr algn="l"/>
                      <a:r>
                        <a:rPr lang="en-US" sz="1400">
                          <a:effectLst/>
                        </a:rPr>
                        <a:t>v</a:t>
                      </a:r>
                    </a:p>
                  </a:txBody>
                  <a:tcPr marL="101313" marR="101313" marT="33771" marB="33771" anchor="ctr"/>
                </a:tc>
                <a:tc>
                  <a:txBody>
                    <a:bodyPr/>
                    <a:lstStyle/>
                    <a:p>
                      <a:pPr algn="l"/>
                      <a:r>
                        <a:rPr lang="en-US" sz="1400">
                          <a:effectLst/>
                        </a:rPr>
                        <a:t>verb</a:t>
                      </a:r>
                    </a:p>
                  </a:txBody>
                  <a:tcPr marL="101313" marR="101313" marT="33771" marB="33771" anchor="ctr"/>
                </a:tc>
                <a:extLst>
                  <a:ext uri="{0D108BD9-81ED-4DB2-BD59-A6C34878D82A}">
                    <a16:rowId xmlns:a16="http://schemas.microsoft.com/office/drawing/2014/main" val="679357340"/>
                  </a:ext>
                </a:extLst>
              </a:tr>
              <a:tr h="296253">
                <a:tc>
                  <a:txBody>
                    <a:bodyPr/>
                    <a:lstStyle/>
                    <a:p>
                      <a:pPr algn="l"/>
                      <a:r>
                        <a:rPr lang="en-US" sz="1400" dirty="0">
                          <a:effectLst/>
                        </a:rPr>
                        <a:t>j</a:t>
                      </a:r>
                    </a:p>
                  </a:txBody>
                  <a:tcPr marL="101313" marR="101313" marT="33771" marB="33771" anchor="ctr"/>
                </a:tc>
                <a:tc>
                  <a:txBody>
                    <a:bodyPr/>
                    <a:lstStyle/>
                    <a:p>
                      <a:pPr algn="l"/>
                      <a:r>
                        <a:rPr lang="en-US" sz="1400">
                          <a:effectLst/>
                        </a:rPr>
                        <a:t>adjective</a:t>
                      </a:r>
                    </a:p>
                  </a:txBody>
                  <a:tcPr marL="101313" marR="101313" marT="33771" marB="33771" anchor="ctr"/>
                </a:tc>
                <a:extLst>
                  <a:ext uri="{0D108BD9-81ED-4DB2-BD59-A6C34878D82A}">
                    <a16:rowId xmlns:a16="http://schemas.microsoft.com/office/drawing/2014/main" val="3270861803"/>
                  </a:ext>
                </a:extLst>
              </a:tr>
              <a:tr h="296253">
                <a:tc>
                  <a:txBody>
                    <a:bodyPr/>
                    <a:lstStyle/>
                    <a:p>
                      <a:pPr algn="l"/>
                      <a:r>
                        <a:rPr lang="en-US" sz="1400">
                          <a:effectLst/>
                        </a:rPr>
                        <a:t>d</a:t>
                      </a:r>
                    </a:p>
                  </a:txBody>
                  <a:tcPr marL="101313" marR="101313" marT="33771" marB="33771" anchor="ctr"/>
                </a:tc>
                <a:tc>
                  <a:txBody>
                    <a:bodyPr/>
                    <a:lstStyle/>
                    <a:p>
                      <a:pPr algn="l"/>
                      <a:r>
                        <a:rPr lang="en-US" sz="1400">
                          <a:effectLst/>
                        </a:rPr>
                        <a:t>adverb</a:t>
                      </a:r>
                    </a:p>
                  </a:txBody>
                  <a:tcPr marL="101313" marR="101313" marT="33771" marB="33771" anchor="ctr"/>
                </a:tc>
                <a:extLst>
                  <a:ext uri="{0D108BD9-81ED-4DB2-BD59-A6C34878D82A}">
                    <a16:rowId xmlns:a16="http://schemas.microsoft.com/office/drawing/2014/main" val="319379166"/>
                  </a:ext>
                </a:extLst>
              </a:tr>
              <a:tr h="296253">
                <a:tc>
                  <a:txBody>
                    <a:bodyPr/>
                    <a:lstStyle/>
                    <a:p>
                      <a:pPr algn="l"/>
                      <a:r>
                        <a:rPr lang="en-US" sz="1400">
                          <a:effectLst/>
                        </a:rPr>
                        <a:t>a</a:t>
                      </a:r>
                    </a:p>
                  </a:txBody>
                  <a:tcPr marL="101313" marR="101313" marT="33771" marB="33771" anchor="ctr"/>
                </a:tc>
                <a:tc>
                  <a:txBody>
                    <a:bodyPr/>
                    <a:lstStyle/>
                    <a:p>
                      <a:pPr algn="l"/>
                      <a:r>
                        <a:rPr lang="en-US" sz="1400">
                          <a:effectLst/>
                        </a:rPr>
                        <a:t>article</a:t>
                      </a:r>
                    </a:p>
                  </a:txBody>
                  <a:tcPr marL="101313" marR="101313" marT="33771" marB="33771" anchor="ctr"/>
                </a:tc>
                <a:extLst>
                  <a:ext uri="{0D108BD9-81ED-4DB2-BD59-A6C34878D82A}">
                    <a16:rowId xmlns:a16="http://schemas.microsoft.com/office/drawing/2014/main" val="1506152144"/>
                  </a:ext>
                </a:extLst>
              </a:tr>
              <a:tr h="296253">
                <a:tc>
                  <a:txBody>
                    <a:bodyPr/>
                    <a:lstStyle/>
                    <a:p>
                      <a:pPr algn="l"/>
                      <a:r>
                        <a:rPr lang="en-US" sz="1400" dirty="0">
                          <a:effectLst/>
                        </a:rPr>
                        <a:t>p</a:t>
                      </a:r>
                    </a:p>
                  </a:txBody>
                  <a:tcPr marL="101313" marR="101313" marT="33771" marB="33771" anchor="ctr"/>
                </a:tc>
                <a:tc>
                  <a:txBody>
                    <a:bodyPr/>
                    <a:lstStyle/>
                    <a:p>
                      <a:pPr algn="l"/>
                      <a:r>
                        <a:rPr lang="en-US" sz="1400" dirty="0">
                          <a:effectLst/>
                        </a:rPr>
                        <a:t>preposition</a:t>
                      </a:r>
                    </a:p>
                  </a:txBody>
                  <a:tcPr marL="101313" marR="101313" marT="33771" marB="33771" anchor="ctr"/>
                </a:tc>
                <a:extLst>
                  <a:ext uri="{0D108BD9-81ED-4DB2-BD59-A6C34878D82A}">
                    <a16:rowId xmlns:a16="http://schemas.microsoft.com/office/drawing/2014/main" val="3689593611"/>
                  </a:ext>
                </a:extLst>
              </a:tr>
            </a:tbl>
          </a:graphicData>
        </a:graphic>
      </p:graphicFrame>
    </p:spTree>
    <p:custDataLst>
      <p:tags r:id="rId1"/>
    </p:custDataLst>
    <p:extLst>
      <p:ext uri="{BB962C8B-B14F-4D97-AF65-F5344CB8AC3E}">
        <p14:creationId xmlns:p14="http://schemas.microsoft.com/office/powerpoint/2010/main" val="39578811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 Discussion</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Student volunteer to present and discuss their solution to each step</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07133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Could the tasks in this lesson have been done without lists.</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Static Lists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2077492"/>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t>Create static lists in SNAP</a:t>
            </a:r>
          </a:p>
          <a:p>
            <a:pPr marL="457200">
              <a:spcBef>
                <a:spcPts val="600"/>
              </a:spcBef>
              <a:spcAft>
                <a:spcPts val="600"/>
              </a:spcAft>
              <a:buFont typeface="Arial" panose="020B0604020202020204" pitchFamily="34" charset="0"/>
              <a:buChar char="•"/>
            </a:pPr>
            <a:r>
              <a:rPr lang="en-US" sz="2400" dirty="0"/>
              <a:t>Access elements of a list</a:t>
            </a:r>
          </a:p>
          <a:p>
            <a:pPr marL="457200">
              <a:spcBef>
                <a:spcPts val="600"/>
              </a:spcBef>
              <a:spcAft>
                <a:spcPts val="600"/>
              </a:spcAft>
              <a:buFont typeface="Arial" panose="020B0604020202020204" pitchFamily="34" charset="0"/>
              <a:buChar char="•"/>
            </a:pPr>
            <a:r>
              <a:rPr lang="en-US" sz="2400" dirty="0"/>
              <a:t>Add and remove elements from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r>
              <a:rPr lang="en-US" sz="1800" dirty="0"/>
              <a:t>Lecture and introduce activity</a:t>
            </a:r>
          </a:p>
          <a:p>
            <a:r>
              <a:rPr lang="en-US" sz="1800" dirty="0"/>
              <a:t>Grammar Activity</a:t>
            </a:r>
          </a:p>
          <a:p>
            <a:r>
              <a:rPr lang="en-US" sz="1800" dirty="0">
                <a:effectLst/>
              </a:rPr>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4.2: Letters of a word</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1446550"/>
          </a:xfrm>
        </p:spPr>
        <p:txBody>
          <a:bodyPr/>
          <a:lstStyle/>
          <a:p>
            <a:pPr marL="457200" indent="-225425">
              <a:spcBef>
                <a:spcPts val="600"/>
              </a:spcBef>
              <a:spcAft>
                <a:spcPts val="600"/>
              </a:spcAft>
              <a:buFont typeface="Arial" panose="020B0604020202020204" pitchFamily="34" charset="0"/>
              <a:buChar char="•"/>
            </a:pPr>
            <a:r>
              <a:rPr lang="en-US" dirty="0"/>
              <a:t>Go to this </a:t>
            </a:r>
            <a:r>
              <a:rPr lang="en-US" dirty="0">
                <a:hlinkClick r:id="rId4"/>
              </a:rPr>
              <a:t>starter project</a:t>
            </a:r>
            <a:r>
              <a:rPr lang="en-US" dirty="0"/>
              <a:t>, read and run the script. </a:t>
            </a:r>
          </a:p>
          <a:p>
            <a:pPr marL="457200" indent="-225425">
              <a:spcBef>
                <a:spcPts val="600"/>
              </a:spcBef>
              <a:spcAft>
                <a:spcPts val="600"/>
              </a:spcAft>
              <a:buFont typeface="Arial" panose="020B0604020202020204" pitchFamily="34" charset="0"/>
              <a:buChar char="•"/>
            </a:pPr>
            <a:r>
              <a:rPr lang="en-US" dirty="0"/>
              <a:t>Once you understand how it works, modify the script so that the sprite says every letter in the word.</a:t>
            </a:r>
            <a:endParaRPr lang="en-US" sz="2400" dirty="0"/>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4200" y="1435100"/>
            <a:ext cx="11018838" cy="1600438"/>
          </a:xfrm>
        </p:spPr>
        <p:txBody>
          <a:bodyPr/>
          <a:lstStyle/>
          <a:p>
            <a:pPr marL="0" indent="0">
              <a:spcBef>
                <a:spcPts val="600"/>
              </a:spcBef>
              <a:spcAft>
                <a:spcPts val="600"/>
              </a:spcAft>
              <a:buNone/>
            </a:pPr>
            <a:r>
              <a:rPr lang="en-US" dirty="0"/>
              <a:t>List Review</a:t>
            </a:r>
          </a:p>
          <a:p>
            <a:pPr marL="0" indent="0">
              <a:spcBef>
                <a:spcPts val="600"/>
              </a:spcBef>
              <a:spcAft>
                <a:spcPts val="600"/>
              </a:spcAft>
              <a:buNone/>
            </a:pPr>
            <a:r>
              <a:rPr lang="en-US" dirty="0"/>
              <a:t>Let’s brainstorm a list of ways lists could be useful</a:t>
            </a:r>
          </a:p>
          <a:p>
            <a:pPr marL="0" indent="0">
              <a:spcBef>
                <a:spcPts val="600"/>
              </a:spcBef>
              <a:spcAft>
                <a:spcPts val="600"/>
              </a:spcAft>
              <a:buNone/>
            </a:pPr>
            <a:endParaRPr lang="en-US" dirty="0"/>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4" descr="Picture explaining the different snap block components  to lists.">
            <a:extLst>
              <a:ext uri="{FF2B5EF4-FFF2-40B4-BE49-F238E27FC236}">
                <a16:creationId xmlns:a16="http://schemas.microsoft.com/office/drawing/2014/main" id="{10C73137-FF02-456A-B5CF-1673EF50C478}"/>
              </a:ext>
            </a:extLst>
          </p:cNvPr>
          <p:cNvPicPr>
            <a:picLocks noChangeAspect="1"/>
          </p:cNvPicPr>
          <p:nvPr/>
        </p:nvPicPr>
        <p:blipFill>
          <a:blip r:embed="rId6"/>
          <a:stretch>
            <a:fillRect/>
          </a:stretch>
        </p:blipFill>
        <p:spPr>
          <a:xfrm>
            <a:off x="1901279" y="1097280"/>
            <a:ext cx="8008830" cy="567842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7545-ACB5-4A06-A3AB-92BE2E780FBB}"/>
              </a:ext>
            </a:extLst>
          </p:cNvPr>
          <p:cNvSpPr>
            <a:spLocks noGrp="1"/>
          </p:cNvSpPr>
          <p:nvPr>
            <p:ph type="title"/>
          </p:nvPr>
        </p:nvSpPr>
        <p:spPr/>
        <p:txBody>
          <a:bodyPr/>
          <a:lstStyle/>
          <a:p>
            <a:r>
              <a:rPr lang="en-US" dirty="0"/>
              <a:t>Demonstration – Creating Lists</a:t>
            </a:r>
          </a:p>
        </p:txBody>
      </p:sp>
      <p:sp>
        <p:nvSpPr>
          <p:cNvPr id="3" name="Text Placeholder 2">
            <a:extLst>
              <a:ext uri="{FF2B5EF4-FFF2-40B4-BE49-F238E27FC236}">
                <a16:creationId xmlns:a16="http://schemas.microsoft.com/office/drawing/2014/main" id="{0BF5854C-9D69-40E2-8476-3CE265113C08}"/>
              </a:ext>
            </a:extLst>
          </p:cNvPr>
          <p:cNvSpPr>
            <a:spLocks noGrp="1"/>
          </p:cNvSpPr>
          <p:nvPr>
            <p:ph type="body" sz="quarter" idx="10"/>
          </p:nvPr>
        </p:nvSpPr>
        <p:spPr>
          <a:xfrm>
            <a:off x="586390" y="1434370"/>
            <a:ext cx="11018520" cy="430887"/>
          </a:xfrm>
        </p:spPr>
        <p:txBody>
          <a:bodyPr/>
          <a:lstStyle/>
          <a:p>
            <a:endParaRPr lang="en-US" dirty="0"/>
          </a:p>
        </p:txBody>
      </p:sp>
      <p:pic>
        <p:nvPicPr>
          <p:cNvPr id="4" name="Graphic 3" descr="Lecture">
            <a:extLst>
              <a:ext uri="{FF2B5EF4-FFF2-40B4-BE49-F238E27FC236}">
                <a16:creationId xmlns:a16="http://schemas.microsoft.com/office/drawing/2014/main" id="{9B7AD1B5-8D38-4DD9-B614-D0FF891428F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8068598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4.2 You </a:t>
            </a:r>
            <a:r>
              <a:rPr lang="en-US" dirty="0" err="1"/>
              <a:t>Talkin</a:t>
            </a:r>
            <a:r>
              <a:rPr lang="en-US" dirty="0"/>
              <a:t>’ to Me?</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4294967295"/>
          </p:nvPr>
        </p:nvSpPr>
        <p:spPr>
          <a:xfrm>
            <a:off x="585788" y="1435100"/>
            <a:ext cx="11018520" cy="4656138"/>
          </a:xfrm>
        </p:spPr>
        <p:txBody>
          <a:bodyPr>
            <a:noAutofit/>
          </a:bodyPr>
          <a:lstStyle/>
          <a:p>
            <a:pPr marL="0" indent="0">
              <a:buNone/>
            </a:pPr>
            <a:r>
              <a:rPr lang="en-US" sz="3200" dirty="0"/>
              <a:t>In this lab you will create a simple sentence generator using lists. </a:t>
            </a:r>
            <a:r>
              <a:rPr lang="en-US" sz="3200" b="1" dirty="0"/>
              <a:t>Let’s Talk,</a:t>
            </a:r>
          </a:p>
          <a:p>
            <a:r>
              <a:rPr lang="en-US" sz="3200" dirty="0"/>
              <a:t>Create a variable for each part of speech listed below and set each variable to hold a list of words that fit that part of speech. </a:t>
            </a:r>
          </a:p>
        </p:txBody>
      </p:sp>
      <p:graphicFrame>
        <p:nvGraphicFramePr>
          <p:cNvPr id="6" name="Table 5">
            <a:extLst>
              <a:ext uri="{FF2B5EF4-FFF2-40B4-BE49-F238E27FC236}">
                <a16:creationId xmlns:a16="http://schemas.microsoft.com/office/drawing/2014/main" id="{39F889E9-DDBA-4F12-A9B5-6E9B4F42B805}"/>
              </a:ext>
            </a:extLst>
          </p:cNvPr>
          <p:cNvGraphicFramePr>
            <a:graphicFrameLocks noGrp="1"/>
          </p:cNvGraphicFramePr>
          <p:nvPr>
            <p:extLst>
              <p:ext uri="{D42A27DB-BD31-4B8C-83A1-F6EECF244321}">
                <p14:modId xmlns:p14="http://schemas.microsoft.com/office/powerpoint/2010/main" val="3945254149"/>
              </p:ext>
            </p:extLst>
          </p:nvPr>
        </p:nvGraphicFramePr>
        <p:xfrm>
          <a:off x="2767584" y="3613339"/>
          <a:ext cx="9119616" cy="3040445"/>
        </p:xfrm>
        <a:graphic>
          <a:graphicData uri="http://schemas.openxmlformats.org/drawingml/2006/table">
            <a:tbl>
              <a:tblPr firstRow="1">
                <a:tableStyleId>{69012ECD-51FC-41F1-AA8D-1B2483CD663E}</a:tableStyleId>
              </a:tblPr>
              <a:tblGrid>
                <a:gridCol w="3084576">
                  <a:extLst>
                    <a:ext uri="{9D8B030D-6E8A-4147-A177-3AD203B41FA5}">
                      <a16:colId xmlns:a16="http://schemas.microsoft.com/office/drawing/2014/main" val="1385975114"/>
                    </a:ext>
                  </a:extLst>
                </a:gridCol>
                <a:gridCol w="6035040">
                  <a:extLst>
                    <a:ext uri="{9D8B030D-6E8A-4147-A177-3AD203B41FA5}">
                      <a16:colId xmlns:a16="http://schemas.microsoft.com/office/drawing/2014/main" val="402987573"/>
                    </a:ext>
                  </a:extLst>
                </a:gridCol>
              </a:tblGrid>
              <a:tr h="490601">
                <a:tc>
                  <a:txBody>
                    <a:bodyPr/>
                    <a:lstStyle/>
                    <a:p>
                      <a:pPr algn="l"/>
                      <a:r>
                        <a:rPr lang="en-US" sz="1800" dirty="0">
                          <a:effectLst/>
                        </a:rPr>
                        <a:t>Part of Speech</a:t>
                      </a:r>
                      <a:endParaRPr lang="en-US" sz="1800" dirty="0">
                        <a:solidFill>
                          <a:srgbClr val="FFFFFF"/>
                        </a:solidFill>
                        <a:effectLst/>
                      </a:endParaRPr>
                    </a:p>
                  </a:txBody>
                  <a:tcPr marL="87152" marR="87152" marT="46481" marB="46481" anchor="ctr"/>
                </a:tc>
                <a:tc>
                  <a:txBody>
                    <a:bodyPr/>
                    <a:lstStyle/>
                    <a:p>
                      <a:pPr algn="l"/>
                      <a:r>
                        <a:rPr lang="en-US" sz="1800" dirty="0">
                          <a:effectLst/>
                        </a:rPr>
                        <a:t>Example words</a:t>
                      </a:r>
                      <a:endParaRPr lang="en-US" sz="1800" dirty="0">
                        <a:solidFill>
                          <a:srgbClr val="FFFFFF"/>
                        </a:solidFill>
                        <a:effectLst/>
                      </a:endParaRPr>
                    </a:p>
                  </a:txBody>
                  <a:tcPr marL="87152" marR="87152" marT="46481" marB="46481" anchor="ctr"/>
                </a:tc>
                <a:extLst>
                  <a:ext uri="{0D108BD9-81ED-4DB2-BD59-A6C34878D82A}">
                    <a16:rowId xmlns:a16="http://schemas.microsoft.com/office/drawing/2014/main" val="668125965"/>
                  </a:ext>
                </a:extLst>
              </a:tr>
              <a:tr h="424974">
                <a:tc>
                  <a:txBody>
                    <a:bodyPr/>
                    <a:lstStyle/>
                    <a:p>
                      <a:pPr algn="l"/>
                      <a:r>
                        <a:rPr lang="en-US" sz="1800">
                          <a:effectLst/>
                        </a:rPr>
                        <a:t>noun</a:t>
                      </a:r>
                    </a:p>
                  </a:txBody>
                  <a:tcPr marL="87152" marR="87152" marT="29051" marB="29051" anchor="ctr"/>
                </a:tc>
                <a:tc>
                  <a:txBody>
                    <a:bodyPr/>
                    <a:lstStyle/>
                    <a:p>
                      <a:pPr algn="l"/>
                      <a:r>
                        <a:rPr lang="en-US" sz="1800">
                          <a:effectLst/>
                        </a:rPr>
                        <a:t>giraffe, monkey, boy, girl, elephant, ...</a:t>
                      </a:r>
                    </a:p>
                  </a:txBody>
                  <a:tcPr marL="87152" marR="87152" marT="29051" marB="29051" anchor="ctr"/>
                </a:tc>
                <a:extLst>
                  <a:ext uri="{0D108BD9-81ED-4DB2-BD59-A6C34878D82A}">
                    <a16:rowId xmlns:a16="http://schemas.microsoft.com/office/drawing/2014/main" val="2961385552"/>
                  </a:ext>
                </a:extLst>
              </a:tr>
              <a:tr h="424974">
                <a:tc>
                  <a:txBody>
                    <a:bodyPr/>
                    <a:lstStyle/>
                    <a:p>
                      <a:pPr algn="l"/>
                      <a:r>
                        <a:rPr lang="en-US" sz="1800">
                          <a:effectLst/>
                        </a:rPr>
                        <a:t>verb</a:t>
                      </a:r>
                    </a:p>
                  </a:txBody>
                  <a:tcPr marL="87152" marR="87152" marT="29051" marB="29051" anchor="ctr"/>
                </a:tc>
                <a:tc>
                  <a:txBody>
                    <a:bodyPr/>
                    <a:lstStyle/>
                    <a:p>
                      <a:pPr algn="l"/>
                      <a:r>
                        <a:rPr lang="en-US" sz="1800">
                          <a:effectLst/>
                        </a:rPr>
                        <a:t>jumps, runs, sleeps, sits, dances, ...</a:t>
                      </a:r>
                    </a:p>
                  </a:txBody>
                  <a:tcPr marL="87152" marR="87152" marT="29051" marB="29051" anchor="ctr"/>
                </a:tc>
                <a:extLst>
                  <a:ext uri="{0D108BD9-81ED-4DB2-BD59-A6C34878D82A}">
                    <a16:rowId xmlns:a16="http://schemas.microsoft.com/office/drawing/2014/main" val="3543588568"/>
                  </a:ext>
                </a:extLst>
              </a:tr>
              <a:tr h="424974">
                <a:tc>
                  <a:txBody>
                    <a:bodyPr/>
                    <a:lstStyle/>
                    <a:p>
                      <a:pPr algn="l"/>
                      <a:r>
                        <a:rPr lang="en-US" sz="1800">
                          <a:effectLst/>
                        </a:rPr>
                        <a:t>adjective</a:t>
                      </a:r>
                    </a:p>
                  </a:txBody>
                  <a:tcPr marL="87152" marR="87152" marT="29051" marB="29051" anchor="ctr"/>
                </a:tc>
                <a:tc>
                  <a:txBody>
                    <a:bodyPr/>
                    <a:lstStyle/>
                    <a:p>
                      <a:pPr algn="l"/>
                      <a:r>
                        <a:rPr lang="en-US" sz="1800">
                          <a:effectLst/>
                        </a:rPr>
                        <a:t>big, small, loud, silly, young, old, sleepy, ...</a:t>
                      </a:r>
                    </a:p>
                  </a:txBody>
                  <a:tcPr marL="87152" marR="87152" marT="29051" marB="29051" anchor="ctr"/>
                </a:tc>
                <a:extLst>
                  <a:ext uri="{0D108BD9-81ED-4DB2-BD59-A6C34878D82A}">
                    <a16:rowId xmlns:a16="http://schemas.microsoft.com/office/drawing/2014/main" val="3302014573"/>
                  </a:ext>
                </a:extLst>
              </a:tr>
              <a:tr h="424974">
                <a:tc>
                  <a:txBody>
                    <a:bodyPr/>
                    <a:lstStyle/>
                    <a:p>
                      <a:pPr algn="l"/>
                      <a:r>
                        <a:rPr lang="en-US" sz="1800">
                          <a:effectLst/>
                        </a:rPr>
                        <a:t>adverb</a:t>
                      </a:r>
                    </a:p>
                  </a:txBody>
                  <a:tcPr marL="87152" marR="87152" marT="29051" marB="29051" anchor="ctr"/>
                </a:tc>
                <a:tc>
                  <a:txBody>
                    <a:bodyPr/>
                    <a:lstStyle/>
                    <a:p>
                      <a:pPr algn="l"/>
                      <a:r>
                        <a:rPr lang="en-US" sz="1800">
                          <a:effectLst/>
                        </a:rPr>
                        <a:t>quickly, excitedly, angrily, happily, sadly, ...</a:t>
                      </a:r>
                    </a:p>
                  </a:txBody>
                  <a:tcPr marL="87152" marR="87152" marT="29051" marB="29051" anchor="ctr"/>
                </a:tc>
                <a:extLst>
                  <a:ext uri="{0D108BD9-81ED-4DB2-BD59-A6C34878D82A}">
                    <a16:rowId xmlns:a16="http://schemas.microsoft.com/office/drawing/2014/main" val="2237852584"/>
                  </a:ext>
                </a:extLst>
              </a:tr>
              <a:tr h="424974">
                <a:tc>
                  <a:txBody>
                    <a:bodyPr/>
                    <a:lstStyle/>
                    <a:p>
                      <a:pPr algn="l"/>
                      <a:r>
                        <a:rPr lang="en-US" sz="1800">
                          <a:effectLst/>
                        </a:rPr>
                        <a:t>article</a:t>
                      </a:r>
                    </a:p>
                  </a:txBody>
                  <a:tcPr marL="87152" marR="87152" marT="29051" marB="29051" anchor="ctr"/>
                </a:tc>
                <a:tc>
                  <a:txBody>
                    <a:bodyPr/>
                    <a:lstStyle/>
                    <a:p>
                      <a:pPr algn="l"/>
                      <a:r>
                        <a:rPr lang="en-US" sz="1800">
                          <a:effectLst/>
                        </a:rPr>
                        <a:t>a, the</a:t>
                      </a:r>
                    </a:p>
                  </a:txBody>
                  <a:tcPr marL="87152" marR="87152" marT="29051" marB="29051" anchor="ctr"/>
                </a:tc>
                <a:extLst>
                  <a:ext uri="{0D108BD9-81ED-4DB2-BD59-A6C34878D82A}">
                    <a16:rowId xmlns:a16="http://schemas.microsoft.com/office/drawing/2014/main" val="2518522598"/>
                  </a:ext>
                </a:extLst>
              </a:tr>
              <a:tr h="424974">
                <a:tc>
                  <a:txBody>
                    <a:bodyPr/>
                    <a:lstStyle/>
                    <a:p>
                      <a:pPr algn="l"/>
                      <a:r>
                        <a:rPr lang="en-US" sz="1800">
                          <a:effectLst/>
                        </a:rPr>
                        <a:t>preposition</a:t>
                      </a:r>
                    </a:p>
                  </a:txBody>
                  <a:tcPr marL="87152" marR="87152" marT="29051" marB="29051" anchor="ctr"/>
                </a:tc>
                <a:tc>
                  <a:txBody>
                    <a:bodyPr/>
                    <a:lstStyle/>
                    <a:p>
                      <a:pPr algn="l"/>
                      <a:r>
                        <a:rPr lang="en-US" sz="1800" dirty="0">
                          <a:effectLst/>
                        </a:rPr>
                        <a:t>under, over, around, near, beside, ...</a:t>
                      </a:r>
                    </a:p>
                  </a:txBody>
                  <a:tcPr marL="87152" marR="87152" marT="29051" marB="29051" anchor="ctr"/>
                </a:tc>
                <a:extLst>
                  <a:ext uri="{0D108BD9-81ED-4DB2-BD59-A6C34878D82A}">
                    <a16:rowId xmlns:a16="http://schemas.microsoft.com/office/drawing/2014/main" val="4221901664"/>
                  </a:ext>
                </a:extLst>
              </a:tr>
            </a:tbl>
          </a:graphicData>
        </a:graphic>
      </p:graphicFrame>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Reporting Phrases</a:t>
            </a:r>
          </a:p>
          <a:p>
            <a:pPr marL="457200" indent="-457200">
              <a:buFont typeface="Arial" panose="020B0604020202020204" pitchFamily="34" charset="0"/>
              <a:buChar char="•"/>
            </a:pPr>
            <a:r>
              <a:rPr lang="en-US" dirty="0"/>
              <a:t>Write a custom reporter block called “noun phrase” that reports a noun phrase where each word is chosen randomly from the lists you created. </a:t>
            </a:r>
          </a:p>
          <a:p>
            <a:pPr marL="685800" lvl="1" indent="-457200">
              <a:buFont typeface="Arial" panose="020B0604020202020204" pitchFamily="34" charset="0"/>
              <a:buChar char="•"/>
            </a:pPr>
            <a:r>
              <a:rPr lang="en-US" sz="1800" dirty="0"/>
              <a:t>A noun phrase consists of an article, an adjective, and a noun in that order.</a:t>
            </a:r>
          </a:p>
          <a:p>
            <a:pPr marL="457200" indent="-457200">
              <a:buFont typeface="Arial" panose="020B0604020202020204" pitchFamily="34" charset="0"/>
              <a:buChar char="•"/>
            </a:pPr>
            <a:r>
              <a:rPr lang="en-US" dirty="0"/>
              <a:t>Write custom reporter blocks like “noun phrase” for each of the phrase types listed below.</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Reporting Phrases</a:t>
            </a:r>
          </a:p>
        </p:txBody>
      </p:sp>
      <p:graphicFrame>
        <p:nvGraphicFramePr>
          <p:cNvPr id="9" name="Table 8">
            <a:extLst>
              <a:ext uri="{FF2B5EF4-FFF2-40B4-BE49-F238E27FC236}">
                <a16:creationId xmlns:a16="http://schemas.microsoft.com/office/drawing/2014/main" id="{A8073C3C-E063-4D80-94A9-05F46018F47B}"/>
              </a:ext>
            </a:extLst>
          </p:cNvPr>
          <p:cNvGraphicFramePr>
            <a:graphicFrameLocks noGrp="1"/>
          </p:cNvGraphicFramePr>
          <p:nvPr>
            <p:extLst>
              <p:ext uri="{D42A27DB-BD31-4B8C-83A1-F6EECF244321}">
                <p14:modId xmlns:p14="http://schemas.microsoft.com/office/powerpoint/2010/main" val="3729507285"/>
              </p:ext>
            </p:extLst>
          </p:nvPr>
        </p:nvGraphicFramePr>
        <p:xfrm>
          <a:off x="2226405" y="4746874"/>
          <a:ext cx="7739190" cy="1535430"/>
        </p:xfrm>
        <a:graphic>
          <a:graphicData uri="http://schemas.openxmlformats.org/drawingml/2006/table">
            <a:tbl>
              <a:tblPr firstRow="1">
                <a:tableStyleId>{69012ECD-51FC-41F1-AA8D-1B2483CD663E}</a:tableStyleId>
              </a:tblPr>
              <a:tblGrid>
                <a:gridCol w="3561080">
                  <a:extLst>
                    <a:ext uri="{9D8B030D-6E8A-4147-A177-3AD203B41FA5}">
                      <a16:colId xmlns:a16="http://schemas.microsoft.com/office/drawing/2014/main" val="1684698947"/>
                    </a:ext>
                  </a:extLst>
                </a:gridCol>
                <a:gridCol w="4178110">
                  <a:extLst>
                    <a:ext uri="{9D8B030D-6E8A-4147-A177-3AD203B41FA5}">
                      <a16:colId xmlns:a16="http://schemas.microsoft.com/office/drawing/2014/main" val="3133664138"/>
                    </a:ext>
                  </a:extLst>
                </a:gridCol>
              </a:tblGrid>
              <a:tr h="0">
                <a:tc>
                  <a:txBody>
                    <a:bodyPr/>
                    <a:lstStyle/>
                    <a:p>
                      <a:pPr algn="l"/>
                      <a:r>
                        <a:rPr lang="en-US">
                          <a:effectLst/>
                        </a:rPr>
                        <a:t>Phrase type</a:t>
                      </a:r>
                      <a:endParaRPr lang="en-US">
                        <a:solidFill>
                          <a:srgbClr val="FFFFFF"/>
                        </a:solidFill>
                        <a:effectLst/>
                      </a:endParaRPr>
                    </a:p>
                  </a:txBody>
                  <a:tcPr marL="142875" marR="142875" marT="76200" marB="76200" anchor="ctr"/>
                </a:tc>
                <a:tc>
                  <a:txBody>
                    <a:bodyPr/>
                    <a:lstStyle/>
                    <a:p>
                      <a:pPr algn="l"/>
                      <a:r>
                        <a:rPr lang="en-US">
                          <a:effectLst/>
                        </a:rPr>
                        <a:t>Construction</a:t>
                      </a:r>
                      <a:endParaRPr lang="en-US">
                        <a:solidFill>
                          <a:srgbClr val="FFFFFF"/>
                        </a:solidFill>
                        <a:effectLst/>
                      </a:endParaRPr>
                    </a:p>
                  </a:txBody>
                  <a:tcPr marL="142875" marR="142875" marT="76200" marB="76200" anchor="ctr"/>
                </a:tc>
                <a:extLst>
                  <a:ext uri="{0D108BD9-81ED-4DB2-BD59-A6C34878D82A}">
                    <a16:rowId xmlns:a16="http://schemas.microsoft.com/office/drawing/2014/main" val="2280823221"/>
                  </a:ext>
                </a:extLst>
              </a:tr>
              <a:tr h="0">
                <a:tc>
                  <a:txBody>
                    <a:bodyPr/>
                    <a:lstStyle/>
                    <a:p>
                      <a:pPr algn="l"/>
                      <a:r>
                        <a:rPr lang="en-US">
                          <a:effectLst/>
                        </a:rPr>
                        <a:t>prepositional phrase</a:t>
                      </a:r>
                    </a:p>
                  </a:txBody>
                  <a:tcPr marL="142875" marR="142875" marT="47625" marB="47625" anchor="ctr"/>
                </a:tc>
                <a:tc>
                  <a:txBody>
                    <a:bodyPr/>
                    <a:lstStyle/>
                    <a:p>
                      <a:pPr algn="l"/>
                      <a:r>
                        <a:rPr lang="en-US">
                          <a:effectLst/>
                        </a:rPr>
                        <a:t>preposition, noun phrase</a:t>
                      </a:r>
                    </a:p>
                  </a:txBody>
                  <a:tcPr marL="142875" marR="142875" marT="47625" marB="47625" anchor="ctr"/>
                </a:tc>
                <a:extLst>
                  <a:ext uri="{0D108BD9-81ED-4DB2-BD59-A6C34878D82A}">
                    <a16:rowId xmlns:a16="http://schemas.microsoft.com/office/drawing/2014/main" val="3622929858"/>
                  </a:ext>
                </a:extLst>
              </a:tr>
              <a:tr h="0">
                <a:tc>
                  <a:txBody>
                    <a:bodyPr/>
                    <a:lstStyle/>
                    <a:p>
                      <a:pPr algn="l"/>
                      <a:r>
                        <a:rPr lang="en-US">
                          <a:effectLst/>
                        </a:rPr>
                        <a:t>verb phrase</a:t>
                      </a:r>
                    </a:p>
                  </a:txBody>
                  <a:tcPr marL="142875" marR="142875" marT="47625" marB="47625" anchor="ctr"/>
                </a:tc>
                <a:tc>
                  <a:txBody>
                    <a:bodyPr/>
                    <a:lstStyle/>
                    <a:p>
                      <a:pPr algn="l"/>
                      <a:r>
                        <a:rPr lang="en-US">
                          <a:effectLst/>
                        </a:rPr>
                        <a:t>adverb, verb, preposition phrase</a:t>
                      </a:r>
                    </a:p>
                  </a:txBody>
                  <a:tcPr marL="142875" marR="142875" marT="47625" marB="47625" anchor="ctr"/>
                </a:tc>
                <a:extLst>
                  <a:ext uri="{0D108BD9-81ED-4DB2-BD59-A6C34878D82A}">
                    <a16:rowId xmlns:a16="http://schemas.microsoft.com/office/drawing/2014/main" val="3767898249"/>
                  </a:ext>
                </a:extLst>
              </a:tr>
              <a:tr h="0">
                <a:tc>
                  <a:txBody>
                    <a:bodyPr/>
                    <a:lstStyle/>
                    <a:p>
                      <a:pPr algn="l"/>
                      <a:r>
                        <a:rPr lang="en-US" dirty="0">
                          <a:effectLst/>
                        </a:rPr>
                        <a:t>sentence</a:t>
                      </a:r>
                    </a:p>
                  </a:txBody>
                  <a:tcPr marL="142875" marR="142875" marT="47625" marB="47625" anchor="ctr"/>
                </a:tc>
                <a:tc>
                  <a:txBody>
                    <a:bodyPr/>
                    <a:lstStyle/>
                    <a:p>
                      <a:pPr algn="l"/>
                      <a:r>
                        <a:rPr lang="en-US" dirty="0">
                          <a:effectLst/>
                        </a:rPr>
                        <a:t>noun phrase, verb phrase</a:t>
                      </a:r>
                    </a:p>
                  </a:txBody>
                  <a:tcPr marL="142875" marR="142875" marT="47625" marB="47625" anchor="ctr"/>
                </a:tc>
                <a:extLst>
                  <a:ext uri="{0D108BD9-81ED-4DB2-BD59-A6C34878D82A}">
                    <a16:rowId xmlns:a16="http://schemas.microsoft.com/office/drawing/2014/main" val="2743005032"/>
                  </a:ext>
                </a:extLst>
              </a:tr>
            </a:tbl>
          </a:graphicData>
        </a:graphic>
      </p:graphicFrame>
    </p:spTree>
    <p:custDataLst>
      <p:tags r:id="rId1"/>
    </p:custDataLst>
    <p:extLst>
      <p:ext uri="{BB962C8B-B14F-4D97-AF65-F5344CB8AC3E}">
        <p14:creationId xmlns:p14="http://schemas.microsoft.com/office/powerpoint/2010/main" val="24031822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1190</Words>
  <Application>Microsoft Office PowerPoint</Application>
  <PresentationFormat>Widescreen</PresentationFormat>
  <Paragraphs>133</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4.2: Static Lists</vt:lpstr>
      <vt:lpstr>Static Lists</vt:lpstr>
      <vt:lpstr>Today’s Plan</vt:lpstr>
      <vt:lpstr>Do Now 4.2: Letters of a word</vt:lpstr>
      <vt:lpstr>Lecture</vt:lpstr>
      <vt:lpstr>Demonstration</vt:lpstr>
      <vt:lpstr>Demonstration – Creating Lists</vt:lpstr>
      <vt:lpstr>Lab 4.2 You Talkin’ to Me?</vt:lpstr>
      <vt:lpstr>Lab 4.2 You Talkin’ to Me? – Reporting Phrases</vt:lpstr>
      <vt:lpstr>Lab 4.2 You Talkin’ to Me? – Making Sentences</vt:lpstr>
      <vt:lpstr>Lab 4.2 You Talkin’ to Me? – Changing our vocab</vt:lpstr>
      <vt:lpstr>Debrief Discussion</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2020-08-24T18:17:14Z</dcterms:created>
  <dcterms:modified xsi:type="dcterms:W3CDTF">2020-08-24T18:20:54Z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DBB2F977-C7C7-4A40-A6E8-F2E9957263D7</vt:lpwstr>
  </property>
  <property fmtid="{D5CDD505-2E9C-101B-9397-08002B2CF9AE}" pid="3" name="ArticulatePath">
    <vt:lpwstr>TEALS SNAP 4.2</vt:lpwstr>
  </property>
</Properties>
</file>