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61" r:id="rId6"/>
    <p:sldId id="256" r:id="rId7"/>
    <p:sldId id="258" r:id="rId8"/>
    <p:sldId id="259" r:id="rId9"/>
    <p:sldId id="1684" r:id="rId10"/>
    <p:sldId id="1680" r:id="rId11"/>
    <p:sldId id="1685" r:id="rId12"/>
    <p:sldId id="1681" r:id="rId13"/>
    <p:sldId id="1686" r:id="rId14"/>
    <p:sldId id="1679" r:id="rId15"/>
    <p:sldId id="1683" r:id="rId16"/>
    <p:sldId id="1682" r:id="rId17"/>
    <p:sldId id="1678" r:id="rId18"/>
  </p:sldIdLst>
  <p:sldSz cx="12192000" cy="6858000"/>
  <p:notesSz cx="6858000" cy="9144000"/>
  <p:custDataLst>
    <p:tags r:id="rId2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51968-02F7-48C5-8323-97541B6775D0}" v="4" dt="2020-05-09T06:03:32.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75" autoAdjust="0"/>
  </p:normalViewPr>
  <p:slideViewPr>
    <p:cSldViewPr snapToGrid="0">
      <p:cViewPr varScale="1">
        <p:scale>
          <a:sx n="88" d="100"/>
          <a:sy n="88" d="100"/>
        </p:scale>
        <p:origin x="13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locabulary.com/unit/coding-conditional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intro-cs/unit_2/lesson_23/lab_2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1/27/2022 5:09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one or two students solutions</a:t>
            </a:r>
          </a:p>
          <a:p>
            <a:r>
              <a:rPr lang="en-US" dirty="0"/>
              <a:t>Point out differences between the approaches of different students and lead discussion about advantages and disadvantages</a:t>
            </a:r>
          </a:p>
          <a:p>
            <a:r>
              <a:rPr lang="en-US" dirty="0"/>
              <a:t>Place particular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one or two students solutions</a:t>
            </a:r>
          </a:p>
          <a:p>
            <a:r>
              <a:rPr lang="en-US" dirty="0"/>
              <a:t>Point out differences between the approaches of different students and lead discussion about advantages and disadvantages</a:t>
            </a:r>
          </a:p>
          <a:p>
            <a:r>
              <a:rPr lang="en-US" dirty="0"/>
              <a:t>Place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Segoe UI" panose="020B0502040204020203" pitchFamily="34" charset="0"/>
              </a:rPr>
              <a:t>So far, our scripts have had minimal interactivity. There was </a:t>
            </a:r>
            <a:r>
              <a:rPr lang="en-US" b="0" i="1" dirty="0">
                <a:solidFill>
                  <a:srgbClr val="555555"/>
                </a:solidFill>
                <a:effectLst/>
                <a:latin typeface="Segoe UI" panose="020B0502040204020203" pitchFamily="34" charset="0"/>
              </a:rPr>
              <a:t>some</a:t>
            </a:r>
            <a:r>
              <a:rPr lang="en-US" b="0" i="0" dirty="0">
                <a:solidFill>
                  <a:srgbClr val="555555"/>
                </a:solidFill>
                <a:effectLst/>
                <a:latin typeface="Segoe UI" panose="020B0502040204020203" pitchFamily="34" charset="0"/>
              </a:rPr>
              <a:t> user interaction in the shape drawing labs, but no back and forth. Just pushing a key to trigger an action. This is not normally how scripts work.</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6365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Segoe UI" panose="020B0502040204020203" pitchFamily="34" charset="0"/>
              </a:rPr>
              <a:t>Introduce the </a:t>
            </a:r>
            <a:r>
              <a:rPr lang="en-US" b="1" i="0" dirty="0" err="1">
                <a:solidFill>
                  <a:srgbClr val="555555"/>
                </a:solidFill>
                <a:effectLst/>
                <a:latin typeface="Segoe UI" panose="020B0502040204020203" pitchFamily="34" charset="0"/>
              </a:rPr>
              <a:t>ask_and</a:t>
            </a:r>
            <a:r>
              <a:rPr lang="en-US" b="1" i="0" dirty="0">
                <a:solidFill>
                  <a:srgbClr val="555555"/>
                </a:solidFill>
                <a:effectLst/>
                <a:latin typeface="Segoe UI" panose="020B0502040204020203" pitchFamily="34" charset="0"/>
              </a:rPr>
              <a:t> wait</a:t>
            </a:r>
            <a:r>
              <a:rPr lang="en-US" b="0" i="0" dirty="0">
                <a:solidFill>
                  <a:srgbClr val="555555"/>
                </a:solidFill>
                <a:effectLst/>
                <a:latin typeface="Segoe UI" panose="020B0502040204020203" pitchFamily="34" charset="0"/>
              </a:rPr>
              <a:t> block.</a:t>
            </a:r>
          </a:p>
          <a:p>
            <a:pPr algn="l"/>
            <a:r>
              <a:rPr lang="en-US" b="0" i="0" dirty="0">
                <a:solidFill>
                  <a:srgbClr val="555555"/>
                </a:solidFill>
                <a:effectLst/>
                <a:latin typeface="Segoe UI" panose="020B0502040204020203" pitchFamily="34" charset="0"/>
              </a:rPr>
              <a:t>Demonstrate that it functions like the </a:t>
            </a:r>
            <a:r>
              <a:rPr lang="en-US" b="1" i="0" dirty="0">
                <a:solidFill>
                  <a:srgbClr val="555555"/>
                </a:solidFill>
                <a:effectLst/>
                <a:latin typeface="Segoe UI" panose="020B0502040204020203" pitchFamily="34" charset="0"/>
              </a:rPr>
              <a:t>say</a:t>
            </a:r>
            <a:r>
              <a:rPr lang="en-US" b="0" i="0" dirty="0">
                <a:solidFill>
                  <a:srgbClr val="555555"/>
                </a:solidFill>
                <a:effectLst/>
                <a:latin typeface="Segoe UI" panose="020B0502040204020203" pitchFamily="34" charset="0"/>
              </a:rPr>
              <a:t> block but waits for a response from the user.</a:t>
            </a:r>
          </a:p>
          <a:p>
            <a:pPr algn="l"/>
            <a:r>
              <a:rPr lang="en-US" b="0" i="0" dirty="0">
                <a:solidFill>
                  <a:srgbClr val="555555"/>
                </a:solidFill>
                <a:effectLst/>
                <a:latin typeface="Segoe UI" panose="020B0502040204020203" pitchFamily="34" charset="0"/>
              </a:rPr>
              <a:t>The response is stored in the </a:t>
            </a:r>
            <a:r>
              <a:rPr lang="en-US" b="1" i="0" dirty="0">
                <a:solidFill>
                  <a:srgbClr val="555555"/>
                </a:solidFill>
                <a:effectLst/>
                <a:latin typeface="Segoe UI" panose="020B0502040204020203" pitchFamily="34" charset="0"/>
              </a:rPr>
              <a:t>answer</a:t>
            </a:r>
            <a:r>
              <a:rPr lang="en-US" b="0" i="0" dirty="0">
                <a:solidFill>
                  <a:srgbClr val="555555"/>
                </a:solidFill>
                <a:effectLst/>
                <a:latin typeface="Segoe UI" panose="020B0502040204020203" pitchFamily="34" charset="0"/>
              </a:rPr>
              <a:t> block and can be referenced later.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Segoe UI" panose="020B0502040204020203" pitchFamily="34" charset="0"/>
              </a:rPr>
              <a:t>Variables will not be introduced until unit 3, so this block will be somewhat magical for now. You should judge your students' preparedness to handle the details and act accordingly.</a:t>
            </a:r>
          </a:p>
          <a:p>
            <a:pPr algn="l">
              <a:buFont typeface="Arial" panose="020B0604020202020204" pitchFamily="34" charset="0"/>
              <a:buChar char="•"/>
            </a:pPr>
            <a:endParaRPr lang="en-US" b="0" i="0" dirty="0">
              <a:solidFill>
                <a:srgbClr val="555555"/>
              </a:solidFill>
              <a:effectLst/>
              <a:latin typeface="Segoe UI" panose="020B0502040204020203" pitchFamily="34" charset="0"/>
            </a:endParaRPr>
          </a:p>
          <a:p>
            <a:pPr algn="l">
              <a:buFont typeface="Arial" panose="020B0604020202020204" pitchFamily="34" charset="0"/>
              <a:buChar char="•"/>
            </a:pPr>
            <a:r>
              <a:rPr lang="en-US" b="0" i="0" dirty="0">
                <a:solidFill>
                  <a:srgbClr val="555555"/>
                </a:solidFill>
                <a:effectLst/>
                <a:latin typeface="Segoe UI" panose="020B0502040204020203" pitchFamily="34" charset="0"/>
              </a:rPr>
              <a:t>Emphasize that only one input is stored at a time, and that asking a new question deletes the previous answer.</a:t>
            </a:r>
          </a:p>
          <a:p>
            <a:pPr algn="l">
              <a:buFont typeface="Arial" panose="020B0604020202020204" pitchFamily="34" charset="0"/>
              <a:buChar char="•"/>
            </a:pPr>
            <a:r>
              <a:rPr lang="en-US" b="0" i="0" dirty="0">
                <a:solidFill>
                  <a:srgbClr val="555555"/>
                </a:solidFill>
                <a:effectLst/>
                <a:latin typeface="Segoe UI" panose="020B0502040204020203" pitchFamily="34" charset="0"/>
              </a:rPr>
              <a:t>For example, the following script, intended to draw a bunch of squares where the user specifies both the size and the number of squares, will not work as intended: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45410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to video: </a:t>
            </a:r>
            <a:r>
              <a:rPr lang="en-US" dirty="0">
                <a:hlinkClick r:id="rId3"/>
              </a:rPr>
              <a:t>https://www.flocabulary.com/unit/coding-conditionals/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Introduce conditional statements</a:t>
            </a:r>
          </a:p>
          <a:p>
            <a:r>
              <a:rPr lang="en-US" dirty="0"/>
              <a:t>Define </a:t>
            </a:r>
            <a:r>
              <a:rPr lang="en-US" b="1" dirty="0"/>
              <a:t>conditional</a:t>
            </a:r>
            <a:r>
              <a:rPr lang="en-US" dirty="0"/>
              <a:t> - a block used to make a choice between executing two different chunks of script</a:t>
            </a:r>
          </a:p>
          <a:p>
            <a:r>
              <a:rPr lang="en-US" dirty="0"/>
              <a:t>You can also use this </a:t>
            </a:r>
            <a:r>
              <a:rPr lang="en-US" sz="1200" kern="1200" dirty="0">
                <a:solidFill>
                  <a:schemeClr val="tx1"/>
                </a:solidFill>
                <a:effectLst/>
                <a:latin typeface="+mn-lt"/>
                <a:ea typeface="+mn-ea"/>
                <a:cs typeface="+mn-cs"/>
                <a:hlinkClick r:id="rId3"/>
              </a:rPr>
              <a:t>video on conditionals</a:t>
            </a:r>
            <a:r>
              <a:rPr lang="en-US" dirty="0"/>
              <a:t> by Flocabulary.</a:t>
            </a:r>
          </a:p>
          <a:p>
            <a:endParaRPr lang="en-US" dirty="0"/>
          </a:p>
          <a:p>
            <a:r>
              <a:rPr lang="en-US" dirty="0"/>
              <a:t>Point out the differences between if and else if. </a:t>
            </a:r>
          </a:p>
          <a:p>
            <a:endParaRPr lang="en-US" dirty="0"/>
          </a:p>
          <a:p>
            <a:r>
              <a:rPr lang="en-US" dirty="0"/>
              <a:t>Namely, if-else provides a choice between two script paths, whereas if simply chooses between executing script or not</a:t>
            </a:r>
          </a:p>
          <a:p>
            <a:endParaRPr lang="en-US" dirty="0"/>
          </a:p>
          <a:p>
            <a:r>
              <a:rPr lang="en-US" dirty="0"/>
              <a:t>Emphasize that </a:t>
            </a:r>
            <a:r>
              <a:rPr lang="en-US" b="1" dirty="0"/>
              <a:t>only one</a:t>
            </a:r>
            <a:r>
              <a:rPr lang="en-US" dirty="0"/>
              <a:t> of the bodies, either the if or the else, will ever be executed</a:t>
            </a:r>
          </a:p>
          <a:p>
            <a:endParaRPr lang="en-US" dirty="0"/>
          </a:p>
          <a:p>
            <a:r>
              <a:rPr lang="en-US" dirty="0"/>
              <a:t>Show students the relational operators (&lt;, &gt;, and =)</a:t>
            </a:r>
          </a:p>
          <a:p>
            <a:endParaRPr lang="en-US" dirty="0"/>
          </a:p>
          <a:p>
            <a:r>
              <a:rPr lang="en-US" dirty="0"/>
              <a:t>These should be intuitive to most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Segoe UI" panose="020B0502040204020203" pitchFamily="34" charset="0"/>
              </a:rPr>
              <a:t>Show students the relational operators (&lt;, &gt;, and =).</a:t>
            </a:r>
          </a:p>
          <a:p>
            <a:endParaRPr lang="en-US" dirty="0"/>
          </a:p>
          <a:p>
            <a:r>
              <a:rPr lang="en-US" dirty="0"/>
              <a:t>If-else provides a choice between two script paths, whereas if simply chooses between executing script or not</a:t>
            </a:r>
          </a:p>
          <a:p>
            <a:endParaRPr lang="en-US" dirty="0"/>
          </a:p>
          <a:p>
            <a:r>
              <a:rPr lang="en-US" dirty="0"/>
              <a:t>Emphasize that </a:t>
            </a:r>
            <a:r>
              <a:rPr lang="en-US" b="1" dirty="0"/>
              <a:t>only one</a:t>
            </a:r>
            <a:r>
              <a:rPr lang="en-US" dirty="0"/>
              <a:t> of the bodies, either the if or the else, will ever be executed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8762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What Shape is That?</a:t>
            </a:r>
            <a:r>
              <a:rPr lang="en-US" dirty="0"/>
              <a:t> activity individually or in pairs.</a:t>
            </a:r>
          </a:p>
          <a:p>
            <a:r>
              <a:rPr lang="en-US" dirty="0"/>
              <a:t>Help students realize that, although they may seem quite different, parts 2.1 and 2.2 require very similar script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75021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1/27/2022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1/27/2022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36.sv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2.xml"/><Relationship Id="rId1" Type="http://schemas.openxmlformats.org/officeDocument/2006/relationships/tags" Target="../tags/tag12.xml"/><Relationship Id="rId5" Type="http://schemas.openxmlformats.org/officeDocument/2006/relationships/image" Target="../media/image38.sv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5" Type="http://schemas.openxmlformats.org/officeDocument/2006/relationships/image" Target="../media/image36.sv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5.xml"/><Relationship Id="rId7"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4.xml"/><Relationship Id="rId1" Type="http://schemas.openxmlformats.org/officeDocument/2006/relationships/tags" Target="../tags/tag8.xml"/><Relationship Id="rId6" Type="http://schemas.openxmlformats.org/officeDocument/2006/relationships/image" Target="../media/image29.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1.pn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30.png"/><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8.xml"/><Relationship Id="rId7" Type="http://schemas.openxmlformats.org/officeDocument/2006/relationships/image" Target="../media/image32.pn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1.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2.3 : Inputs and conditionals </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2.3: What shape is that?</a:t>
            </a:r>
          </a:p>
        </p:txBody>
      </p:sp>
      <p:pic>
        <p:nvPicPr>
          <p:cNvPr id="4" name="Graphic 3" descr="Programmer">
            <a:extLst>
              <a:ext uri="{FF2B5EF4-FFF2-40B4-BE49-F238E27FC236}">
                <a16:creationId xmlns:a16="http://schemas.microsoft.com/office/drawing/2014/main" id="{7E66D72F-9C1B-409F-BA71-567002DFD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
        <p:nvSpPr>
          <p:cNvPr id="3" name="Content Placeholder 2">
            <a:extLst>
              <a:ext uri="{FF2B5EF4-FFF2-40B4-BE49-F238E27FC236}">
                <a16:creationId xmlns:a16="http://schemas.microsoft.com/office/drawing/2014/main" id="{CF1CECDF-4179-44A1-8192-B3B7D8979DAF}"/>
              </a:ext>
            </a:extLst>
          </p:cNvPr>
          <p:cNvSpPr>
            <a:spLocks noGrp="1"/>
          </p:cNvSpPr>
          <p:nvPr>
            <p:ph sz="quarter" idx="4294967295"/>
          </p:nvPr>
        </p:nvSpPr>
        <p:spPr>
          <a:xfrm>
            <a:off x="588963" y="1436688"/>
            <a:ext cx="11020425" cy="2376035"/>
          </a:xfrm>
        </p:spPr>
        <p:txBody>
          <a:bodyPr/>
          <a:lstStyle/>
          <a:p>
            <a:pPr marL="0" indent="0">
              <a:spcBef>
                <a:spcPts val="600"/>
              </a:spcBef>
              <a:spcAft>
                <a:spcPts val="600"/>
              </a:spcAft>
              <a:buNone/>
            </a:pPr>
            <a:r>
              <a:rPr lang="en-US" sz="2400" dirty="0"/>
              <a:t>In this lab, you will use user input and conditional statements to identify shapes based on the number of sides and some other properties as given by the user.</a:t>
            </a:r>
          </a:p>
          <a:p>
            <a:pPr marL="0" indent="0">
              <a:spcBef>
                <a:spcPts val="600"/>
              </a:spcBef>
              <a:spcAft>
                <a:spcPts val="600"/>
              </a:spcAft>
              <a:buNone/>
            </a:pPr>
            <a:r>
              <a:rPr lang="en-US" sz="2400" dirty="0"/>
              <a:t>Part 1: Triangle… or No Triangle</a:t>
            </a:r>
          </a:p>
          <a:p>
            <a:pPr marL="0" indent="0">
              <a:spcBef>
                <a:spcPts val="600"/>
              </a:spcBef>
              <a:spcAft>
                <a:spcPts val="600"/>
              </a:spcAft>
              <a:buNone/>
            </a:pPr>
            <a:r>
              <a:rPr lang="en-US" sz="2400" dirty="0"/>
              <a:t>Part 2: Name That Polygon</a:t>
            </a:r>
          </a:p>
          <a:p>
            <a:pPr marL="0" indent="0">
              <a:spcBef>
                <a:spcPts val="600"/>
              </a:spcBef>
              <a:spcAft>
                <a:spcPts val="600"/>
              </a:spcAft>
              <a:buNone/>
            </a:pPr>
            <a:r>
              <a:rPr lang="en-US" sz="2400" dirty="0"/>
              <a:t>Part 3: Quadrilateral Fever</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p>
        </p:txBody>
      </p:sp>
      <p:sp>
        <p:nvSpPr>
          <p:cNvPr id="3" name="Text Placeholder 2">
            <a:extLst>
              <a:ext uri="{FF2B5EF4-FFF2-40B4-BE49-F238E27FC236}">
                <a16:creationId xmlns:a16="http://schemas.microsoft.com/office/drawing/2014/main" id="{A25D7388-9A8B-410F-8671-BC80703A346E}"/>
              </a:ext>
            </a:extLst>
          </p:cNvPr>
          <p:cNvSpPr>
            <a:spLocks noGrp="1"/>
          </p:cNvSpPr>
          <p:nvPr>
            <p:ph type="body" sz="quarter" idx="12"/>
          </p:nvPr>
        </p:nvSpPr>
        <p:spPr/>
        <p:txBody>
          <a:bodyPr/>
          <a:lstStyle/>
          <a:p>
            <a:endParaRPr lang="en-IN"/>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319612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r>
              <a:rPr lang="en-US" dirty="0">
                <a:solidFill>
                  <a:schemeClr val="bg1"/>
                </a:solidFill>
              </a:rPr>
              <a:t>.</a:t>
            </a:r>
          </a:p>
        </p:txBody>
      </p:sp>
      <p:pic>
        <p:nvPicPr>
          <p:cNvPr id="4" name="Graphic 3" descr="Programmer">
            <a:extLst>
              <a:ext uri="{FF2B5EF4-FFF2-40B4-BE49-F238E27FC236}">
                <a16:creationId xmlns:a16="http://schemas.microsoft.com/office/drawing/2014/main" id="{DB869434-5B4B-4C56-BF5C-8B23A1BBCE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4294967295"/>
          </p:nvPr>
        </p:nvSpPr>
        <p:spPr>
          <a:xfrm>
            <a:off x="590550" y="1435100"/>
            <a:ext cx="11018838" cy="738664"/>
          </a:xfrm>
        </p:spPr>
        <p:txBody>
          <a:bodyPr/>
          <a:lstStyle/>
          <a:p>
            <a:pPr marL="0" indent="0">
              <a:spcBef>
                <a:spcPts val="600"/>
              </a:spcBef>
              <a:buNone/>
            </a:pPr>
            <a:r>
              <a:rPr lang="en-US" sz="2400" dirty="0"/>
              <a:t>In your notebook, give an example of a real-world conditional using and if statement and an else if statement.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116948-2708-473C-9D54-59EDD22F63D1}"/>
              </a:ext>
            </a:extLst>
          </p:cNvPr>
          <p:cNvSpPr>
            <a:spLocks noGrp="1"/>
          </p:cNvSpPr>
          <p:nvPr>
            <p:ph type="title"/>
          </p:nvPr>
        </p:nvSpPr>
        <p:spPr/>
        <p:txBody>
          <a:bodyPr/>
          <a:lstStyle/>
          <a:p>
            <a:r>
              <a:rPr lang="en-US" dirty="0"/>
              <a:t>After this lesson, you will be able to</a:t>
            </a:r>
          </a:p>
        </p:txBody>
      </p:sp>
      <p:sp>
        <p:nvSpPr>
          <p:cNvPr id="5" name="Text Placeholder 4">
            <a:extLst>
              <a:ext uri="{FF2B5EF4-FFF2-40B4-BE49-F238E27FC236}">
                <a16:creationId xmlns:a16="http://schemas.microsoft.com/office/drawing/2014/main" id="{982AC2DD-3F5B-4FEF-B0C9-2EA9910FC7A4}"/>
              </a:ext>
            </a:extLst>
          </p:cNvPr>
          <p:cNvSpPr>
            <a:spLocks noGrp="1"/>
          </p:cNvSpPr>
          <p:nvPr>
            <p:ph type="body" sz="quarter" idx="4294967295"/>
          </p:nvPr>
        </p:nvSpPr>
        <p:spPr>
          <a:xfrm>
            <a:off x="590550" y="1435100"/>
            <a:ext cx="11018838" cy="812530"/>
          </a:xfrm>
        </p:spPr>
        <p:txBody>
          <a:bodyPr/>
          <a:lstStyle/>
          <a:p>
            <a:pPr marL="0" indent="0">
              <a:buNone/>
            </a:pPr>
            <a:r>
              <a:rPr lang="en-US" sz="2400" dirty="0"/>
              <a:t>Apply </a:t>
            </a:r>
            <a:r>
              <a:rPr lang="en-US" sz="2400" b="1" dirty="0"/>
              <a:t>ask</a:t>
            </a:r>
            <a:r>
              <a:rPr lang="en-US" sz="2400" dirty="0"/>
              <a:t> and </a:t>
            </a:r>
            <a:r>
              <a:rPr lang="en-US" sz="2400" b="1" dirty="0"/>
              <a:t>receive</a:t>
            </a:r>
            <a:r>
              <a:rPr lang="en-US" sz="2400" dirty="0"/>
              <a:t> blocks.</a:t>
            </a:r>
          </a:p>
          <a:p>
            <a:pPr marL="0" indent="0">
              <a:buNone/>
            </a:pPr>
            <a:r>
              <a:rPr lang="en-US" sz="2400" dirty="0"/>
              <a:t>Apply simple conditional, if and if-else blocks, to alter control flow in a program.</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2.3</a:t>
            </a:r>
          </a:p>
        </p:txBody>
      </p:sp>
      <p:pic>
        <p:nvPicPr>
          <p:cNvPr id="5" name="Graphic 4" descr="Head with gears">
            <a:extLst>
              <a:ext uri="{FF2B5EF4-FFF2-40B4-BE49-F238E27FC236}">
                <a16:creationId xmlns:a16="http://schemas.microsoft.com/office/drawing/2014/main" id="{D5D2C485-8503-4194-AEC0-5076D461F2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54428"/>
            <a:ext cx="914400" cy="914400"/>
          </a:xfrm>
          <a:prstGeom prst="rect">
            <a:avLst/>
          </a:prstGeom>
        </p:spPr>
      </p:pic>
      <p:sp>
        <p:nvSpPr>
          <p:cNvPr id="6" name="Text Placeholder 4">
            <a:extLst>
              <a:ext uri="{FF2B5EF4-FFF2-40B4-BE49-F238E27FC236}">
                <a16:creationId xmlns:a16="http://schemas.microsoft.com/office/drawing/2014/main" id="{7A4ACED0-49A6-4E1E-A575-8E03F3768519}"/>
              </a:ext>
            </a:extLst>
          </p:cNvPr>
          <p:cNvSpPr txBox="1">
            <a:spLocks/>
          </p:cNvSpPr>
          <p:nvPr/>
        </p:nvSpPr>
        <p:spPr>
          <a:xfrm>
            <a:off x="590550" y="1436688"/>
            <a:ext cx="9129713" cy="304698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Use the following </a:t>
            </a:r>
            <a:r>
              <a:rPr lang="en-US" altLang="en-US" sz="2400" b="1" dirty="0"/>
              <a:t>repeat</a:t>
            </a:r>
            <a:r>
              <a:rPr lang="en-US" altLang="en-US" sz="2400" dirty="0"/>
              <a:t> block to draw a square.</a:t>
            </a:r>
            <a:br>
              <a:rPr lang="en-US" altLang="en-US" sz="2400" dirty="0"/>
            </a:br>
            <a:r>
              <a:rPr lang="en-US" altLang="en-US" sz="2400" dirty="0"/>
              <a:t>(Note: you will have to put a number in place of the blank!)</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use an additional </a:t>
            </a:r>
            <a:r>
              <a:rPr lang="en-US" altLang="en-US" sz="2400" b="1" dirty="0"/>
              <a:t>repeat</a:t>
            </a:r>
            <a:r>
              <a:rPr lang="en-US" altLang="en-US" sz="2400" dirty="0"/>
              <a:t> block to draw 12 squares in a line one next to each other? </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modify the script, so the squares form a set of stairs going up?</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Save your project as </a:t>
            </a:r>
            <a:r>
              <a:rPr lang="en-US" altLang="en-US" sz="2400" i="1" dirty="0"/>
              <a:t>DoNow2.3.</a:t>
            </a:r>
          </a:p>
        </p:txBody>
      </p:sp>
      <p:pic>
        <p:nvPicPr>
          <p:cNvPr id="9" name="Picture 4" descr="Repeat">
            <a:extLst>
              <a:ext uri="{FF2B5EF4-FFF2-40B4-BE49-F238E27FC236}">
                <a16:creationId xmlns:a16="http://schemas.microsoft.com/office/drawing/2014/main" id="{77B639C6-C05B-4C6B-8431-157FE2C71A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6429" y="2159438"/>
            <a:ext cx="1812959" cy="93924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Interactivity</a:t>
            </a:r>
          </a:p>
        </p:txBody>
      </p:sp>
      <p:sp>
        <p:nvSpPr>
          <p:cNvPr id="5" name="Text Placeholder 4">
            <a:extLst>
              <a:ext uri="{FF2B5EF4-FFF2-40B4-BE49-F238E27FC236}">
                <a16:creationId xmlns:a16="http://schemas.microsoft.com/office/drawing/2014/main" id="{8C772A01-8376-41C5-A748-C680F7CC65DC}"/>
              </a:ext>
            </a:extLst>
          </p:cNvPr>
          <p:cNvSpPr>
            <a:spLocks noGrp="1"/>
          </p:cNvSpPr>
          <p:nvPr>
            <p:ph type="body" sz="quarter" idx="10"/>
          </p:nvPr>
        </p:nvSpPr>
        <p:spPr>
          <a:xfrm>
            <a:off x="586390" y="1434370"/>
            <a:ext cx="11018520" cy="2930033"/>
          </a:xfrm>
        </p:spPr>
        <p:txBody>
          <a:bodyPr/>
          <a:lstStyle/>
          <a:p>
            <a:r>
              <a:rPr lang="en-US" b="0" i="0" dirty="0">
                <a:solidFill>
                  <a:srgbClr val="555555"/>
                </a:solidFill>
                <a:effectLst/>
                <a:latin typeface="Segoe UI" panose="020B0502040204020203" pitchFamily="34" charset="0"/>
              </a:rPr>
              <a:t>What are some examples of interactive computer programs?</a:t>
            </a:r>
          </a:p>
          <a:p>
            <a:endParaRPr lang="en-US" dirty="0">
              <a:solidFill>
                <a:srgbClr val="555555"/>
              </a:solidFill>
              <a:latin typeface="Segoe UI" panose="020B0502040204020203" pitchFamily="34" charset="0"/>
            </a:endParaRPr>
          </a:p>
          <a:p>
            <a:r>
              <a:rPr lang="en-US" b="0" i="0" dirty="0">
                <a:solidFill>
                  <a:srgbClr val="555555"/>
                </a:solidFill>
                <a:effectLst/>
                <a:latin typeface="Segoe UI" panose="020B0502040204020203" pitchFamily="34" charset="0"/>
              </a:rPr>
              <a:t>What are some suggestions for making previous labs or activities more interactive?</a:t>
            </a:r>
          </a:p>
          <a:p>
            <a:endParaRPr lang="en-US" dirty="0">
              <a:solidFill>
                <a:srgbClr val="555555"/>
              </a:solidFill>
              <a:latin typeface="Segoe UI" panose="020B0502040204020203" pitchFamily="34" charset="0"/>
            </a:endParaRPr>
          </a:p>
          <a:p>
            <a:endParaRPr lang="en-US" dirty="0"/>
          </a:p>
        </p:txBody>
      </p:sp>
      <p:pic>
        <p:nvPicPr>
          <p:cNvPr id="4" name="Graphic 3" descr="Lecturer">
            <a:extLst>
              <a:ext uri="{FF2B5EF4-FFF2-40B4-BE49-F238E27FC236}">
                <a16:creationId xmlns:a16="http://schemas.microsoft.com/office/drawing/2014/main" id="{1AC5A0DB-F33F-4DD1-94EB-4768F9DC7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spTree>
    <p:custDataLst>
      <p:tags r:id="rId1"/>
    </p:custDataLst>
    <p:extLst>
      <p:ext uri="{BB962C8B-B14F-4D97-AF65-F5344CB8AC3E}">
        <p14:creationId xmlns:p14="http://schemas.microsoft.com/office/powerpoint/2010/main" val="27716163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Ask and Wait </a:t>
            </a:r>
          </a:p>
        </p:txBody>
      </p:sp>
      <p:pic>
        <p:nvPicPr>
          <p:cNvPr id="4" name="Graphic 3" descr="Lecturer">
            <a:extLst>
              <a:ext uri="{FF2B5EF4-FFF2-40B4-BE49-F238E27FC236}">
                <a16:creationId xmlns:a16="http://schemas.microsoft.com/office/drawing/2014/main" id="{1AC5A0DB-F33F-4DD1-94EB-4768F9DC7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pic>
        <p:nvPicPr>
          <p:cNvPr id="1026" name="Picture 2">
            <a:extLst>
              <a:ext uri="{FF2B5EF4-FFF2-40B4-BE49-F238E27FC236}">
                <a16:creationId xmlns:a16="http://schemas.microsoft.com/office/drawing/2014/main" id="{2F626F56-B38E-4F14-B4A7-2C0BACD729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661" y="1770035"/>
            <a:ext cx="1764134" cy="4071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7980972-1A3C-4B38-AE5A-5A04529503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784" y="1773679"/>
            <a:ext cx="627176" cy="3135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293C359-CA24-463C-9CA0-D129557EE4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2090" y="3250451"/>
            <a:ext cx="1567818" cy="4275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1FCE5D-AFBF-4CD0-96EF-9524655DE78F}"/>
              </a:ext>
            </a:extLst>
          </p:cNvPr>
          <p:cNvSpPr txBox="1"/>
          <p:nvPr/>
        </p:nvSpPr>
        <p:spPr>
          <a:xfrm>
            <a:off x="2117272" y="1625809"/>
            <a:ext cx="9660364" cy="954107"/>
          </a:xfrm>
          <a:prstGeom prst="rect">
            <a:avLst/>
          </a:prstGeom>
          <a:noFill/>
        </p:spPr>
        <p:txBody>
          <a:bodyPr wrap="square">
            <a:spAutoFit/>
          </a:bodyPr>
          <a:lstStyle/>
          <a:p>
            <a:r>
              <a:rPr lang="en-US" sz="2800" b="0" i="0" dirty="0">
                <a:solidFill>
                  <a:srgbClr val="555555"/>
                </a:solidFill>
                <a:effectLst/>
                <a:latin typeface="Segoe UI" panose="020B0502040204020203" pitchFamily="34" charset="0"/>
              </a:rPr>
              <a:t>Demonstrate that it functions like the </a:t>
            </a:r>
            <a:r>
              <a:rPr lang="en-US" sz="2800" b="1" i="0" dirty="0">
                <a:solidFill>
                  <a:srgbClr val="555555"/>
                </a:solidFill>
                <a:effectLst/>
                <a:latin typeface="Segoe UI" panose="020B0502040204020203" pitchFamily="34" charset="0"/>
              </a:rPr>
              <a:t>          </a:t>
            </a:r>
            <a:r>
              <a:rPr lang="en-US" sz="2800" i="0" dirty="0">
                <a:solidFill>
                  <a:srgbClr val="555555"/>
                </a:solidFill>
                <a:effectLst/>
                <a:latin typeface="Segoe UI" panose="020B0502040204020203" pitchFamily="34" charset="0"/>
              </a:rPr>
              <a:t>block</a:t>
            </a:r>
            <a:r>
              <a:rPr lang="en-US" sz="2800" b="1" i="0" dirty="0">
                <a:solidFill>
                  <a:srgbClr val="555555"/>
                </a:solidFill>
                <a:effectLst/>
                <a:latin typeface="Segoe UI" panose="020B0502040204020203" pitchFamily="34" charset="0"/>
              </a:rPr>
              <a:t> </a:t>
            </a:r>
            <a:r>
              <a:rPr lang="en-US" sz="2800" b="0" i="0" dirty="0">
                <a:solidFill>
                  <a:srgbClr val="555555"/>
                </a:solidFill>
                <a:effectLst/>
                <a:latin typeface="Segoe UI" panose="020B0502040204020203" pitchFamily="34" charset="0"/>
              </a:rPr>
              <a:t>but waits for a response from the user.</a:t>
            </a:r>
            <a:endParaRPr lang="en-US" sz="2800" dirty="0"/>
          </a:p>
        </p:txBody>
      </p:sp>
      <p:sp>
        <p:nvSpPr>
          <p:cNvPr id="10" name="TextBox 9">
            <a:extLst>
              <a:ext uri="{FF2B5EF4-FFF2-40B4-BE49-F238E27FC236}">
                <a16:creationId xmlns:a16="http://schemas.microsoft.com/office/drawing/2014/main" id="{02BF2A51-E021-4664-BCE5-8E413C547D6B}"/>
              </a:ext>
            </a:extLst>
          </p:cNvPr>
          <p:cNvSpPr txBox="1"/>
          <p:nvPr/>
        </p:nvSpPr>
        <p:spPr>
          <a:xfrm>
            <a:off x="414363" y="3179080"/>
            <a:ext cx="11363273" cy="954107"/>
          </a:xfrm>
          <a:prstGeom prst="rect">
            <a:avLst/>
          </a:prstGeom>
          <a:noFill/>
        </p:spPr>
        <p:txBody>
          <a:bodyPr wrap="square">
            <a:spAutoFit/>
          </a:bodyPr>
          <a:lstStyle/>
          <a:p>
            <a:pPr algn="l"/>
            <a:r>
              <a:rPr lang="en-US" sz="2800" b="0" i="0" dirty="0">
                <a:solidFill>
                  <a:srgbClr val="555555"/>
                </a:solidFill>
                <a:effectLst/>
                <a:latin typeface="Segoe UI" panose="020B0502040204020203" pitchFamily="34" charset="0"/>
              </a:rPr>
              <a:t>The response is stored in the                     block and can be referenced later.</a:t>
            </a:r>
          </a:p>
        </p:txBody>
      </p:sp>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6F0AE0-BF22-481E-BAE7-A8E3D861284E}"/>
              </a:ext>
            </a:extLst>
          </p:cNvPr>
          <p:cNvSpPr>
            <a:spLocks noGrp="1"/>
          </p:cNvSpPr>
          <p:nvPr>
            <p:ph type="body" sz="quarter" idx="11"/>
          </p:nvPr>
        </p:nvSpPr>
        <p:spPr>
          <a:xfrm>
            <a:off x="4941888" y="682047"/>
            <a:ext cx="6667500" cy="5490734"/>
          </a:xfrm>
        </p:spPr>
        <p:txBody>
          <a:bodyPr/>
          <a:lstStyle/>
          <a:p>
            <a:r>
              <a:rPr lang="en-US" b="0" i="0" dirty="0">
                <a:solidFill>
                  <a:srgbClr val="555555"/>
                </a:solidFill>
                <a:effectLst/>
                <a:latin typeface="Segoe UI" panose="020B0502040204020203" pitchFamily="34" charset="0"/>
              </a:rPr>
              <a:t>Value storage</a:t>
            </a:r>
          </a:p>
          <a:p>
            <a:pPr marL="457200" indent="-457200">
              <a:buFont typeface="Arial" panose="020B0604020202020204" pitchFamily="34" charset="0"/>
              <a:buChar char="•"/>
            </a:pPr>
            <a:r>
              <a:rPr lang="en-US" b="0" i="0" dirty="0">
                <a:solidFill>
                  <a:srgbClr val="555555"/>
                </a:solidFill>
                <a:effectLst/>
                <a:latin typeface="Segoe UI" panose="020B0502040204020203" pitchFamily="34" charset="0"/>
              </a:rPr>
              <a:t>Only one input is stored at a time</a:t>
            </a:r>
          </a:p>
          <a:p>
            <a:pPr marL="457200" indent="-457200">
              <a:buFont typeface="Arial" panose="020B0604020202020204" pitchFamily="34" charset="0"/>
              <a:buChar char="•"/>
            </a:pPr>
            <a:r>
              <a:rPr lang="en-US" b="0" i="0" dirty="0">
                <a:solidFill>
                  <a:srgbClr val="555555"/>
                </a:solidFill>
                <a:effectLst/>
                <a:latin typeface="Segoe UI" panose="020B0502040204020203" pitchFamily="34" charset="0"/>
              </a:rPr>
              <a:t>asking a new question deletes the previous answer.</a:t>
            </a:r>
          </a:p>
          <a:p>
            <a:endParaRPr lang="en-US" b="0" i="0" dirty="0">
              <a:solidFill>
                <a:srgbClr val="555555"/>
              </a:solidFill>
              <a:effectLst/>
              <a:latin typeface="Segoe UI" panose="020B0502040204020203" pitchFamily="34" charset="0"/>
            </a:endParaRPr>
          </a:p>
          <a:p>
            <a:r>
              <a:rPr lang="en-US" dirty="0">
                <a:solidFill>
                  <a:srgbClr val="555555"/>
                </a:solidFill>
                <a:latin typeface="Segoe UI" panose="020B0502040204020203" pitchFamily="34" charset="0"/>
              </a:rPr>
              <a:t>This script is </a:t>
            </a:r>
            <a:r>
              <a:rPr lang="en-US" b="0" i="0" dirty="0">
                <a:solidFill>
                  <a:srgbClr val="555555"/>
                </a:solidFill>
                <a:effectLst/>
                <a:latin typeface="Segoe UI" panose="020B0502040204020203" pitchFamily="34" charset="0"/>
              </a:rPr>
              <a:t>intended to draw a bunch of squares where the user specifies both the size and the number of squares, </a:t>
            </a:r>
          </a:p>
          <a:p>
            <a:endParaRPr lang="en-US" dirty="0">
              <a:solidFill>
                <a:srgbClr val="555555"/>
              </a:solidFill>
              <a:latin typeface="Segoe UI" panose="020B0502040204020203" pitchFamily="34" charset="0"/>
            </a:endParaRPr>
          </a:p>
          <a:p>
            <a:r>
              <a:rPr lang="en-US" sz="3600" b="1" i="0" dirty="0">
                <a:solidFill>
                  <a:srgbClr val="555555"/>
                </a:solidFill>
                <a:effectLst/>
                <a:latin typeface="Segoe UI" panose="020B0502040204020203" pitchFamily="34" charset="0"/>
              </a:rPr>
              <a:t>This will not work as intended.</a:t>
            </a:r>
          </a:p>
          <a:p>
            <a:endParaRPr lang="en-US" dirty="0"/>
          </a:p>
        </p:txBody>
      </p:sp>
      <p:pic>
        <p:nvPicPr>
          <p:cNvPr id="4" name="Graphic 3" descr="Lecturer">
            <a:extLst>
              <a:ext uri="{FF2B5EF4-FFF2-40B4-BE49-F238E27FC236}">
                <a16:creationId xmlns:a16="http://schemas.microsoft.com/office/drawing/2014/main" id="{1AC5A0DB-F33F-4DD1-94EB-4768F9DC7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pic>
        <p:nvPicPr>
          <p:cNvPr id="2050" name="Picture 2">
            <a:extLst>
              <a:ext uri="{FF2B5EF4-FFF2-40B4-BE49-F238E27FC236}">
                <a16:creationId xmlns:a16="http://schemas.microsoft.com/office/drawing/2014/main" id="{714471BF-0CCE-4C3F-A329-0803D91EF7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682" y="1316066"/>
            <a:ext cx="3013218" cy="445089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032534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Conditionals</a:t>
            </a:r>
          </a:p>
        </p:txBody>
      </p:sp>
      <p:pic>
        <p:nvPicPr>
          <p:cNvPr id="4" name="Graphic 3" descr="Lecturer">
            <a:extLst>
              <a:ext uri="{FF2B5EF4-FFF2-40B4-BE49-F238E27FC236}">
                <a16:creationId xmlns:a16="http://schemas.microsoft.com/office/drawing/2014/main" id="{88E4F29A-62D3-4CB0-A983-E05475CF28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4294967295"/>
          </p:nvPr>
        </p:nvSpPr>
        <p:spPr>
          <a:xfrm>
            <a:off x="584200" y="1436688"/>
            <a:ext cx="7590971" cy="3939540"/>
          </a:xfrm>
        </p:spPr>
        <p:txBody>
          <a:bodyPr/>
          <a:lstStyle/>
          <a:p>
            <a:pPr marL="0" indent="0">
              <a:spcBef>
                <a:spcPts val="600"/>
              </a:spcBef>
              <a:spcAft>
                <a:spcPts val="600"/>
              </a:spcAft>
              <a:buNone/>
            </a:pPr>
            <a:r>
              <a:rPr lang="en-US" sz="2400" b="1" dirty="0">
                <a:latin typeface="+mj-lt"/>
              </a:rPr>
              <a:t>Co</a:t>
            </a:r>
            <a:r>
              <a:rPr lang="en-US" sz="2400" dirty="0">
                <a:latin typeface="+mj-lt"/>
              </a:rPr>
              <a:t>nditional</a:t>
            </a:r>
            <a:r>
              <a:rPr lang="en-US" sz="2400" dirty="0"/>
              <a:t> - a block used to make a choice between executing two different chunks of script.</a:t>
            </a:r>
          </a:p>
          <a:p>
            <a:pPr marL="0" indent="0">
              <a:spcBef>
                <a:spcPts val="600"/>
              </a:spcBef>
              <a:spcAft>
                <a:spcPts val="600"/>
              </a:spcAft>
              <a:buNone/>
            </a:pPr>
            <a:r>
              <a:rPr lang="en-US" sz="2400" dirty="0">
                <a:latin typeface="+mj-lt"/>
              </a:rPr>
              <a:t>If </a:t>
            </a:r>
            <a:r>
              <a:rPr lang="en-US" sz="2400" dirty="0"/>
              <a:t>– if a condition is true, then run a block of script, if its false, skip the script. </a:t>
            </a:r>
          </a:p>
          <a:p>
            <a:pPr marL="0" indent="0">
              <a:spcBef>
                <a:spcPts val="600"/>
              </a:spcBef>
              <a:spcAft>
                <a:spcPts val="600"/>
              </a:spcAft>
              <a:buNone/>
            </a:pPr>
            <a:r>
              <a:rPr lang="en-US" sz="2400" i="1" dirty="0"/>
              <a:t>If it is raining, grab an umbrella. </a:t>
            </a:r>
            <a:endParaRPr lang="en-US" sz="2400" dirty="0"/>
          </a:p>
          <a:p>
            <a:pPr marL="0" indent="0">
              <a:spcBef>
                <a:spcPts val="600"/>
              </a:spcBef>
              <a:spcAft>
                <a:spcPts val="600"/>
              </a:spcAft>
              <a:buNone/>
            </a:pPr>
            <a:r>
              <a:rPr lang="en-US" sz="2400" dirty="0">
                <a:latin typeface="+mj-lt"/>
              </a:rPr>
              <a:t>If Else </a:t>
            </a:r>
            <a:r>
              <a:rPr lang="en-US" sz="2400" dirty="0"/>
              <a:t>– if a condition is true, then run a block of script, if it is false, run a separate block of script. </a:t>
            </a:r>
          </a:p>
          <a:p>
            <a:pPr marL="0" indent="0">
              <a:spcBef>
                <a:spcPts val="600"/>
              </a:spcBef>
              <a:spcAft>
                <a:spcPts val="600"/>
              </a:spcAft>
              <a:buNone/>
            </a:pPr>
            <a:r>
              <a:rPr lang="en-US" sz="2400" i="1" dirty="0"/>
              <a:t>If they have chocolate syrup, get vanilla ice-cream, else get mint chocolate chip. </a:t>
            </a:r>
          </a:p>
        </p:txBody>
      </p:sp>
      <p:pic>
        <p:nvPicPr>
          <p:cNvPr id="3074" name="Picture 2">
            <a:extLst>
              <a:ext uri="{FF2B5EF4-FFF2-40B4-BE49-F238E27FC236}">
                <a16:creationId xmlns:a16="http://schemas.microsoft.com/office/drawing/2014/main" id="{D4A25BA8-B324-4FFB-A6CA-6FBAEA8236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3886" y="1143000"/>
            <a:ext cx="1236458" cy="10561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BEB139A-D413-47F7-8F6C-362E66A501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3886" y="3680916"/>
            <a:ext cx="1175657" cy="166551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Relational operators</a:t>
            </a:r>
          </a:p>
        </p:txBody>
      </p:sp>
      <p:pic>
        <p:nvPicPr>
          <p:cNvPr id="4" name="Graphic 3" descr="Lecturer">
            <a:extLst>
              <a:ext uri="{FF2B5EF4-FFF2-40B4-BE49-F238E27FC236}">
                <a16:creationId xmlns:a16="http://schemas.microsoft.com/office/drawing/2014/main" id="{88E4F29A-62D3-4CB0-A983-E05475CF28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4294967295"/>
          </p:nvPr>
        </p:nvSpPr>
        <p:spPr>
          <a:xfrm>
            <a:off x="584200" y="1436688"/>
            <a:ext cx="7307943" cy="4955203"/>
          </a:xfrm>
        </p:spPr>
        <p:txBody>
          <a:bodyPr/>
          <a:lstStyle/>
          <a:p>
            <a:pPr marL="0" indent="0">
              <a:spcBef>
                <a:spcPts val="600"/>
              </a:spcBef>
              <a:spcAft>
                <a:spcPts val="600"/>
              </a:spcAft>
              <a:buNone/>
            </a:pPr>
            <a:r>
              <a:rPr lang="en-US" b="1" dirty="0"/>
              <a:t>If-Else</a:t>
            </a:r>
          </a:p>
          <a:p>
            <a:pPr>
              <a:spcBef>
                <a:spcPts val="600"/>
              </a:spcBef>
              <a:spcAft>
                <a:spcPts val="600"/>
              </a:spcAft>
            </a:pPr>
            <a:r>
              <a:rPr lang="en-US" dirty="0"/>
              <a:t>Two paths</a:t>
            </a:r>
          </a:p>
          <a:p>
            <a:pPr>
              <a:spcBef>
                <a:spcPts val="600"/>
              </a:spcBef>
              <a:spcAft>
                <a:spcPts val="600"/>
              </a:spcAft>
            </a:pPr>
            <a:r>
              <a:rPr lang="en-US" dirty="0"/>
              <a:t>Only one of the bodies, either the if or the else, will ever be executed.</a:t>
            </a:r>
          </a:p>
          <a:p>
            <a:pPr marL="0" indent="0">
              <a:spcBef>
                <a:spcPts val="600"/>
              </a:spcBef>
              <a:spcAft>
                <a:spcPts val="600"/>
              </a:spcAft>
              <a:buNone/>
            </a:pPr>
            <a:endParaRPr lang="en-US" dirty="0"/>
          </a:p>
          <a:p>
            <a:pPr marL="0" indent="0">
              <a:spcBef>
                <a:spcPts val="600"/>
              </a:spcBef>
              <a:spcAft>
                <a:spcPts val="600"/>
              </a:spcAft>
              <a:buNone/>
            </a:pPr>
            <a:r>
              <a:rPr lang="en-US" dirty="0"/>
              <a:t>&lt; - Less than..</a:t>
            </a:r>
          </a:p>
          <a:p>
            <a:pPr marL="0" indent="0">
              <a:spcBef>
                <a:spcPts val="600"/>
              </a:spcBef>
              <a:spcAft>
                <a:spcPts val="600"/>
              </a:spcAft>
              <a:buNone/>
            </a:pPr>
            <a:r>
              <a:rPr lang="en-US" dirty="0"/>
              <a:t>&gt; - Greater than..</a:t>
            </a:r>
          </a:p>
          <a:p>
            <a:pPr marL="0" indent="0">
              <a:spcBef>
                <a:spcPts val="600"/>
              </a:spcBef>
              <a:spcAft>
                <a:spcPts val="600"/>
              </a:spcAft>
              <a:buNone/>
            </a:pPr>
            <a:r>
              <a:rPr lang="en-US" dirty="0"/>
              <a:t>= - Equal to..</a:t>
            </a:r>
          </a:p>
          <a:p>
            <a:pPr marL="0" indent="0">
              <a:spcBef>
                <a:spcPts val="600"/>
              </a:spcBef>
              <a:spcAft>
                <a:spcPts val="600"/>
              </a:spcAft>
              <a:buNone/>
            </a:pPr>
            <a:endParaRPr lang="en-US" dirty="0"/>
          </a:p>
        </p:txBody>
      </p:sp>
      <p:pic>
        <p:nvPicPr>
          <p:cNvPr id="3076" name="Picture 4">
            <a:extLst>
              <a:ext uri="{FF2B5EF4-FFF2-40B4-BE49-F238E27FC236}">
                <a16:creationId xmlns:a16="http://schemas.microsoft.com/office/drawing/2014/main" id="{6BEB139A-D413-47F7-8F6C-362E66A501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3629" y="1677945"/>
            <a:ext cx="1175657" cy="16655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4B0242-5F5F-4C0C-9687-B3B062D0A8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4364" y="4195894"/>
            <a:ext cx="1125610" cy="337683"/>
          </a:xfrm>
          <a:prstGeom prst="rect">
            <a:avLst/>
          </a:prstGeom>
        </p:spPr>
      </p:pic>
      <p:pic>
        <p:nvPicPr>
          <p:cNvPr id="8" name="Picture 7">
            <a:extLst>
              <a:ext uri="{FF2B5EF4-FFF2-40B4-BE49-F238E27FC236}">
                <a16:creationId xmlns:a16="http://schemas.microsoft.com/office/drawing/2014/main" id="{7A6FBEA1-8FF8-4B17-90F1-4D3FD8FEC6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94364" y="5422217"/>
            <a:ext cx="1125606" cy="337682"/>
          </a:xfrm>
          <a:prstGeom prst="rect">
            <a:avLst/>
          </a:prstGeom>
        </p:spPr>
      </p:pic>
      <p:pic>
        <p:nvPicPr>
          <p:cNvPr id="10" name="Picture 9">
            <a:extLst>
              <a:ext uri="{FF2B5EF4-FFF2-40B4-BE49-F238E27FC236}">
                <a16:creationId xmlns:a16="http://schemas.microsoft.com/office/drawing/2014/main" id="{5FA10D60-972E-4705-B30E-F4FB463FC8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0170" y="4790226"/>
            <a:ext cx="1125603" cy="337681"/>
          </a:xfrm>
          <a:prstGeom prst="rect">
            <a:avLst/>
          </a:prstGeom>
        </p:spPr>
      </p:pic>
    </p:spTree>
    <p:custDataLst>
      <p:tags r:id="rId1"/>
    </p:custDataLst>
    <p:extLst>
      <p:ext uri="{BB962C8B-B14F-4D97-AF65-F5344CB8AC3E}">
        <p14:creationId xmlns:p14="http://schemas.microsoft.com/office/powerpoint/2010/main" val="396847346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XhhhKSGb"/>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F95656-E5D8-4476-9CA8-0AB7C9BF2B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1012</Words>
  <Application>Microsoft Office PowerPoint</Application>
  <PresentationFormat>Widescreen</PresentationFormat>
  <Paragraphs>107</Paragraphs>
  <Slides>13</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2.3 : Inputs and conditionals </vt:lpstr>
      <vt:lpstr>After this lesson, you will be able to</vt:lpstr>
      <vt:lpstr>Today’s plan</vt:lpstr>
      <vt:lpstr>Do now 2.3</vt:lpstr>
      <vt:lpstr>Interactivity</vt:lpstr>
      <vt:lpstr>Ask and Wait </vt:lpstr>
      <vt:lpstr>PowerPoint Presentation</vt:lpstr>
      <vt:lpstr>Conditionals</vt:lpstr>
      <vt:lpstr>Relational operators</vt:lpstr>
      <vt:lpstr>Lab 2.3: What shape is that?</vt:lpstr>
      <vt:lpstr>2.3: Debrief</vt:lpstr>
      <vt:lpstr>2.3: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2022-01-27T22:09:35Z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7DE34CEB-5C07-4458-8A16-5B6182050C8D</vt:lpwstr>
  </property>
  <property fmtid="{D5CDD505-2E9C-101B-9397-08002B2CF9AE}" pid="3" name="ArticulatePath">
    <vt:lpwstr>https://teals.sharepoint.com/sites/WorkingGroups/Shared Documents/Intro to Computer Science/Snap PPT Decks/Unit 2/Intro SNAP 2.03 TEALS</vt:lpwstr>
  </property>
  <property fmtid="{D5CDD505-2E9C-101B-9397-08002B2CF9AE}" pid="4" name="ContentTypeId">
    <vt:lpwstr>0x010100BC63412C2069E54F8A04E79B55E6097A</vt:lpwstr>
  </property>
</Properties>
</file>