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6" r:id="rId2"/>
    <p:sldId id="352" r:id="rId3"/>
    <p:sldId id="345" r:id="rId4"/>
    <p:sldId id="353" r:id="rId5"/>
    <p:sldId id="354" r:id="rId6"/>
    <p:sldId id="355" r:id="rId7"/>
    <p:sldId id="35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C2C06"/>
    <a:srgbClr val="6FB9D7"/>
    <a:srgbClr val="808080"/>
    <a:srgbClr val="969696"/>
    <a:srgbClr val="FF7F00"/>
    <a:srgbClr val="000000"/>
    <a:srgbClr val="3333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98" autoAdjust="0"/>
    <p:restoredTop sz="81239" autoAdjust="0"/>
  </p:normalViewPr>
  <p:slideViewPr>
    <p:cSldViewPr>
      <p:cViewPr>
        <p:scale>
          <a:sx n="90" d="100"/>
          <a:sy n="90" d="100"/>
        </p:scale>
        <p:origin x="-786" y="1110"/>
      </p:cViewPr>
      <p:guideLst>
        <p:guide orient="horz" pos="2160"/>
        <p:guide pos="2880"/>
      </p:guideLst>
    </p:cSldViewPr>
  </p:slideViewPr>
  <p:outlineViewPr>
    <p:cViewPr>
      <p:scale>
        <a:sx n="33" d="100"/>
        <a:sy n="33" d="100"/>
      </p:scale>
      <p:origin x="96"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C2783A9-4544-4403-B913-9754B667B29C}" type="slidenum">
              <a:rPr lang="en-US" altLang="zh-CN"/>
              <a:pPr/>
              <a:t>‹#›</a:t>
            </a:fld>
            <a:endParaRPr lang="en-US" altLang="zh-CN"/>
          </a:p>
        </p:txBody>
      </p:sp>
    </p:spTree>
    <p:extLst>
      <p:ext uri="{BB962C8B-B14F-4D97-AF65-F5344CB8AC3E}">
        <p14:creationId xmlns="" xmlns:p14="http://schemas.microsoft.com/office/powerpoint/2010/main" val="36214389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smtClean="0">
              <a:solidFill>
                <a:schemeClr val="tx1"/>
              </a:solidFill>
              <a:latin typeface="Arial" charset="0"/>
              <a:ea typeface="+mn-ea"/>
              <a:cs typeface="+mn-cs"/>
            </a:endParaRPr>
          </a:p>
        </p:txBody>
      </p:sp>
      <p:sp>
        <p:nvSpPr>
          <p:cNvPr id="4" name="灯片编号占位符 3"/>
          <p:cNvSpPr>
            <a:spLocks noGrp="1"/>
          </p:cNvSpPr>
          <p:nvPr>
            <p:ph type="sldNum" sz="quarter" idx="10"/>
          </p:nvPr>
        </p:nvSpPr>
        <p:spPr/>
        <p:txBody>
          <a:bodyPr/>
          <a:lstStyle/>
          <a:p>
            <a:fld id="{8C2783A9-4544-4403-B913-9754B667B29C}"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新建国家机关办公建筑和大型公共建筑，或者既有国家机关办公建筑和大型公共建筑进行节能改造的，建设单位要同步安装与本市能耗监测系统联网的用能分项计量装置，并组织专项验收。验收不合格的，不得办理建筑工程竣工验收备案。</a:t>
            </a:r>
          </a:p>
          <a:p>
            <a:r>
              <a:rPr lang="zh-CN" altLang="en-US" dirty="0" smtClean="0"/>
              <a:t>二级平台中的区级分平台具有本区县区级国家机关办公建筑和所在区内大型公共建筑的能耗统计、能效评估、监测预警等功能，负责向区县节能主管部门和相关区级行业主管部门提供本区建筑的用能状况监测和分析；根据业主、物业服务企业需要，提供本建筑用能状况查询、分析等功能。各区县可根据各自需要，扩大建筑能耗监测范围及拓展应用功能。</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2783A9-4544-4403-B913-9754B667B29C}"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通过上面的实时采集，我们有了计量，这里是对计量数据进行标准化的分项，将能源消耗从传统的一块计量表的统帐，细化到照明插座、空调动力、动力用电、特殊用电</a:t>
            </a:r>
            <a:r>
              <a:rPr lang="en-US" altLang="zh-CN" dirty="0" smtClean="0"/>
              <a:t>4</a:t>
            </a:r>
            <a:r>
              <a:rPr lang="zh-CN" altLang="en-US" dirty="0" smtClean="0"/>
              <a:t>大分项若干小项</a:t>
            </a:r>
            <a:endParaRPr lang="en-US" altLang="zh-CN" dirty="0" smtClean="0"/>
          </a:p>
          <a:p>
            <a:r>
              <a:rPr lang="zh-CN" altLang="en-US" dirty="0" smtClean="0"/>
              <a:t>由于建筑用能大部分为电能消耗，分项目前主要正对建筑用电</a:t>
            </a:r>
            <a:endParaRPr lang="en-US" altLang="zh-CN" dirty="0" smtClean="0"/>
          </a:p>
          <a:p>
            <a:endParaRPr lang="en-US" altLang="zh-CN" dirty="0" smtClean="0"/>
          </a:p>
          <a:p>
            <a:r>
              <a:rPr lang="zh-CN" altLang="en-US" dirty="0" smtClean="0"/>
              <a:t>上面就是我们将的分项计量的概念</a:t>
            </a:r>
            <a:endParaRPr lang="en-US" altLang="zh-CN" dirty="0" smtClean="0"/>
          </a:p>
          <a:p>
            <a:r>
              <a:rPr lang="zh-CN" altLang="en-US" dirty="0" smtClean="0"/>
              <a:t>总结一下：</a:t>
            </a:r>
            <a:endParaRPr lang="en-US" altLang="zh-CN" dirty="0" smtClean="0"/>
          </a:p>
          <a:p>
            <a:r>
              <a:rPr lang="zh-CN" altLang="en-US" dirty="0" smtClean="0"/>
              <a:t>分项计量是指对建筑的水、电、燃气、集中供热、集中供冷等各种能耗进行监测，</a:t>
            </a:r>
            <a:endParaRPr lang="en-US" altLang="zh-CN" dirty="0" smtClean="0"/>
          </a:p>
          <a:p>
            <a:r>
              <a:rPr lang="zh-CN" altLang="en-US" dirty="0" smtClean="0"/>
              <a:t>从而得出建筑物的总能耗量和不同能源种类、不同功能系统的能耗量。</a:t>
            </a:r>
            <a:endParaRPr lang="zh-CN" altLang="en-US" dirty="0"/>
          </a:p>
        </p:txBody>
      </p:sp>
      <p:sp>
        <p:nvSpPr>
          <p:cNvPr id="4" name="灯片编号占位符 3"/>
          <p:cNvSpPr>
            <a:spLocks noGrp="1"/>
          </p:cNvSpPr>
          <p:nvPr>
            <p:ph type="sldNum" sz="quarter" idx="10"/>
          </p:nvPr>
        </p:nvSpPr>
        <p:spPr/>
        <p:txBody>
          <a:bodyPr/>
          <a:lstStyle/>
          <a:p>
            <a:fld id="{8C2783A9-4544-4403-B913-9754B667B29C}" type="slidenum">
              <a:rPr lang="en-US" altLang="zh-CN" smtClean="0"/>
              <a:pPr/>
              <a:t>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C0DB623B-07E7-4E0B-8435-1F27CF486A94}"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926388C-DEE0-4803-921C-4866A08AABE9}"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3CCE5BB-028B-416F-93DB-DCC7ED2465B3}"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73C42AEC-84F8-4E94-A41E-A7E513E05144}"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0591F39A-7E76-48CF-B2A3-97228CBF8C9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00882439-2CFB-4DE0-B1B4-33FE7D362A3E}"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2A5DB9CC-ADBD-4CDA-A16B-88D65DAE0549}"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344DA3B-00D3-4E96-B6BD-591D4A1358AB}"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BC56BCF-30C0-4076-96DC-4ADA72DE69C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6610F18-70D0-4429-B0F2-31902FE264E6}"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8C8F13C5-0952-4886-85BA-5AF171C06C80}"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9C2AE28-CD20-47F7-989D-C0595A2B559A}"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357290" y="2428868"/>
            <a:ext cx="6302375" cy="1143000"/>
          </a:xfrm>
        </p:spPr>
        <p:txBody>
          <a:bodyPr/>
          <a:lstStyle/>
          <a:p>
            <a:r>
              <a:rPr lang="zh-CN" altLang="en-US" dirty="0" smtClean="0">
                <a:latin typeface="微软雅黑" pitchFamily="34" charset="-122"/>
                <a:ea typeface="微软雅黑" pitchFamily="34" charset="-122"/>
              </a:rPr>
              <a:t>美丽园大酒店分</a:t>
            </a:r>
            <a:r>
              <a:rPr lang="zh-CN" altLang="en-US" dirty="0" smtClean="0">
                <a:latin typeface="微软雅黑" pitchFamily="34" charset="-122"/>
                <a:ea typeface="微软雅黑" pitchFamily="34" charset="-122"/>
              </a:rPr>
              <a:t>项计量工程</a:t>
            </a:r>
            <a:endParaRPr lang="en-US" altLang="zh-CN" dirty="0">
              <a:latin typeface="微软雅黑" pitchFamily="34" charset="-122"/>
              <a:ea typeface="微软雅黑" pitchFamily="34" charset="-122"/>
            </a:endParaRPr>
          </a:p>
        </p:txBody>
      </p:sp>
      <p:sp>
        <p:nvSpPr>
          <p:cNvPr id="5" name="内容占位符 4"/>
          <p:cNvSpPr>
            <a:spLocks noGrp="1"/>
          </p:cNvSpPr>
          <p:nvPr>
            <p:ph idx="1"/>
          </p:nvPr>
        </p:nvSpPr>
        <p:spPr>
          <a:xfrm>
            <a:off x="0" y="5143512"/>
            <a:ext cx="8686800" cy="4525963"/>
          </a:xfrm>
        </p:spPr>
        <p:txBody>
          <a:bodyPr/>
          <a:lstStyle/>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 name="Picture 11" descr="封面a"/>
          <p:cNvPicPr>
            <a:picLocks noChangeAspect="1" noChangeArrowheads="1"/>
          </p:cNvPicPr>
          <p:nvPr/>
        </p:nvPicPr>
        <p:blipFill>
          <a:blip r:embed="rId3" cstate="print">
            <a:lum bright="37000"/>
          </a:blip>
          <a:srcRect/>
          <a:stretch>
            <a:fillRect/>
          </a:stretch>
        </p:blipFill>
        <p:spPr bwMode="auto">
          <a:xfrm rot="5400000">
            <a:off x="-1769579" y="9105623"/>
            <a:ext cx="5444208" cy="1291761"/>
          </a:xfrm>
          <a:prstGeom prst="rect">
            <a:avLst/>
          </a:prstGeom>
          <a:noFill/>
          <a:ln w="9525">
            <a:noFill/>
            <a:miter lim="800000"/>
            <a:headEnd/>
            <a:tailEnd/>
          </a:ln>
        </p:spPr>
      </p:pic>
      <p:sp>
        <p:nvSpPr>
          <p:cNvPr id="72706" name="AutoShape 2"/>
          <p:cNvSpPr>
            <a:spLocks noChangeArrowheads="1"/>
          </p:cNvSpPr>
          <p:nvPr/>
        </p:nvSpPr>
        <p:spPr bwMode="gray">
          <a:xfrm>
            <a:off x="1883295" y="4207296"/>
            <a:ext cx="6361113" cy="877888"/>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zh-CN" altLang="en-US"/>
          </a:p>
        </p:txBody>
      </p:sp>
      <p:sp>
        <p:nvSpPr>
          <p:cNvPr id="72707" name="AutoShape 3"/>
          <p:cNvSpPr>
            <a:spLocks noChangeArrowheads="1"/>
          </p:cNvSpPr>
          <p:nvPr/>
        </p:nvSpPr>
        <p:spPr bwMode="gray">
          <a:xfrm>
            <a:off x="1883295" y="2658392"/>
            <a:ext cx="6361113" cy="1168698"/>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zh-CN" altLang="en-US"/>
          </a:p>
        </p:txBody>
      </p:sp>
      <p:sp>
        <p:nvSpPr>
          <p:cNvPr id="72708" name="AutoShape 4"/>
          <p:cNvSpPr>
            <a:spLocks noChangeArrowheads="1"/>
          </p:cNvSpPr>
          <p:nvPr/>
        </p:nvSpPr>
        <p:spPr bwMode="gray">
          <a:xfrm>
            <a:off x="1883295" y="1360314"/>
            <a:ext cx="6361113" cy="877888"/>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zh-CN" altLang="en-US"/>
          </a:p>
        </p:txBody>
      </p:sp>
      <p:grpSp>
        <p:nvGrpSpPr>
          <p:cNvPr id="2" name="Group 6"/>
          <p:cNvGrpSpPr>
            <a:grpSpLocks/>
          </p:cNvGrpSpPr>
          <p:nvPr/>
        </p:nvGrpSpPr>
        <p:grpSpPr bwMode="auto">
          <a:xfrm>
            <a:off x="2711970" y="2386930"/>
            <a:ext cx="4686300" cy="361950"/>
            <a:chOff x="720" y="1392"/>
            <a:chExt cx="4058" cy="480"/>
          </a:xfrm>
        </p:grpSpPr>
        <p:sp>
          <p:nvSpPr>
            <p:cNvPr id="72711" name="AutoShape 7"/>
            <p:cNvSpPr>
              <a:spLocks noChangeArrowheads="1"/>
            </p:cNvSpPr>
            <p:nvPr/>
          </p:nvSpPr>
          <p:spPr bwMode="lt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lgn="ctr"/>
              <a:endParaRPr lang="zh-CN" altLang="en-US"/>
            </a:p>
          </p:txBody>
        </p:sp>
        <p:grpSp>
          <p:nvGrpSpPr>
            <p:cNvPr id="3" name="Group 8"/>
            <p:cNvGrpSpPr>
              <a:grpSpLocks/>
            </p:cNvGrpSpPr>
            <p:nvPr/>
          </p:nvGrpSpPr>
          <p:grpSpPr bwMode="auto">
            <a:xfrm>
              <a:off x="730" y="1407"/>
              <a:ext cx="4043" cy="444"/>
              <a:chOff x="744" y="1407"/>
              <a:chExt cx="3988" cy="444"/>
            </a:xfrm>
          </p:grpSpPr>
          <p:sp>
            <p:nvSpPr>
              <p:cNvPr id="72713" name="AutoShape 9"/>
              <p:cNvSpPr>
                <a:spLocks noChangeArrowheads="1"/>
              </p:cNvSpPr>
              <p:nvPr/>
            </p:nvSpPr>
            <p:spPr bwMode="ltGray">
              <a:xfrm>
                <a:off x="744" y="1736"/>
                <a:ext cx="3988" cy="115"/>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algn="ctr"/>
                <a:endParaRPr lang="zh-CN" altLang="en-US"/>
              </a:p>
            </p:txBody>
          </p:sp>
          <p:sp>
            <p:nvSpPr>
              <p:cNvPr id="72714" name="AutoShape 10"/>
              <p:cNvSpPr>
                <a:spLocks noChangeArrowheads="1"/>
              </p:cNvSpPr>
              <p:nvPr/>
            </p:nvSpPr>
            <p:spPr bwMode="ltGray">
              <a:xfrm>
                <a:off x="744" y="1407"/>
                <a:ext cx="3988" cy="115"/>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algn="ctr"/>
                <a:endParaRPr lang="zh-CN" altLang="en-US"/>
              </a:p>
            </p:txBody>
          </p:sp>
        </p:grpSp>
      </p:grpSp>
      <p:grpSp>
        <p:nvGrpSpPr>
          <p:cNvPr id="4" name="Group 11"/>
          <p:cNvGrpSpPr>
            <a:grpSpLocks/>
          </p:cNvGrpSpPr>
          <p:nvPr/>
        </p:nvGrpSpPr>
        <p:grpSpPr bwMode="auto">
          <a:xfrm>
            <a:off x="2684983" y="3978696"/>
            <a:ext cx="4686300" cy="361950"/>
            <a:chOff x="720" y="1392"/>
            <a:chExt cx="4058" cy="480"/>
          </a:xfrm>
        </p:grpSpPr>
        <p:sp>
          <p:nvSpPr>
            <p:cNvPr id="72716" name="AutoShape 12"/>
            <p:cNvSpPr>
              <a:spLocks noChangeArrowheads="1"/>
            </p:cNvSpPr>
            <p:nvPr/>
          </p:nvSpPr>
          <p:spPr bwMode="lt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zh-CN" altLang="en-US"/>
            </a:p>
          </p:txBody>
        </p:sp>
        <p:grpSp>
          <p:nvGrpSpPr>
            <p:cNvPr id="5" name="Group 13"/>
            <p:cNvGrpSpPr>
              <a:grpSpLocks/>
            </p:cNvGrpSpPr>
            <p:nvPr/>
          </p:nvGrpSpPr>
          <p:grpSpPr bwMode="auto">
            <a:xfrm>
              <a:off x="730" y="1407"/>
              <a:ext cx="4043" cy="444"/>
              <a:chOff x="744" y="1407"/>
              <a:chExt cx="3988" cy="444"/>
            </a:xfrm>
          </p:grpSpPr>
          <p:sp>
            <p:nvSpPr>
              <p:cNvPr id="72718" name="AutoShape 14"/>
              <p:cNvSpPr>
                <a:spLocks noChangeArrowheads="1"/>
              </p:cNvSpPr>
              <p:nvPr/>
            </p:nvSpPr>
            <p:spPr bwMode="ltGray">
              <a:xfrm>
                <a:off x="744" y="1736"/>
                <a:ext cx="3988"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endParaRPr lang="zh-CN" altLang="en-US"/>
              </a:p>
            </p:txBody>
          </p:sp>
          <p:sp>
            <p:nvSpPr>
              <p:cNvPr id="72719" name="AutoShape 15"/>
              <p:cNvSpPr>
                <a:spLocks noChangeArrowheads="1"/>
              </p:cNvSpPr>
              <p:nvPr/>
            </p:nvSpPr>
            <p:spPr bwMode="ltGray">
              <a:xfrm>
                <a:off x="744" y="1407"/>
                <a:ext cx="3988"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endParaRPr lang="zh-CN" altLang="en-US"/>
              </a:p>
            </p:txBody>
          </p:sp>
        </p:grpSp>
      </p:grpSp>
      <p:grpSp>
        <p:nvGrpSpPr>
          <p:cNvPr id="6" name="Group 16"/>
          <p:cNvGrpSpPr>
            <a:grpSpLocks/>
          </p:cNvGrpSpPr>
          <p:nvPr/>
        </p:nvGrpSpPr>
        <p:grpSpPr bwMode="auto">
          <a:xfrm>
            <a:off x="2715145" y="1098377"/>
            <a:ext cx="4686300" cy="361950"/>
            <a:chOff x="1388" y="1159"/>
            <a:chExt cx="2952" cy="228"/>
          </a:xfrm>
        </p:grpSpPr>
        <p:sp>
          <p:nvSpPr>
            <p:cNvPr id="72721" name="AutoShape 17"/>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zh-CN" altLang="en-US"/>
            </a:p>
          </p:txBody>
        </p:sp>
        <p:grpSp>
          <p:nvGrpSpPr>
            <p:cNvPr id="7" name="Group 18"/>
            <p:cNvGrpSpPr>
              <a:grpSpLocks/>
            </p:cNvGrpSpPr>
            <p:nvPr/>
          </p:nvGrpSpPr>
          <p:grpSpPr bwMode="auto">
            <a:xfrm>
              <a:off x="1395" y="1166"/>
              <a:ext cx="2941" cy="211"/>
              <a:chOff x="1395" y="1166"/>
              <a:chExt cx="2941" cy="211"/>
            </a:xfrm>
          </p:grpSpPr>
          <p:sp>
            <p:nvSpPr>
              <p:cNvPr id="72723" name="AutoShape 19"/>
              <p:cNvSpPr>
                <a:spLocks noChangeArrowheads="1"/>
              </p:cNvSpPr>
              <p:nvPr/>
            </p:nvSpPr>
            <p:spPr bwMode="ltGray">
              <a:xfrm>
                <a:off x="1395" y="1322"/>
                <a:ext cx="2941"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endParaRPr lang="zh-CN" altLang="en-US"/>
              </a:p>
            </p:txBody>
          </p:sp>
          <p:sp>
            <p:nvSpPr>
              <p:cNvPr id="72724" name="AutoShape 20"/>
              <p:cNvSpPr>
                <a:spLocks noChangeArrowheads="1"/>
              </p:cNvSpPr>
              <p:nvPr/>
            </p:nvSpPr>
            <p:spPr bwMode="ltGray">
              <a:xfrm>
                <a:off x="1395" y="1166"/>
                <a:ext cx="2941"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endParaRPr lang="zh-CN" altLang="en-US"/>
              </a:p>
            </p:txBody>
          </p:sp>
        </p:grpSp>
      </p:grpSp>
      <p:sp>
        <p:nvSpPr>
          <p:cNvPr id="72725" name="Rectangle 21"/>
          <p:cNvSpPr>
            <a:spLocks noChangeArrowheads="1"/>
          </p:cNvSpPr>
          <p:nvPr/>
        </p:nvSpPr>
        <p:spPr bwMode="black">
          <a:xfrm>
            <a:off x="3918470" y="1087264"/>
            <a:ext cx="2031325" cy="707886"/>
          </a:xfrm>
          <a:prstGeom prst="rect">
            <a:avLst/>
          </a:prstGeom>
          <a:noFill/>
          <a:ln w="9525">
            <a:noFill/>
            <a:miter lim="800000"/>
            <a:headEnd/>
            <a:tailEnd/>
          </a:ln>
          <a:effectLst>
            <a:outerShdw dist="17961" dir="2700000" algn="ctr" rotWithShape="0">
              <a:srgbClr val="000000">
                <a:alpha val="50000"/>
              </a:srgbClr>
            </a:outerShdw>
          </a:effectLst>
        </p:spPr>
        <p:txBody>
          <a:bodyPr wrap="none">
            <a:spAutoFit/>
          </a:bodyPr>
          <a:lstStyle/>
          <a:p>
            <a:pPr lvl="0" algn="ctr">
              <a:spcBef>
                <a:spcPct val="50000"/>
              </a:spcBef>
              <a:buClr>
                <a:srgbClr val="1F3F5F"/>
              </a:buClr>
            </a:pPr>
            <a:r>
              <a:rPr lang="zh-CN" altLang="en-US" sz="1600" b="1" dirty="0" smtClean="0">
                <a:solidFill>
                  <a:srgbClr val="FFFFFF"/>
                </a:solidFill>
                <a:latin typeface="微软雅黑" pitchFamily="34" charset="-122"/>
                <a:ea typeface="微软雅黑" pitchFamily="34" charset="-122"/>
              </a:rPr>
              <a:t>十二五节能减排规划</a:t>
            </a:r>
          </a:p>
          <a:p>
            <a:pPr algn="ctr">
              <a:spcBef>
                <a:spcPct val="50000"/>
              </a:spcBef>
              <a:buClr>
                <a:srgbClr val="1F3F5F"/>
              </a:buClr>
            </a:pPr>
            <a:endParaRPr lang="en-US" altLang="zh-CN" sz="1600" b="1" dirty="0">
              <a:solidFill>
                <a:srgbClr val="FFFFFF"/>
              </a:solidFill>
              <a:ea typeface="宋体" charset="-122"/>
            </a:endParaRPr>
          </a:p>
        </p:txBody>
      </p:sp>
      <p:sp>
        <p:nvSpPr>
          <p:cNvPr id="72726" name="Rectangle 22"/>
          <p:cNvSpPr>
            <a:spLocks noChangeArrowheads="1"/>
          </p:cNvSpPr>
          <p:nvPr/>
        </p:nvSpPr>
        <p:spPr bwMode="black">
          <a:xfrm>
            <a:off x="3139479" y="2399952"/>
            <a:ext cx="3253457" cy="338554"/>
          </a:xfrm>
          <a:prstGeom prst="rect">
            <a:avLst/>
          </a:prstGeom>
          <a:noFill/>
          <a:ln w="9525">
            <a:noFill/>
            <a:miter lim="800000"/>
            <a:headEnd/>
            <a:tailEnd/>
          </a:ln>
          <a:effectLst>
            <a:outerShdw dist="17961" dir="2700000" algn="ctr" rotWithShape="0">
              <a:srgbClr val="000000">
                <a:alpha val="50000"/>
              </a:srgbClr>
            </a:outerShdw>
          </a:effectLst>
        </p:spPr>
        <p:txBody>
          <a:bodyPr wrap="square">
            <a:spAutoFit/>
          </a:bodyPr>
          <a:lstStyle/>
          <a:p>
            <a:pPr lvl="1" algn="ctr"/>
            <a:r>
              <a:rPr lang="zh-CN" altLang="en-US" sz="1600" b="1" dirty="0" smtClean="0">
                <a:solidFill>
                  <a:srgbClr val="FFFFFF"/>
                </a:solidFill>
                <a:latin typeface="微软雅黑" pitchFamily="34" charset="-122"/>
                <a:ea typeface="微软雅黑" pitchFamily="34" charset="-122"/>
              </a:rPr>
              <a:t>建筑节能减排专项规划</a:t>
            </a:r>
          </a:p>
        </p:txBody>
      </p:sp>
      <p:sp>
        <p:nvSpPr>
          <p:cNvPr id="72727" name="Rectangle 23"/>
          <p:cNvSpPr>
            <a:spLocks noChangeArrowheads="1"/>
          </p:cNvSpPr>
          <p:nvPr/>
        </p:nvSpPr>
        <p:spPr bwMode="black">
          <a:xfrm>
            <a:off x="4149302" y="3967584"/>
            <a:ext cx="2031325" cy="338554"/>
          </a:xfrm>
          <a:prstGeom prst="rect">
            <a:avLst/>
          </a:prstGeom>
          <a:noFill/>
          <a:ln w="9525">
            <a:noFill/>
            <a:miter lim="800000"/>
            <a:headEnd/>
            <a:tailEnd/>
          </a:ln>
          <a:effectLst>
            <a:outerShdw dist="17961" dir="2700000" algn="ctr" rotWithShape="0">
              <a:srgbClr val="000000">
                <a:alpha val="50000"/>
              </a:srgbClr>
            </a:outerShdw>
          </a:effectLst>
        </p:spPr>
        <p:txBody>
          <a:bodyPr wrap="none">
            <a:spAutoFit/>
          </a:bodyPr>
          <a:lstStyle/>
          <a:p>
            <a:pPr marL="0" lvl="1" algn="ctr">
              <a:spcBef>
                <a:spcPct val="50000"/>
              </a:spcBef>
              <a:buClr>
                <a:srgbClr val="1F3F5F"/>
              </a:buClr>
            </a:pPr>
            <a:r>
              <a:rPr lang="zh-CN" altLang="en-US" sz="1600" b="1" dirty="0" smtClean="0">
                <a:solidFill>
                  <a:srgbClr val="FFFFFF"/>
                </a:solidFill>
                <a:latin typeface="微软雅黑" pitchFamily="34" charset="-122"/>
                <a:ea typeface="微软雅黑" pitchFamily="34" charset="-122"/>
              </a:rPr>
              <a:t>上海市建筑节能领域</a:t>
            </a:r>
            <a:endParaRPr lang="en-US" altLang="zh-CN" sz="1600" b="1" dirty="0">
              <a:solidFill>
                <a:srgbClr val="FFFFFF"/>
              </a:solidFill>
              <a:ea typeface="宋体" charset="-122"/>
            </a:endParaRPr>
          </a:p>
        </p:txBody>
      </p:sp>
      <p:sp>
        <p:nvSpPr>
          <p:cNvPr id="72729" name="Rectangle 25"/>
          <p:cNvSpPr>
            <a:spLocks noChangeArrowheads="1"/>
          </p:cNvSpPr>
          <p:nvPr/>
        </p:nvSpPr>
        <p:spPr bwMode="auto">
          <a:xfrm>
            <a:off x="2015058" y="2818978"/>
            <a:ext cx="6091237" cy="1015663"/>
          </a:xfrm>
          <a:prstGeom prst="rect">
            <a:avLst/>
          </a:prstGeom>
          <a:noFill/>
          <a:ln w="9525">
            <a:noFill/>
            <a:miter lim="800000"/>
            <a:headEnd/>
            <a:tailEnd/>
          </a:ln>
          <a:effectLst/>
        </p:spPr>
        <p:txBody>
          <a:bodyPr>
            <a:spAutoFit/>
          </a:bodyPr>
          <a:lstStyle/>
          <a:p>
            <a:pPr marL="120650" lvl="2" indent="-120650">
              <a:lnSpc>
                <a:spcPct val="80000"/>
              </a:lnSpc>
              <a:spcBef>
                <a:spcPct val="50000"/>
              </a:spcBef>
              <a:buClr>
                <a:schemeClr val="accent1"/>
              </a:buClr>
              <a:buFont typeface="Wingdings" pitchFamily="2" charset="2"/>
              <a:buChar char="§"/>
            </a:pPr>
            <a:r>
              <a:rPr lang="zh-CN" altLang="en-US" sz="1200" b="1" dirty="0" smtClean="0">
                <a:latin typeface="微软雅黑" pitchFamily="34" charset="-122"/>
                <a:ea typeface="微软雅黑" pitchFamily="34" charset="-122"/>
              </a:rPr>
              <a:t>建设省级监测平台</a:t>
            </a:r>
            <a:r>
              <a:rPr lang="en-US" altLang="en-US" sz="1200" b="1" dirty="0" smtClean="0">
                <a:latin typeface="微软雅黑" pitchFamily="34" charset="-122"/>
                <a:ea typeface="微软雅黑" pitchFamily="34" charset="-122"/>
              </a:rPr>
              <a:t>20</a:t>
            </a:r>
            <a:r>
              <a:rPr lang="zh-CN" altLang="en-US" sz="1200" b="1" dirty="0" smtClean="0">
                <a:latin typeface="微软雅黑" pitchFamily="34" charset="-122"/>
                <a:ea typeface="微软雅黑" pitchFamily="34" charset="-122"/>
              </a:rPr>
              <a:t>个，实现省级监管平台全覆盖，节约型校园建设</a:t>
            </a:r>
            <a:r>
              <a:rPr lang="en-US" altLang="en-US" sz="1200" b="1" dirty="0" smtClean="0">
                <a:latin typeface="微软雅黑" pitchFamily="34" charset="-122"/>
                <a:ea typeface="微软雅黑" pitchFamily="34" charset="-122"/>
              </a:rPr>
              <a:t>200</a:t>
            </a:r>
            <a:r>
              <a:rPr lang="zh-CN" altLang="en-US" sz="1200" b="1" dirty="0" smtClean="0">
                <a:latin typeface="微软雅黑" pitchFamily="34" charset="-122"/>
                <a:ea typeface="微软雅黑" pitchFamily="34" charset="-122"/>
              </a:rPr>
              <a:t>所，动态监测建筑能耗</a:t>
            </a:r>
            <a:r>
              <a:rPr lang="en-US" altLang="en-US" sz="1200" b="1" dirty="0" smtClean="0">
                <a:latin typeface="微软雅黑" pitchFamily="34" charset="-122"/>
                <a:ea typeface="微软雅黑" pitchFamily="34" charset="-122"/>
              </a:rPr>
              <a:t>5000</a:t>
            </a:r>
            <a:r>
              <a:rPr lang="zh-CN" altLang="en-US" sz="1200" b="1" dirty="0" smtClean="0">
                <a:latin typeface="微软雅黑" pitchFamily="34" charset="-122"/>
                <a:ea typeface="微软雅黑" pitchFamily="34" charset="-122"/>
              </a:rPr>
              <a:t>栋</a:t>
            </a:r>
          </a:p>
          <a:p>
            <a:pPr marL="120650" lvl="2" indent="-120650">
              <a:lnSpc>
                <a:spcPct val="80000"/>
              </a:lnSpc>
              <a:spcBef>
                <a:spcPct val="50000"/>
              </a:spcBef>
              <a:buClr>
                <a:schemeClr val="accent1"/>
              </a:buClr>
              <a:buFont typeface="Wingdings" pitchFamily="2" charset="2"/>
              <a:buChar char="§"/>
            </a:pPr>
            <a:r>
              <a:rPr lang="zh-CN" altLang="en-US" sz="1200" b="1" dirty="0" smtClean="0">
                <a:latin typeface="微软雅黑" pitchFamily="34" charset="-122"/>
                <a:ea typeface="微软雅黑" pitchFamily="34" charset="-122"/>
              </a:rPr>
              <a:t>促使高耗能公共建筑按节能方式运行，实施</a:t>
            </a:r>
            <a:r>
              <a:rPr lang="en-US" altLang="en-US" sz="1200" b="1" dirty="0" smtClean="0">
                <a:latin typeface="微软雅黑" pitchFamily="34" charset="-122"/>
                <a:ea typeface="微软雅黑" pitchFamily="34" charset="-122"/>
              </a:rPr>
              <a:t>10</a:t>
            </a:r>
            <a:r>
              <a:rPr lang="zh-CN" altLang="en-US" sz="1200" b="1" dirty="0" smtClean="0">
                <a:latin typeface="微软雅黑" pitchFamily="34" charset="-122"/>
                <a:ea typeface="微软雅黑" pitchFamily="34" charset="-122"/>
              </a:rPr>
              <a:t>个以上公共建筑节能改造重点城市，实施高耗能公共建筑节能改造达到</a:t>
            </a:r>
            <a:r>
              <a:rPr lang="en-US" altLang="en-US" sz="1200" b="1" dirty="0" smtClean="0">
                <a:latin typeface="微软雅黑" pitchFamily="34" charset="-122"/>
                <a:ea typeface="微软雅黑" pitchFamily="34" charset="-122"/>
              </a:rPr>
              <a:t>6000</a:t>
            </a:r>
            <a:r>
              <a:rPr lang="zh-CN" altLang="en-US" sz="1200" b="1" dirty="0" smtClean="0">
                <a:latin typeface="微软雅黑" pitchFamily="34" charset="-122"/>
                <a:ea typeface="微软雅黑" pitchFamily="34" charset="-122"/>
              </a:rPr>
              <a:t>万平方米，高校节能改造示范</a:t>
            </a:r>
            <a:r>
              <a:rPr lang="en-US" altLang="en-US" sz="1200" b="1" dirty="0" smtClean="0">
                <a:latin typeface="微软雅黑" pitchFamily="34" charset="-122"/>
                <a:ea typeface="微软雅黑" pitchFamily="34" charset="-122"/>
              </a:rPr>
              <a:t>50</a:t>
            </a:r>
            <a:r>
              <a:rPr lang="zh-CN" altLang="en-US" sz="1200" b="1" dirty="0" smtClean="0">
                <a:latin typeface="微软雅黑" pitchFamily="34" charset="-122"/>
                <a:ea typeface="微软雅黑" pitchFamily="34" charset="-122"/>
              </a:rPr>
              <a:t>所</a:t>
            </a:r>
          </a:p>
          <a:p>
            <a:pPr marL="120650" lvl="2" indent="-120650">
              <a:lnSpc>
                <a:spcPct val="80000"/>
              </a:lnSpc>
              <a:spcBef>
                <a:spcPct val="50000"/>
              </a:spcBef>
              <a:buClr>
                <a:schemeClr val="accent1"/>
              </a:buClr>
              <a:buFont typeface="Wingdings" pitchFamily="2" charset="2"/>
              <a:buChar char="§"/>
            </a:pPr>
            <a:r>
              <a:rPr lang="zh-CN" altLang="en-US" sz="1200" b="1" dirty="0" smtClean="0">
                <a:latin typeface="微软雅黑" pitchFamily="34" charset="-122"/>
                <a:ea typeface="微软雅黑" pitchFamily="34" charset="-122"/>
              </a:rPr>
              <a:t>实现公共建筑单位面积能耗下降</a:t>
            </a:r>
            <a:r>
              <a:rPr lang="en-US" altLang="en-US" sz="1200" b="1" dirty="0" smtClean="0">
                <a:latin typeface="微软雅黑" pitchFamily="34" charset="-122"/>
                <a:ea typeface="微软雅黑" pitchFamily="34" charset="-122"/>
              </a:rPr>
              <a:t>10%</a:t>
            </a:r>
            <a:r>
              <a:rPr lang="zh-CN" altLang="en-US" sz="1200" b="1" dirty="0" smtClean="0">
                <a:latin typeface="微软雅黑" pitchFamily="34" charset="-122"/>
                <a:ea typeface="微软雅黑" pitchFamily="34" charset="-122"/>
              </a:rPr>
              <a:t>，其中大型公共建筑能耗降低</a:t>
            </a:r>
            <a:r>
              <a:rPr lang="en-US" altLang="en-US" sz="1200" b="1" dirty="0" smtClean="0">
                <a:latin typeface="微软雅黑" pitchFamily="34" charset="-122"/>
                <a:ea typeface="微软雅黑" pitchFamily="34" charset="-122"/>
              </a:rPr>
              <a:t>15%</a:t>
            </a:r>
            <a:endParaRPr lang="zh-CN" altLang="en-US" sz="1200" b="1" dirty="0" smtClean="0">
              <a:latin typeface="微软雅黑" pitchFamily="34" charset="-122"/>
              <a:ea typeface="微软雅黑" pitchFamily="34" charset="-122"/>
            </a:endParaRPr>
          </a:p>
        </p:txBody>
      </p:sp>
      <p:sp>
        <p:nvSpPr>
          <p:cNvPr id="72730" name="Rectangle 26"/>
          <p:cNvSpPr>
            <a:spLocks noChangeArrowheads="1"/>
          </p:cNvSpPr>
          <p:nvPr/>
        </p:nvSpPr>
        <p:spPr bwMode="auto">
          <a:xfrm>
            <a:off x="2015058" y="1519312"/>
            <a:ext cx="6091237" cy="646331"/>
          </a:xfrm>
          <a:prstGeom prst="rect">
            <a:avLst/>
          </a:prstGeom>
          <a:noFill/>
          <a:ln w="9525">
            <a:noFill/>
            <a:miter lim="800000"/>
            <a:headEnd/>
            <a:tailEnd/>
          </a:ln>
          <a:effectLst/>
        </p:spPr>
        <p:txBody>
          <a:bodyPr>
            <a:spAutoFit/>
          </a:bodyPr>
          <a:lstStyle/>
          <a:p>
            <a:pPr marL="120650" lvl="2" indent="-120650" eaLnBrk="0" hangingPunct="0">
              <a:spcBef>
                <a:spcPct val="50000"/>
              </a:spcBef>
              <a:buClr>
                <a:schemeClr val="accent1"/>
              </a:buClr>
              <a:buFont typeface="Wingdings" pitchFamily="2" charset="2"/>
              <a:buChar char="§"/>
            </a:pPr>
            <a:r>
              <a:rPr lang="zh-CN" altLang="en-US" sz="1200" b="1" dirty="0" smtClean="0">
                <a:latin typeface="微软雅黑" pitchFamily="34" charset="-122"/>
                <a:ea typeface="微软雅黑" pitchFamily="34" charset="-122"/>
              </a:rPr>
              <a:t>为节约能源资源、保护环境，进一步提高经济发展的质量和效益，我国“十二五”规划纲要继续将节能减排作为国民经济和社会发展的约束型指标，提出</a:t>
            </a:r>
            <a:r>
              <a:rPr lang="en-US" altLang="zh-CN" sz="1200" b="1" dirty="0" smtClean="0">
                <a:latin typeface="微软雅黑" pitchFamily="34" charset="-122"/>
                <a:ea typeface="微软雅黑" pitchFamily="34" charset="-122"/>
              </a:rPr>
              <a:t>2015</a:t>
            </a:r>
            <a:r>
              <a:rPr lang="zh-CN" altLang="en-US" sz="1200" b="1" dirty="0" smtClean="0">
                <a:latin typeface="微软雅黑" pitchFamily="34" charset="-122"/>
                <a:ea typeface="微软雅黑" pitchFamily="34" charset="-122"/>
              </a:rPr>
              <a:t>年全国单位国内生产总值能耗要比</a:t>
            </a:r>
            <a:r>
              <a:rPr lang="en-US" altLang="zh-CN" sz="1200" b="1" dirty="0" smtClean="0">
                <a:latin typeface="微软雅黑" pitchFamily="34" charset="-122"/>
                <a:ea typeface="微软雅黑" pitchFamily="34" charset="-122"/>
              </a:rPr>
              <a:t>2010</a:t>
            </a:r>
            <a:r>
              <a:rPr lang="zh-CN" altLang="en-US" sz="1200" b="1" dirty="0" smtClean="0">
                <a:latin typeface="微软雅黑" pitchFamily="34" charset="-122"/>
                <a:ea typeface="微软雅黑" pitchFamily="34" charset="-122"/>
              </a:rPr>
              <a:t>年降低</a:t>
            </a:r>
            <a:r>
              <a:rPr lang="en-US" altLang="zh-CN" sz="1200" b="1" dirty="0" smtClean="0">
                <a:latin typeface="微软雅黑" pitchFamily="34" charset="-122"/>
                <a:ea typeface="微软雅黑" pitchFamily="34" charset="-122"/>
              </a:rPr>
              <a:t>16%</a:t>
            </a:r>
            <a:r>
              <a:rPr lang="zh-CN" altLang="en-US" sz="1200" b="1" dirty="0" smtClean="0">
                <a:latin typeface="微软雅黑" pitchFamily="34" charset="-122"/>
                <a:ea typeface="微软雅黑" pitchFamily="34" charset="-122"/>
              </a:rPr>
              <a:t>等节能减排指标</a:t>
            </a:r>
          </a:p>
        </p:txBody>
      </p:sp>
      <p:pic>
        <p:nvPicPr>
          <p:cNvPr id="29" name="Picture 12" descr="封面3"/>
          <p:cNvPicPr>
            <a:picLocks noChangeAspect="1" noChangeArrowheads="1"/>
          </p:cNvPicPr>
          <p:nvPr/>
        </p:nvPicPr>
        <p:blipFill>
          <a:blip r:embed="rId4" cstate="print"/>
          <a:srcRect/>
          <a:stretch>
            <a:fillRect/>
          </a:stretch>
        </p:blipFill>
        <p:spPr bwMode="auto">
          <a:xfrm>
            <a:off x="401262" y="1830065"/>
            <a:ext cx="1080120" cy="878856"/>
          </a:xfrm>
          <a:prstGeom prst="rect">
            <a:avLst/>
          </a:prstGeom>
          <a:noFill/>
          <a:ln w="9525">
            <a:noFill/>
            <a:miter lim="800000"/>
            <a:headEnd/>
            <a:tailEnd/>
          </a:ln>
        </p:spPr>
      </p:pic>
      <p:pic>
        <p:nvPicPr>
          <p:cNvPr id="30" name="Picture 13" descr="111-1"/>
          <p:cNvPicPr>
            <a:picLocks noChangeAspect="1" noChangeArrowheads="1"/>
          </p:cNvPicPr>
          <p:nvPr/>
        </p:nvPicPr>
        <p:blipFill>
          <a:blip r:embed="rId5" cstate="print"/>
          <a:srcRect/>
          <a:stretch>
            <a:fillRect/>
          </a:stretch>
        </p:blipFill>
        <p:spPr bwMode="auto">
          <a:xfrm>
            <a:off x="399919" y="2694160"/>
            <a:ext cx="1073411" cy="878856"/>
          </a:xfrm>
          <a:prstGeom prst="rect">
            <a:avLst/>
          </a:prstGeom>
          <a:noFill/>
          <a:ln w="9525">
            <a:noFill/>
            <a:miter lim="800000"/>
            <a:headEnd/>
            <a:tailEnd/>
          </a:ln>
        </p:spPr>
      </p:pic>
      <p:sp>
        <p:nvSpPr>
          <p:cNvPr id="32" name="Rectangle 4"/>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背景</a:t>
            </a:r>
            <a:endParaRPr lang="en-US" altLang="zh-CN" dirty="0">
              <a:latin typeface="微软雅黑" pitchFamily="34" charset="-122"/>
              <a:ea typeface="微软雅黑" pitchFamily="34" charset="-122"/>
            </a:endParaRPr>
          </a:p>
        </p:txBody>
      </p:sp>
      <p:sp>
        <p:nvSpPr>
          <p:cNvPr id="33" name="Rectangle 26"/>
          <p:cNvSpPr>
            <a:spLocks noChangeArrowheads="1"/>
          </p:cNvSpPr>
          <p:nvPr/>
        </p:nvSpPr>
        <p:spPr bwMode="auto">
          <a:xfrm>
            <a:off x="1984746" y="4440634"/>
            <a:ext cx="6091237" cy="461665"/>
          </a:xfrm>
          <a:prstGeom prst="rect">
            <a:avLst/>
          </a:prstGeom>
          <a:noFill/>
          <a:ln w="9525">
            <a:noFill/>
            <a:miter lim="800000"/>
            <a:headEnd/>
            <a:tailEnd/>
          </a:ln>
          <a:effectLst/>
        </p:spPr>
        <p:txBody>
          <a:bodyPr>
            <a:spAutoFit/>
          </a:bodyPr>
          <a:lstStyle/>
          <a:p>
            <a:pPr marL="120650" lvl="2" indent="-120650">
              <a:spcBef>
                <a:spcPct val="50000"/>
              </a:spcBef>
              <a:buClr>
                <a:schemeClr val="accent1"/>
              </a:buClr>
              <a:buFont typeface="Wingdings" pitchFamily="2" charset="2"/>
              <a:buChar char="§"/>
            </a:pPr>
            <a:r>
              <a:rPr lang="zh-CN" altLang="en-US" sz="1200" b="1" dirty="0" smtClean="0">
                <a:latin typeface="微软雅黑" pitchFamily="34" charset="-122"/>
                <a:ea typeface="微软雅黑" pitchFamily="34" charset="-122"/>
              </a:rPr>
              <a:t>上海的建筑能耗已经达</a:t>
            </a:r>
            <a:r>
              <a:rPr lang="en-US" altLang="zh-CN" sz="1200" b="1" dirty="0" smtClean="0">
                <a:latin typeface="微软雅黑" pitchFamily="34" charset="-122"/>
                <a:ea typeface="微软雅黑" pitchFamily="34" charset="-122"/>
              </a:rPr>
              <a:t>37%</a:t>
            </a:r>
            <a:r>
              <a:rPr lang="zh-CN" altLang="en-US" sz="1200" b="1" dirty="0" smtClean="0">
                <a:latin typeface="微软雅黑" pitchFamily="34" charset="-122"/>
                <a:ea typeface="微软雅黑" pitchFamily="34" charset="-122"/>
              </a:rPr>
              <a:t>，打破工业</a:t>
            </a:r>
            <a:r>
              <a:rPr lang="en-US" altLang="zh-CN" sz="12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建筑</a:t>
            </a:r>
            <a:r>
              <a:rPr lang="en-US" altLang="zh-CN" sz="12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交通运输各占</a:t>
            </a:r>
            <a:r>
              <a:rPr lang="en-US" altLang="zh-CN" sz="1200" b="1" dirty="0" smtClean="0">
                <a:latin typeface="微软雅黑" pitchFamily="34" charset="-122"/>
                <a:ea typeface="微软雅黑" pitchFamily="34" charset="-122"/>
              </a:rPr>
              <a:t>1/3</a:t>
            </a:r>
            <a:r>
              <a:rPr lang="zh-CN" altLang="en-US" sz="1200" b="1" dirty="0" smtClean="0">
                <a:latin typeface="微软雅黑" pitchFamily="34" charset="-122"/>
                <a:ea typeface="微软雅黑" pitchFamily="34" charset="-122"/>
              </a:rPr>
              <a:t>均衡</a:t>
            </a:r>
            <a:r>
              <a:rPr lang="zh-CN" altLang="zh-CN" sz="1200" b="1" dirty="0" smtClean="0">
                <a:latin typeface="微软雅黑" pitchFamily="34" charset="-122"/>
                <a:ea typeface="微软雅黑" pitchFamily="34" charset="-122"/>
              </a:rPr>
              <a:t>，建筑节能和交通节能成为上海市</a:t>
            </a:r>
            <a:r>
              <a:rPr lang="en-US" altLang="zh-CN" sz="1200" b="1" dirty="0" smtClean="0">
                <a:latin typeface="微软雅黑" pitchFamily="34" charset="-122"/>
                <a:ea typeface="微软雅黑" pitchFamily="34" charset="-122"/>
              </a:rPr>
              <a:t>‘</a:t>
            </a:r>
            <a:r>
              <a:rPr lang="zh-CN" altLang="zh-CN" sz="1200" b="1" dirty="0" smtClean="0">
                <a:latin typeface="微软雅黑" pitchFamily="34" charset="-122"/>
                <a:ea typeface="微软雅黑" pitchFamily="34" charset="-122"/>
              </a:rPr>
              <a:t>十二五</a:t>
            </a:r>
            <a:r>
              <a:rPr lang="en-US" altLang="zh-CN" sz="1200" b="1" dirty="0" smtClean="0">
                <a:latin typeface="微软雅黑" pitchFamily="34" charset="-122"/>
                <a:ea typeface="微软雅黑" pitchFamily="34" charset="-122"/>
              </a:rPr>
              <a:t>’</a:t>
            </a:r>
            <a:r>
              <a:rPr lang="zh-CN" altLang="zh-CN" sz="1200" b="1" dirty="0" smtClean="0">
                <a:latin typeface="微软雅黑" pitchFamily="34" charset="-122"/>
                <a:ea typeface="微软雅黑" pitchFamily="34" charset="-122"/>
              </a:rPr>
              <a:t>时期实现节能降耗目标的重要领域</a:t>
            </a:r>
            <a:endParaRPr lang="en-US" altLang="zh-CN" sz="1200" dirty="0">
              <a:solidFill>
                <a:srgbClr val="000000"/>
              </a:solidFill>
              <a:ea typeface="宋体" charset="-122"/>
            </a:endParaRPr>
          </a:p>
        </p:txBody>
      </p:sp>
      <p:sp>
        <p:nvSpPr>
          <p:cNvPr id="31" name="AutoShape 2"/>
          <p:cNvSpPr>
            <a:spLocks noChangeArrowheads="1"/>
          </p:cNvSpPr>
          <p:nvPr/>
        </p:nvSpPr>
        <p:spPr bwMode="gray">
          <a:xfrm>
            <a:off x="1907704" y="5503440"/>
            <a:ext cx="6361113" cy="877888"/>
          </a:xfrm>
          <a:prstGeom prst="roundRect">
            <a:avLst>
              <a:gd name="adj" fmla="val 16667"/>
            </a:avLst>
          </a:prstGeom>
          <a:gradFill rotWithShape="1">
            <a:gsLst>
              <a:gs pos="0">
                <a:srgbClr val="FFFFFF"/>
              </a:gs>
              <a:gs pos="100000">
                <a:srgbClr val="EAEAEA"/>
              </a:gs>
            </a:gsLst>
            <a:lin ang="5400000" scaled="1"/>
          </a:gradFill>
          <a:ln w="9525">
            <a:solidFill>
              <a:srgbClr val="DDDDDD"/>
            </a:solidFill>
            <a:round/>
            <a:headEnd/>
            <a:tailEnd/>
          </a:ln>
          <a:effectLst>
            <a:outerShdw dist="35921" dir="2700000" algn="ctr" rotWithShape="0">
              <a:srgbClr val="000000">
                <a:alpha val="50000"/>
              </a:srgbClr>
            </a:outerShdw>
          </a:effectLst>
        </p:spPr>
        <p:txBody>
          <a:bodyPr wrap="none" anchor="ctr"/>
          <a:lstStyle/>
          <a:p>
            <a:endParaRPr lang="zh-CN" altLang="en-US"/>
          </a:p>
        </p:txBody>
      </p:sp>
      <p:grpSp>
        <p:nvGrpSpPr>
          <p:cNvPr id="35" name="Group 11"/>
          <p:cNvGrpSpPr>
            <a:grpSpLocks/>
          </p:cNvGrpSpPr>
          <p:nvPr/>
        </p:nvGrpSpPr>
        <p:grpSpPr bwMode="auto">
          <a:xfrm>
            <a:off x="2709392" y="5274840"/>
            <a:ext cx="4686300" cy="361950"/>
            <a:chOff x="720" y="1392"/>
            <a:chExt cx="4058" cy="480"/>
          </a:xfrm>
        </p:grpSpPr>
        <p:sp>
          <p:nvSpPr>
            <p:cNvPr id="36" name="AutoShape 12"/>
            <p:cNvSpPr>
              <a:spLocks noChangeArrowheads="1"/>
            </p:cNvSpPr>
            <p:nvPr/>
          </p:nvSpPr>
          <p:spPr bwMode="lt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zh-CN" altLang="en-US"/>
            </a:p>
          </p:txBody>
        </p:sp>
        <p:grpSp>
          <p:nvGrpSpPr>
            <p:cNvPr id="37" name="Group 13"/>
            <p:cNvGrpSpPr>
              <a:grpSpLocks/>
            </p:cNvGrpSpPr>
            <p:nvPr/>
          </p:nvGrpSpPr>
          <p:grpSpPr bwMode="auto">
            <a:xfrm>
              <a:off x="730" y="1407"/>
              <a:ext cx="4043" cy="444"/>
              <a:chOff x="744" y="1407"/>
              <a:chExt cx="3988" cy="444"/>
            </a:xfrm>
          </p:grpSpPr>
          <p:sp>
            <p:nvSpPr>
              <p:cNvPr id="38" name="AutoShape 14"/>
              <p:cNvSpPr>
                <a:spLocks noChangeArrowheads="1"/>
              </p:cNvSpPr>
              <p:nvPr/>
            </p:nvSpPr>
            <p:spPr bwMode="ltGray">
              <a:xfrm>
                <a:off x="744" y="1736"/>
                <a:ext cx="3988"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endParaRPr lang="zh-CN" altLang="en-US"/>
              </a:p>
            </p:txBody>
          </p:sp>
          <p:sp>
            <p:nvSpPr>
              <p:cNvPr id="39" name="AutoShape 15"/>
              <p:cNvSpPr>
                <a:spLocks noChangeArrowheads="1"/>
              </p:cNvSpPr>
              <p:nvPr/>
            </p:nvSpPr>
            <p:spPr bwMode="ltGray">
              <a:xfrm>
                <a:off x="744" y="1407"/>
                <a:ext cx="3988"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endParaRPr lang="zh-CN" altLang="en-US"/>
              </a:p>
            </p:txBody>
          </p:sp>
        </p:grpSp>
      </p:grpSp>
      <p:sp>
        <p:nvSpPr>
          <p:cNvPr id="40" name="Rectangle 23"/>
          <p:cNvSpPr>
            <a:spLocks noChangeArrowheads="1"/>
          </p:cNvSpPr>
          <p:nvPr/>
        </p:nvSpPr>
        <p:spPr bwMode="black">
          <a:xfrm>
            <a:off x="4483091" y="5263728"/>
            <a:ext cx="1412567" cy="338554"/>
          </a:xfrm>
          <a:prstGeom prst="rect">
            <a:avLst/>
          </a:prstGeom>
          <a:noFill/>
          <a:ln w="9525">
            <a:noFill/>
            <a:miter lim="800000"/>
            <a:headEnd/>
            <a:tailEnd/>
          </a:ln>
          <a:effectLst>
            <a:outerShdw dist="17961" dir="2700000" algn="ctr" rotWithShape="0">
              <a:srgbClr val="000000">
                <a:alpha val="50000"/>
              </a:srgbClr>
            </a:outerShdw>
          </a:effectLst>
        </p:spPr>
        <p:txBody>
          <a:bodyPr wrap="none">
            <a:spAutoFit/>
          </a:bodyPr>
          <a:lstStyle/>
          <a:p>
            <a:pPr marL="0" lvl="1" algn="ctr">
              <a:spcBef>
                <a:spcPct val="50000"/>
              </a:spcBef>
              <a:buClr>
                <a:srgbClr val="1F3F5F"/>
              </a:buClr>
            </a:pPr>
            <a:r>
              <a:rPr lang="en-US" altLang="zh-CN" sz="1600" b="1" dirty="0" smtClean="0">
                <a:solidFill>
                  <a:srgbClr val="FFFFFF"/>
                </a:solidFill>
                <a:latin typeface="微软雅黑" pitchFamily="34" charset="-122"/>
                <a:ea typeface="微软雅黑" pitchFamily="34" charset="-122"/>
              </a:rPr>
              <a:t>1+17+1</a:t>
            </a:r>
            <a:r>
              <a:rPr lang="zh-CN" altLang="en-US" sz="1600" b="1" dirty="0" smtClean="0">
                <a:solidFill>
                  <a:srgbClr val="FFFFFF"/>
                </a:solidFill>
                <a:latin typeface="微软雅黑" pitchFamily="34" charset="-122"/>
                <a:ea typeface="微软雅黑" pitchFamily="34" charset="-122"/>
              </a:rPr>
              <a:t>模式</a:t>
            </a:r>
            <a:endParaRPr lang="en-US" altLang="zh-CN" sz="1600" b="1" dirty="0">
              <a:solidFill>
                <a:srgbClr val="FFFFFF"/>
              </a:solidFill>
              <a:ea typeface="宋体" charset="-122"/>
            </a:endParaRPr>
          </a:p>
        </p:txBody>
      </p:sp>
      <p:sp>
        <p:nvSpPr>
          <p:cNvPr id="41" name="Rectangle 26"/>
          <p:cNvSpPr>
            <a:spLocks noChangeArrowheads="1"/>
          </p:cNvSpPr>
          <p:nvPr/>
        </p:nvSpPr>
        <p:spPr bwMode="auto">
          <a:xfrm>
            <a:off x="2009155" y="5736778"/>
            <a:ext cx="6091237" cy="461665"/>
          </a:xfrm>
          <a:prstGeom prst="rect">
            <a:avLst/>
          </a:prstGeom>
          <a:noFill/>
          <a:ln w="9525">
            <a:noFill/>
            <a:miter lim="800000"/>
            <a:headEnd/>
            <a:tailEnd/>
          </a:ln>
          <a:effectLst/>
        </p:spPr>
        <p:txBody>
          <a:bodyPr>
            <a:spAutoFit/>
          </a:bodyPr>
          <a:lstStyle/>
          <a:p>
            <a:pPr marL="120650" lvl="2" indent="-120650">
              <a:spcBef>
                <a:spcPct val="50000"/>
              </a:spcBef>
              <a:buClr>
                <a:schemeClr val="accent1"/>
              </a:buClr>
              <a:buFont typeface="Wingdings" pitchFamily="2" charset="2"/>
              <a:buChar char="§"/>
            </a:pPr>
            <a:r>
              <a:rPr lang="zh-CN" altLang="en-US" sz="1200" b="1" dirty="0" smtClean="0">
                <a:latin typeface="微软雅黑" pitchFamily="34" charset="-122"/>
                <a:ea typeface="微软雅黑" pitchFamily="34" charset="-122"/>
              </a:rPr>
              <a:t>上海市建筑能耗监测系统整体结构按照</a:t>
            </a:r>
            <a:r>
              <a:rPr lang="en-US" altLang="zh-CN" sz="1200" b="1" dirty="0" smtClean="0">
                <a:latin typeface="微软雅黑" pitchFamily="34" charset="-122"/>
                <a:ea typeface="微软雅黑" pitchFamily="34" charset="-122"/>
              </a:rPr>
              <a:t>1+17+1</a:t>
            </a:r>
            <a:r>
              <a:rPr lang="zh-CN" altLang="en-US" sz="1200" b="1" dirty="0" smtClean="0">
                <a:latin typeface="微软雅黑" pitchFamily="34" charset="-122"/>
                <a:ea typeface="微软雅黑" pitchFamily="34" charset="-122"/>
              </a:rPr>
              <a:t>模式构建，系统采用三层架构，二级平台</a:t>
            </a:r>
            <a:endParaRPr lang="en-US" altLang="zh-CN" sz="1200" dirty="0">
              <a:solidFill>
                <a:srgbClr val="0000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2.22222E-6 -7.40741E-7 L 0.00017 -0.85903 " pathEditMode="relative" rAng="0" ptsTypes="AA">
                                      <p:cBhvr>
                                        <p:cTn id="6" dur="2000" fill="hold"/>
                                        <p:tgtEl>
                                          <p:spTgt spid="34"/>
                                        </p:tgtEl>
                                        <p:attrNameLst>
                                          <p:attrName>ppt_x</p:attrName>
                                          <p:attrName>ppt_y</p:attrName>
                                        </p:attrNameLst>
                                      </p:cBhvr>
                                      <p:rCtr x="0" y="-430"/>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par>
                          <p:cTn id="11" fill="hold">
                            <p:stCondLst>
                              <p:cond delay="2500"/>
                            </p:stCondLst>
                            <p:childTnLst>
                              <p:par>
                                <p:cTn id="12" presetID="9"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dissolve">
                                      <p:cBhvr>
                                        <p:cTn id="14" dur="500"/>
                                        <p:tgtEl>
                                          <p:spTgt spid="30"/>
                                        </p:tgtEl>
                                      </p:cBhvr>
                                    </p:animEffect>
                                  </p:childTnLst>
                                </p:cTn>
                              </p:par>
                              <p:par>
                                <p:cTn id="15" presetID="30" presetClass="entr" presetSubtype="0" fill="hold" grpId="0" nodeType="withEffect">
                                  <p:stCondLst>
                                    <p:cond delay="0"/>
                                  </p:stCondLst>
                                  <p:childTnLst>
                                    <p:set>
                                      <p:cBhvr>
                                        <p:cTn id="16" dur="1" fill="hold">
                                          <p:stCondLst>
                                            <p:cond delay="0"/>
                                          </p:stCondLst>
                                        </p:cTn>
                                        <p:tgtEl>
                                          <p:spTgt spid="72706"/>
                                        </p:tgtEl>
                                        <p:attrNameLst>
                                          <p:attrName>style.visibility</p:attrName>
                                        </p:attrNameLst>
                                      </p:cBhvr>
                                      <p:to>
                                        <p:strVal val="visible"/>
                                      </p:to>
                                    </p:set>
                                    <p:animEffect transition="in" filter="fade">
                                      <p:cBhvr>
                                        <p:cTn id="17" dur="800" decel="100000"/>
                                        <p:tgtEl>
                                          <p:spTgt spid="72706"/>
                                        </p:tgtEl>
                                      </p:cBhvr>
                                    </p:animEffect>
                                    <p:anim calcmode="lin" valueType="num">
                                      <p:cBhvr>
                                        <p:cTn id="18" dur="800" decel="100000" fill="hold"/>
                                        <p:tgtEl>
                                          <p:spTgt spid="72706"/>
                                        </p:tgtEl>
                                        <p:attrNameLst>
                                          <p:attrName>style.rotation</p:attrName>
                                        </p:attrNameLst>
                                      </p:cBhvr>
                                      <p:tavLst>
                                        <p:tav tm="0">
                                          <p:val>
                                            <p:fltVal val="-90"/>
                                          </p:val>
                                        </p:tav>
                                        <p:tav tm="100000">
                                          <p:val>
                                            <p:fltVal val="0"/>
                                          </p:val>
                                        </p:tav>
                                      </p:tavLst>
                                    </p:anim>
                                    <p:anim calcmode="lin" valueType="num">
                                      <p:cBhvr>
                                        <p:cTn id="19" dur="800" decel="100000" fill="hold"/>
                                        <p:tgtEl>
                                          <p:spTgt spid="72706"/>
                                        </p:tgtEl>
                                        <p:attrNameLst>
                                          <p:attrName>ppt_x</p:attrName>
                                        </p:attrNameLst>
                                      </p:cBhvr>
                                      <p:tavLst>
                                        <p:tav tm="0">
                                          <p:val>
                                            <p:strVal val="#ppt_x+0.4"/>
                                          </p:val>
                                        </p:tav>
                                        <p:tav tm="100000">
                                          <p:val>
                                            <p:strVal val="#ppt_x-0.05"/>
                                          </p:val>
                                        </p:tav>
                                      </p:tavLst>
                                    </p:anim>
                                    <p:anim calcmode="lin" valueType="num">
                                      <p:cBhvr>
                                        <p:cTn id="20" dur="800" decel="100000" fill="hold"/>
                                        <p:tgtEl>
                                          <p:spTgt spid="7270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270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2706"/>
                                        </p:tgtEl>
                                        <p:attrNameLst>
                                          <p:attrName>ppt_y</p:attrName>
                                        </p:attrNameLst>
                                      </p:cBhvr>
                                      <p:tavLst>
                                        <p:tav tm="0">
                                          <p:val>
                                            <p:strVal val="#ppt_y+0.1"/>
                                          </p:val>
                                        </p:tav>
                                        <p:tav tm="100000">
                                          <p:val>
                                            <p:strVal val="#ppt_y"/>
                                          </p:val>
                                        </p:tav>
                                      </p:tavLst>
                                    </p:anim>
                                  </p:childTnLst>
                                </p:cTn>
                              </p:par>
                              <p:par>
                                <p:cTn id="23" presetID="30" presetClass="entr" presetSubtype="0" fill="hold" nodeType="withEffect">
                                  <p:stCondLst>
                                    <p:cond delay="0"/>
                                  </p:stCondLst>
                                  <p:childTnLst>
                                    <p:set>
                                      <p:cBhvr>
                                        <p:cTn id="24" dur="1" fill="hold">
                                          <p:stCondLst>
                                            <p:cond delay="0"/>
                                          </p:stCondLst>
                                        </p:cTn>
                                        <p:tgtEl>
                                          <p:spTgt spid="72707"/>
                                        </p:tgtEl>
                                        <p:attrNameLst>
                                          <p:attrName>style.visibility</p:attrName>
                                        </p:attrNameLst>
                                      </p:cBhvr>
                                      <p:to>
                                        <p:strVal val="visible"/>
                                      </p:to>
                                    </p:set>
                                    <p:animEffect transition="in" filter="fade">
                                      <p:cBhvr>
                                        <p:cTn id="25" dur="800" decel="100000"/>
                                        <p:tgtEl>
                                          <p:spTgt spid="72707"/>
                                        </p:tgtEl>
                                      </p:cBhvr>
                                    </p:animEffect>
                                    <p:anim calcmode="lin" valueType="num">
                                      <p:cBhvr>
                                        <p:cTn id="26" dur="800" decel="100000" fill="hold"/>
                                        <p:tgtEl>
                                          <p:spTgt spid="72707"/>
                                        </p:tgtEl>
                                        <p:attrNameLst>
                                          <p:attrName>style.rotation</p:attrName>
                                        </p:attrNameLst>
                                      </p:cBhvr>
                                      <p:tavLst>
                                        <p:tav tm="0">
                                          <p:val>
                                            <p:fltVal val="-90"/>
                                          </p:val>
                                        </p:tav>
                                        <p:tav tm="100000">
                                          <p:val>
                                            <p:fltVal val="0"/>
                                          </p:val>
                                        </p:tav>
                                      </p:tavLst>
                                    </p:anim>
                                    <p:anim calcmode="lin" valueType="num">
                                      <p:cBhvr>
                                        <p:cTn id="27" dur="800" decel="100000" fill="hold"/>
                                        <p:tgtEl>
                                          <p:spTgt spid="72707"/>
                                        </p:tgtEl>
                                        <p:attrNameLst>
                                          <p:attrName>ppt_x</p:attrName>
                                        </p:attrNameLst>
                                      </p:cBhvr>
                                      <p:tavLst>
                                        <p:tav tm="0">
                                          <p:val>
                                            <p:strVal val="#ppt_x+0.4"/>
                                          </p:val>
                                        </p:tav>
                                        <p:tav tm="100000">
                                          <p:val>
                                            <p:strVal val="#ppt_x-0.05"/>
                                          </p:val>
                                        </p:tav>
                                      </p:tavLst>
                                    </p:anim>
                                    <p:anim calcmode="lin" valueType="num">
                                      <p:cBhvr>
                                        <p:cTn id="28" dur="800" decel="100000" fill="hold"/>
                                        <p:tgtEl>
                                          <p:spTgt spid="72707"/>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72707"/>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72707"/>
                                        </p:tgtEl>
                                        <p:attrNameLst>
                                          <p:attrName>ppt_y</p:attrName>
                                        </p:attrNameLst>
                                      </p:cBhvr>
                                      <p:tavLst>
                                        <p:tav tm="0">
                                          <p:val>
                                            <p:strVal val="#ppt_y+0.1"/>
                                          </p:val>
                                        </p:tav>
                                        <p:tav tm="100000">
                                          <p:val>
                                            <p:strVal val="#ppt_y"/>
                                          </p:val>
                                        </p:tav>
                                      </p:tavLst>
                                    </p:anim>
                                  </p:childTnLst>
                                </p:cTn>
                              </p:par>
                              <p:par>
                                <p:cTn id="31" presetID="30" presetClass="entr" presetSubtype="0" fill="hold" nodeType="withEffect">
                                  <p:stCondLst>
                                    <p:cond delay="0"/>
                                  </p:stCondLst>
                                  <p:childTnLst>
                                    <p:set>
                                      <p:cBhvr>
                                        <p:cTn id="32" dur="1" fill="hold">
                                          <p:stCondLst>
                                            <p:cond delay="0"/>
                                          </p:stCondLst>
                                        </p:cTn>
                                        <p:tgtEl>
                                          <p:spTgt spid="72708"/>
                                        </p:tgtEl>
                                        <p:attrNameLst>
                                          <p:attrName>style.visibility</p:attrName>
                                        </p:attrNameLst>
                                      </p:cBhvr>
                                      <p:to>
                                        <p:strVal val="visible"/>
                                      </p:to>
                                    </p:set>
                                    <p:animEffect transition="in" filter="fade">
                                      <p:cBhvr>
                                        <p:cTn id="33" dur="800" decel="100000"/>
                                        <p:tgtEl>
                                          <p:spTgt spid="72708"/>
                                        </p:tgtEl>
                                      </p:cBhvr>
                                    </p:animEffect>
                                    <p:anim calcmode="lin" valueType="num">
                                      <p:cBhvr>
                                        <p:cTn id="34" dur="800" decel="100000" fill="hold"/>
                                        <p:tgtEl>
                                          <p:spTgt spid="72708"/>
                                        </p:tgtEl>
                                        <p:attrNameLst>
                                          <p:attrName>style.rotation</p:attrName>
                                        </p:attrNameLst>
                                      </p:cBhvr>
                                      <p:tavLst>
                                        <p:tav tm="0">
                                          <p:val>
                                            <p:fltVal val="-90"/>
                                          </p:val>
                                        </p:tav>
                                        <p:tav tm="100000">
                                          <p:val>
                                            <p:fltVal val="0"/>
                                          </p:val>
                                        </p:tav>
                                      </p:tavLst>
                                    </p:anim>
                                    <p:anim calcmode="lin" valueType="num">
                                      <p:cBhvr>
                                        <p:cTn id="35" dur="800" decel="100000" fill="hold"/>
                                        <p:tgtEl>
                                          <p:spTgt spid="72708"/>
                                        </p:tgtEl>
                                        <p:attrNameLst>
                                          <p:attrName>ppt_x</p:attrName>
                                        </p:attrNameLst>
                                      </p:cBhvr>
                                      <p:tavLst>
                                        <p:tav tm="0">
                                          <p:val>
                                            <p:strVal val="#ppt_x+0.4"/>
                                          </p:val>
                                        </p:tav>
                                        <p:tav tm="100000">
                                          <p:val>
                                            <p:strVal val="#ppt_x-0.05"/>
                                          </p:val>
                                        </p:tav>
                                      </p:tavLst>
                                    </p:anim>
                                    <p:anim calcmode="lin" valueType="num">
                                      <p:cBhvr>
                                        <p:cTn id="36" dur="800" decel="100000" fill="hold"/>
                                        <p:tgtEl>
                                          <p:spTgt spid="72708"/>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72708"/>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72708"/>
                                        </p:tgtEl>
                                        <p:attrNameLst>
                                          <p:attrName>ppt_y</p:attrName>
                                        </p:attrNameLst>
                                      </p:cBhvr>
                                      <p:tavLst>
                                        <p:tav tm="0">
                                          <p:val>
                                            <p:strVal val="#ppt_y+0.1"/>
                                          </p:val>
                                        </p:tav>
                                        <p:tav tm="100000">
                                          <p:val>
                                            <p:strVal val="#ppt_y"/>
                                          </p:val>
                                        </p:tav>
                                      </p:tavLst>
                                    </p:anim>
                                  </p:childTnLst>
                                </p:cTn>
                              </p:par>
                              <p:par>
                                <p:cTn id="39" presetID="30"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800" decel="100000"/>
                                        <p:tgtEl>
                                          <p:spTgt spid="2"/>
                                        </p:tgtEl>
                                      </p:cBhvr>
                                    </p:animEffect>
                                    <p:anim calcmode="lin" valueType="num">
                                      <p:cBhvr>
                                        <p:cTn id="42" dur="800" decel="100000" fill="hold"/>
                                        <p:tgtEl>
                                          <p:spTgt spid="2"/>
                                        </p:tgtEl>
                                        <p:attrNameLst>
                                          <p:attrName>style.rotation</p:attrName>
                                        </p:attrNameLst>
                                      </p:cBhvr>
                                      <p:tavLst>
                                        <p:tav tm="0">
                                          <p:val>
                                            <p:fltVal val="-90"/>
                                          </p:val>
                                        </p:tav>
                                        <p:tav tm="100000">
                                          <p:val>
                                            <p:fltVal val="0"/>
                                          </p:val>
                                        </p:tav>
                                      </p:tavLst>
                                    </p:anim>
                                    <p:anim calcmode="lin" valueType="num">
                                      <p:cBhvr>
                                        <p:cTn id="43" dur="800" decel="100000" fill="hold"/>
                                        <p:tgtEl>
                                          <p:spTgt spid="2"/>
                                        </p:tgtEl>
                                        <p:attrNameLst>
                                          <p:attrName>ppt_x</p:attrName>
                                        </p:attrNameLst>
                                      </p:cBhvr>
                                      <p:tavLst>
                                        <p:tav tm="0">
                                          <p:val>
                                            <p:strVal val="#ppt_x+0.4"/>
                                          </p:val>
                                        </p:tav>
                                        <p:tav tm="100000">
                                          <p:val>
                                            <p:strVal val="#ppt_x-0.05"/>
                                          </p:val>
                                        </p:tav>
                                      </p:tavLst>
                                    </p:anim>
                                    <p:anim calcmode="lin" valueType="num">
                                      <p:cBhvr>
                                        <p:cTn id="44" dur="800" decel="100000" fill="hold"/>
                                        <p:tgtEl>
                                          <p:spTgt spid="2"/>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47" presetID="3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800" decel="100000"/>
                                        <p:tgtEl>
                                          <p:spTgt spid="4"/>
                                        </p:tgtEl>
                                      </p:cBhvr>
                                    </p:animEffect>
                                    <p:anim calcmode="lin" valueType="num">
                                      <p:cBhvr>
                                        <p:cTn id="50" dur="800" decel="100000" fill="hold"/>
                                        <p:tgtEl>
                                          <p:spTgt spid="4"/>
                                        </p:tgtEl>
                                        <p:attrNameLst>
                                          <p:attrName>style.rotation</p:attrName>
                                        </p:attrNameLst>
                                      </p:cBhvr>
                                      <p:tavLst>
                                        <p:tav tm="0">
                                          <p:val>
                                            <p:fltVal val="-90"/>
                                          </p:val>
                                        </p:tav>
                                        <p:tav tm="100000">
                                          <p:val>
                                            <p:fltVal val="0"/>
                                          </p:val>
                                        </p:tav>
                                      </p:tavLst>
                                    </p:anim>
                                    <p:anim calcmode="lin" valueType="num">
                                      <p:cBhvr>
                                        <p:cTn id="51" dur="800" decel="100000" fill="hold"/>
                                        <p:tgtEl>
                                          <p:spTgt spid="4"/>
                                        </p:tgtEl>
                                        <p:attrNameLst>
                                          <p:attrName>ppt_x</p:attrName>
                                        </p:attrNameLst>
                                      </p:cBhvr>
                                      <p:tavLst>
                                        <p:tav tm="0">
                                          <p:val>
                                            <p:strVal val="#ppt_x+0.4"/>
                                          </p:val>
                                        </p:tav>
                                        <p:tav tm="100000">
                                          <p:val>
                                            <p:strVal val="#ppt_x-0.05"/>
                                          </p:val>
                                        </p:tav>
                                      </p:tavLst>
                                    </p:anim>
                                    <p:anim calcmode="lin" valueType="num">
                                      <p:cBhvr>
                                        <p:cTn id="52" dur="800" decel="100000" fill="hold"/>
                                        <p:tgtEl>
                                          <p:spTgt spid="4"/>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55" presetID="3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800" decel="100000"/>
                                        <p:tgtEl>
                                          <p:spTgt spid="6"/>
                                        </p:tgtEl>
                                      </p:cBhvr>
                                    </p:animEffect>
                                    <p:anim calcmode="lin" valueType="num">
                                      <p:cBhvr>
                                        <p:cTn id="58" dur="800" decel="100000" fill="hold"/>
                                        <p:tgtEl>
                                          <p:spTgt spid="6"/>
                                        </p:tgtEl>
                                        <p:attrNameLst>
                                          <p:attrName>style.rotation</p:attrName>
                                        </p:attrNameLst>
                                      </p:cBhvr>
                                      <p:tavLst>
                                        <p:tav tm="0">
                                          <p:val>
                                            <p:fltVal val="-90"/>
                                          </p:val>
                                        </p:tav>
                                        <p:tav tm="100000">
                                          <p:val>
                                            <p:fltVal val="0"/>
                                          </p:val>
                                        </p:tav>
                                      </p:tavLst>
                                    </p:anim>
                                    <p:anim calcmode="lin" valueType="num">
                                      <p:cBhvr>
                                        <p:cTn id="59" dur="800" decel="100000" fill="hold"/>
                                        <p:tgtEl>
                                          <p:spTgt spid="6"/>
                                        </p:tgtEl>
                                        <p:attrNameLst>
                                          <p:attrName>ppt_x</p:attrName>
                                        </p:attrNameLst>
                                      </p:cBhvr>
                                      <p:tavLst>
                                        <p:tav tm="0">
                                          <p:val>
                                            <p:strVal val="#ppt_x+0.4"/>
                                          </p:val>
                                        </p:tav>
                                        <p:tav tm="100000">
                                          <p:val>
                                            <p:strVal val="#ppt_x-0.05"/>
                                          </p:val>
                                        </p:tav>
                                      </p:tavLst>
                                    </p:anim>
                                    <p:anim calcmode="lin" valueType="num">
                                      <p:cBhvr>
                                        <p:cTn id="60" dur="800" decel="100000" fill="hold"/>
                                        <p:tgtEl>
                                          <p:spTgt spid="6"/>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par>
                                <p:cTn id="63" presetID="30" presetClass="entr" presetSubtype="0" fill="hold" nodeType="withEffect">
                                  <p:stCondLst>
                                    <p:cond delay="0"/>
                                  </p:stCondLst>
                                  <p:childTnLst>
                                    <p:set>
                                      <p:cBhvr>
                                        <p:cTn id="64" dur="1" fill="hold">
                                          <p:stCondLst>
                                            <p:cond delay="0"/>
                                          </p:stCondLst>
                                        </p:cTn>
                                        <p:tgtEl>
                                          <p:spTgt spid="72725"/>
                                        </p:tgtEl>
                                        <p:attrNameLst>
                                          <p:attrName>style.visibility</p:attrName>
                                        </p:attrNameLst>
                                      </p:cBhvr>
                                      <p:to>
                                        <p:strVal val="visible"/>
                                      </p:to>
                                    </p:set>
                                    <p:animEffect transition="in" filter="fade">
                                      <p:cBhvr>
                                        <p:cTn id="65" dur="800" decel="100000"/>
                                        <p:tgtEl>
                                          <p:spTgt spid="72725"/>
                                        </p:tgtEl>
                                      </p:cBhvr>
                                    </p:animEffect>
                                    <p:anim calcmode="lin" valueType="num">
                                      <p:cBhvr>
                                        <p:cTn id="66" dur="800" decel="100000" fill="hold"/>
                                        <p:tgtEl>
                                          <p:spTgt spid="72725"/>
                                        </p:tgtEl>
                                        <p:attrNameLst>
                                          <p:attrName>style.rotation</p:attrName>
                                        </p:attrNameLst>
                                      </p:cBhvr>
                                      <p:tavLst>
                                        <p:tav tm="0">
                                          <p:val>
                                            <p:fltVal val="-90"/>
                                          </p:val>
                                        </p:tav>
                                        <p:tav tm="100000">
                                          <p:val>
                                            <p:fltVal val="0"/>
                                          </p:val>
                                        </p:tav>
                                      </p:tavLst>
                                    </p:anim>
                                    <p:anim calcmode="lin" valueType="num">
                                      <p:cBhvr>
                                        <p:cTn id="67" dur="800" decel="100000" fill="hold"/>
                                        <p:tgtEl>
                                          <p:spTgt spid="72725"/>
                                        </p:tgtEl>
                                        <p:attrNameLst>
                                          <p:attrName>ppt_x</p:attrName>
                                        </p:attrNameLst>
                                      </p:cBhvr>
                                      <p:tavLst>
                                        <p:tav tm="0">
                                          <p:val>
                                            <p:strVal val="#ppt_x+0.4"/>
                                          </p:val>
                                        </p:tav>
                                        <p:tav tm="100000">
                                          <p:val>
                                            <p:strVal val="#ppt_x-0.05"/>
                                          </p:val>
                                        </p:tav>
                                      </p:tavLst>
                                    </p:anim>
                                    <p:anim calcmode="lin" valueType="num">
                                      <p:cBhvr>
                                        <p:cTn id="68" dur="800" decel="100000" fill="hold"/>
                                        <p:tgtEl>
                                          <p:spTgt spid="72725"/>
                                        </p:tgtEl>
                                        <p:attrNameLst>
                                          <p:attrName>ppt_y</p:attrName>
                                        </p:attrNameLst>
                                      </p:cBhvr>
                                      <p:tavLst>
                                        <p:tav tm="0">
                                          <p:val>
                                            <p:strVal val="#ppt_y-0.4"/>
                                          </p:val>
                                        </p:tav>
                                        <p:tav tm="100000">
                                          <p:val>
                                            <p:strVal val="#ppt_y+0.1"/>
                                          </p:val>
                                        </p:tav>
                                      </p:tavLst>
                                    </p:anim>
                                    <p:anim calcmode="lin" valueType="num">
                                      <p:cBhvr>
                                        <p:cTn id="69" dur="200" accel="100000" fill="hold">
                                          <p:stCondLst>
                                            <p:cond delay="800"/>
                                          </p:stCondLst>
                                        </p:cTn>
                                        <p:tgtEl>
                                          <p:spTgt spid="72725"/>
                                        </p:tgtEl>
                                        <p:attrNameLst>
                                          <p:attrName>ppt_x</p:attrName>
                                        </p:attrNameLst>
                                      </p:cBhvr>
                                      <p:tavLst>
                                        <p:tav tm="0">
                                          <p:val>
                                            <p:strVal val="#ppt_x-0.05"/>
                                          </p:val>
                                        </p:tav>
                                        <p:tav tm="100000">
                                          <p:val>
                                            <p:strVal val="#ppt_x"/>
                                          </p:val>
                                        </p:tav>
                                      </p:tavLst>
                                    </p:anim>
                                    <p:anim calcmode="lin" valueType="num">
                                      <p:cBhvr>
                                        <p:cTn id="70" dur="200" accel="100000" fill="hold">
                                          <p:stCondLst>
                                            <p:cond delay="800"/>
                                          </p:stCondLst>
                                        </p:cTn>
                                        <p:tgtEl>
                                          <p:spTgt spid="72725"/>
                                        </p:tgtEl>
                                        <p:attrNameLst>
                                          <p:attrName>ppt_y</p:attrName>
                                        </p:attrNameLst>
                                      </p:cBhvr>
                                      <p:tavLst>
                                        <p:tav tm="0">
                                          <p:val>
                                            <p:strVal val="#ppt_y+0.1"/>
                                          </p:val>
                                        </p:tav>
                                        <p:tav tm="100000">
                                          <p:val>
                                            <p:strVal val="#ppt_y"/>
                                          </p:val>
                                        </p:tav>
                                      </p:tavLst>
                                    </p:anim>
                                  </p:childTnLst>
                                </p:cTn>
                              </p:par>
                              <p:par>
                                <p:cTn id="71" presetID="30" presetClass="entr" presetSubtype="0" fill="hold" nodeType="withEffect">
                                  <p:stCondLst>
                                    <p:cond delay="0"/>
                                  </p:stCondLst>
                                  <p:childTnLst>
                                    <p:set>
                                      <p:cBhvr>
                                        <p:cTn id="72" dur="1" fill="hold">
                                          <p:stCondLst>
                                            <p:cond delay="0"/>
                                          </p:stCondLst>
                                        </p:cTn>
                                        <p:tgtEl>
                                          <p:spTgt spid="72726"/>
                                        </p:tgtEl>
                                        <p:attrNameLst>
                                          <p:attrName>style.visibility</p:attrName>
                                        </p:attrNameLst>
                                      </p:cBhvr>
                                      <p:to>
                                        <p:strVal val="visible"/>
                                      </p:to>
                                    </p:set>
                                    <p:animEffect transition="in" filter="fade">
                                      <p:cBhvr>
                                        <p:cTn id="73" dur="800" decel="100000"/>
                                        <p:tgtEl>
                                          <p:spTgt spid="72726"/>
                                        </p:tgtEl>
                                      </p:cBhvr>
                                    </p:animEffect>
                                    <p:anim calcmode="lin" valueType="num">
                                      <p:cBhvr>
                                        <p:cTn id="74" dur="800" decel="100000" fill="hold"/>
                                        <p:tgtEl>
                                          <p:spTgt spid="72726"/>
                                        </p:tgtEl>
                                        <p:attrNameLst>
                                          <p:attrName>style.rotation</p:attrName>
                                        </p:attrNameLst>
                                      </p:cBhvr>
                                      <p:tavLst>
                                        <p:tav tm="0">
                                          <p:val>
                                            <p:fltVal val="-90"/>
                                          </p:val>
                                        </p:tav>
                                        <p:tav tm="100000">
                                          <p:val>
                                            <p:fltVal val="0"/>
                                          </p:val>
                                        </p:tav>
                                      </p:tavLst>
                                    </p:anim>
                                    <p:anim calcmode="lin" valueType="num">
                                      <p:cBhvr>
                                        <p:cTn id="75" dur="800" decel="100000" fill="hold"/>
                                        <p:tgtEl>
                                          <p:spTgt spid="72726"/>
                                        </p:tgtEl>
                                        <p:attrNameLst>
                                          <p:attrName>ppt_x</p:attrName>
                                        </p:attrNameLst>
                                      </p:cBhvr>
                                      <p:tavLst>
                                        <p:tav tm="0">
                                          <p:val>
                                            <p:strVal val="#ppt_x+0.4"/>
                                          </p:val>
                                        </p:tav>
                                        <p:tav tm="100000">
                                          <p:val>
                                            <p:strVal val="#ppt_x-0.05"/>
                                          </p:val>
                                        </p:tav>
                                      </p:tavLst>
                                    </p:anim>
                                    <p:anim calcmode="lin" valueType="num">
                                      <p:cBhvr>
                                        <p:cTn id="76" dur="800" decel="100000" fill="hold"/>
                                        <p:tgtEl>
                                          <p:spTgt spid="72726"/>
                                        </p:tgtEl>
                                        <p:attrNameLst>
                                          <p:attrName>ppt_y</p:attrName>
                                        </p:attrNameLst>
                                      </p:cBhvr>
                                      <p:tavLst>
                                        <p:tav tm="0">
                                          <p:val>
                                            <p:strVal val="#ppt_y-0.4"/>
                                          </p:val>
                                        </p:tav>
                                        <p:tav tm="100000">
                                          <p:val>
                                            <p:strVal val="#ppt_y+0.1"/>
                                          </p:val>
                                        </p:tav>
                                      </p:tavLst>
                                    </p:anim>
                                    <p:anim calcmode="lin" valueType="num">
                                      <p:cBhvr>
                                        <p:cTn id="77" dur="200" accel="100000" fill="hold">
                                          <p:stCondLst>
                                            <p:cond delay="800"/>
                                          </p:stCondLst>
                                        </p:cTn>
                                        <p:tgtEl>
                                          <p:spTgt spid="72726"/>
                                        </p:tgtEl>
                                        <p:attrNameLst>
                                          <p:attrName>ppt_x</p:attrName>
                                        </p:attrNameLst>
                                      </p:cBhvr>
                                      <p:tavLst>
                                        <p:tav tm="0">
                                          <p:val>
                                            <p:strVal val="#ppt_x-0.05"/>
                                          </p:val>
                                        </p:tav>
                                        <p:tav tm="100000">
                                          <p:val>
                                            <p:strVal val="#ppt_x"/>
                                          </p:val>
                                        </p:tav>
                                      </p:tavLst>
                                    </p:anim>
                                    <p:anim calcmode="lin" valueType="num">
                                      <p:cBhvr>
                                        <p:cTn id="78" dur="200" accel="100000" fill="hold">
                                          <p:stCondLst>
                                            <p:cond delay="800"/>
                                          </p:stCondLst>
                                        </p:cTn>
                                        <p:tgtEl>
                                          <p:spTgt spid="72726"/>
                                        </p:tgtEl>
                                        <p:attrNameLst>
                                          <p:attrName>ppt_y</p:attrName>
                                        </p:attrNameLst>
                                      </p:cBhvr>
                                      <p:tavLst>
                                        <p:tav tm="0">
                                          <p:val>
                                            <p:strVal val="#ppt_y+0.1"/>
                                          </p:val>
                                        </p:tav>
                                        <p:tav tm="100000">
                                          <p:val>
                                            <p:strVal val="#ppt_y"/>
                                          </p:val>
                                        </p:tav>
                                      </p:tavLst>
                                    </p:anim>
                                  </p:childTnLst>
                                </p:cTn>
                              </p:par>
                              <p:par>
                                <p:cTn id="79" presetID="30" presetClass="entr" presetSubtype="0" fill="hold" nodeType="withEffect">
                                  <p:stCondLst>
                                    <p:cond delay="0"/>
                                  </p:stCondLst>
                                  <p:childTnLst>
                                    <p:set>
                                      <p:cBhvr>
                                        <p:cTn id="80" dur="1" fill="hold">
                                          <p:stCondLst>
                                            <p:cond delay="0"/>
                                          </p:stCondLst>
                                        </p:cTn>
                                        <p:tgtEl>
                                          <p:spTgt spid="72727"/>
                                        </p:tgtEl>
                                        <p:attrNameLst>
                                          <p:attrName>style.visibility</p:attrName>
                                        </p:attrNameLst>
                                      </p:cBhvr>
                                      <p:to>
                                        <p:strVal val="visible"/>
                                      </p:to>
                                    </p:set>
                                    <p:animEffect transition="in" filter="fade">
                                      <p:cBhvr>
                                        <p:cTn id="81" dur="800" decel="100000"/>
                                        <p:tgtEl>
                                          <p:spTgt spid="72727"/>
                                        </p:tgtEl>
                                      </p:cBhvr>
                                    </p:animEffect>
                                    <p:anim calcmode="lin" valueType="num">
                                      <p:cBhvr>
                                        <p:cTn id="82" dur="800" decel="100000" fill="hold"/>
                                        <p:tgtEl>
                                          <p:spTgt spid="72727"/>
                                        </p:tgtEl>
                                        <p:attrNameLst>
                                          <p:attrName>style.rotation</p:attrName>
                                        </p:attrNameLst>
                                      </p:cBhvr>
                                      <p:tavLst>
                                        <p:tav tm="0">
                                          <p:val>
                                            <p:fltVal val="-90"/>
                                          </p:val>
                                        </p:tav>
                                        <p:tav tm="100000">
                                          <p:val>
                                            <p:fltVal val="0"/>
                                          </p:val>
                                        </p:tav>
                                      </p:tavLst>
                                    </p:anim>
                                    <p:anim calcmode="lin" valueType="num">
                                      <p:cBhvr>
                                        <p:cTn id="83" dur="800" decel="100000" fill="hold"/>
                                        <p:tgtEl>
                                          <p:spTgt spid="72727"/>
                                        </p:tgtEl>
                                        <p:attrNameLst>
                                          <p:attrName>ppt_x</p:attrName>
                                        </p:attrNameLst>
                                      </p:cBhvr>
                                      <p:tavLst>
                                        <p:tav tm="0">
                                          <p:val>
                                            <p:strVal val="#ppt_x+0.4"/>
                                          </p:val>
                                        </p:tav>
                                        <p:tav tm="100000">
                                          <p:val>
                                            <p:strVal val="#ppt_x-0.05"/>
                                          </p:val>
                                        </p:tav>
                                      </p:tavLst>
                                    </p:anim>
                                    <p:anim calcmode="lin" valueType="num">
                                      <p:cBhvr>
                                        <p:cTn id="84" dur="800" decel="100000" fill="hold"/>
                                        <p:tgtEl>
                                          <p:spTgt spid="72727"/>
                                        </p:tgtEl>
                                        <p:attrNameLst>
                                          <p:attrName>ppt_y</p:attrName>
                                        </p:attrNameLst>
                                      </p:cBhvr>
                                      <p:tavLst>
                                        <p:tav tm="0">
                                          <p:val>
                                            <p:strVal val="#ppt_y-0.4"/>
                                          </p:val>
                                        </p:tav>
                                        <p:tav tm="100000">
                                          <p:val>
                                            <p:strVal val="#ppt_y+0.1"/>
                                          </p:val>
                                        </p:tav>
                                      </p:tavLst>
                                    </p:anim>
                                    <p:anim calcmode="lin" valueType="num">
                                      <p:cBhvr>
                                        <p:cTn id="85" dur="200" accel="100000" fill="hold">
                                          <p:stCondLst>
                                            <p:cond delay="800"/>
                                          </p:stCondLst>
                                        </p:cTn>
                                        <p:tgtEl>
                                          <p:spTgt spid="72727"/>
                                        </p:tgtEl>
                                        <p:attrNameLst>
                                          <p:attrName>ppt_x</p:attrName>
                                        </p:attrNameLst>
                                      </p:cBhvr>
                                      <p:tavLst>
                                        <p:tav tm="0">
                                          <p:val>
                                            <p:strVal val="#ppt_x-0.05"/>
                                          </p:val>
                                        </p:tav>
                                        <p:tav tm="100000">
                                          <p:val>
                                            <p:strVal val="#ppt_x"/>
                                          </p:val>
                                        </p:tav>
                                      </p:tavLst>
                                    </p:anim>
                                    <p:anim calcmode="lin" valueType="num">
                                      <p:cBhvr>
                                        <p:cTn id="86" dur="200" accel="100000" fill="hold">
                                          <p:stCondLst>
                                            <p:cond delay="800"/>
                                          </p:stCondLst>
                                        </p:cTn>
                                        <p:tgtEl>
                                          <p:spTgt spid="72727"/>
                                        </p:tgtEl>
                                        <p:attrNameLst>
                                          <p:attrName>ppt_y</p:attrName>
                                        </p:attrNameLst>
                                      </p:cBhvr>
                                      <p:tavLst>
                                        <p:tav tm="0">
                                          <p:val>
                                            <p:strVal val="#ppt_y+0.1"/>
                                          </p:val>
                                        </p:tav>
                                        <p:tav tm="100000">
                                          <p:val>
                                            <p:strVal val="#ppt_y"/>
                                          </p:val>
                                        </p:tav>
                                      </p:tavLst>
                                    </p:anim>
                                  </p:childTnLst>
                                </p:cTn>
                              </p:par>
                              <p:par>
                                <p:cTn id="87" presetID="30" presetClass="entr" presetSubtype="0" fill="hold" nodeType="withEffect">
                                  <p:stCondLst>
                                    <p:cond delay="0"/>
                                  </p:stCondLst>
                                  <p:childTnLst>
                                    <p:set>
                                      <p:cBhvr>
                                        <p:cTn id="88" dur="1" fill="hold">
                                          <p:stCondLst>
                                            <p:cond delay="0"/>
                                          </p:stCondLst>
                                        </p:cTn>
                                        <p:tgtEl>
                                          <p:spTgt spid="72729"/>
                                        </p:tgtEl>
                                        <p:attrNameLst>
                                          <p:attrName>style.visibility</p:attrName>
                                        </p:attrNameLst>
                                      </p:cBhvr>
                                      <p:to>
                                        <p:strVal val="visible"/>
                                      </p:to>
                                    </p:set>
                                    <p:animEffect transition="in" filter="fade">
                                      <p:cBhvr>
                                        <p:cTn id="89" dur="800" decel="100000"/>
                                        <p:tgtEl>
                                          <p:spTgt spid="72729"/>
                                        </p:tgtEl>
                                      </p:cBhvr>
                                    </p:animEffect>
                                    <p:anim calcmode="lin" valueType="num">
                                      <p:cBhvr>
                                        <p:cTn id="90" dur="800" decel="100000" fill="hold"/>
                                        <p:tgtEl>
                                          <p:spTgt spid="72729"/>
                                        </p:tgtEl>
                                        <p:attrNameLst>
                                          <p:attrName>style.rotation</p:attrName>
                                        </p:attrNameLst>
                                      </p:cBhvr>
                                      <p:tavLst>
                                        <p:tav tm="0">
                                          <p:val>
                                            <p:fltVal val="-90"/>
                                          </p:val>
                                        </p:tav>
                                        <p:tav tm="100000">
                                          <p:val>
                                            <p:fltVal val="0"/>
                                          </p:val>
                                        </p:tav>
                                      </p:tavLst>
                                    </p:anim>
                                    <p:anim calcmode="lin" valueType="num">
                                      <p:cBhvr>
                                        <p:cTn id="91" dur="800" decel="100000" fill="hold"/>
                                        <p:tgtEl>
                                          <p:spTgt spid="72729"/>
                                        </p:tgtEl>
                                        <p:attrNameLst>
                                          <p:attrName>ppt_x</p:attrName>
                                        </p:attrNameLst>
                                      </p:cBhvr>
                                      <p:tavLst>
                                        <p:tav tm="0">
                                          <p:val>
                                            <p:strVal val="#ppt_x+0.4"/>
                                          </p:val>
                                        </p:tav>
                                        <p:tav tm="100000">
                                          <p:val>
                                            <p:strVal val="#ppt_x-0.05"/>
                                          </p:val>
                                        </p:tav>
                                      </p:tavLst>
                                    </p:anim>
                                    <p:anim calcmode="lin" valueType="num">
                                      <p:cBhvr>
                                        <p:cTn id="92" dur="800" decel="100000" fill="hold"/>
                                        <p:tgtEl>
                                          <p:spTgt spid="72729"/>
                                        </p:tgtEl>
                                        <p:attrNameLst>
                                          <p:attrName>ppt_y</p:attrName>
                                        </p:attrNameLst>
                                      </p:cBhvr>
                                      <p:tavLst>
                                        <p:tav tm="0">
                                          <p:val>
                                            <p:strVal val="#ppt_y-0.4"/>
                                          </p:val>
                                        </p:tav>
                                        <p:tav tm="100000">
                                          <p:val>
                                            <p:strVal val="#ppt_y+0.1"/>
                                          </p:val>
                                        </p:tav>
                                      </p:tavLst>
                                    </p:anim>
                                    <p:anim calcmode="lin" valueType="num">
                                      <p:cBhvr>
                                        <p:cTn id="93" dur="200" accel="100000" fill="hold">
                                          <p:stCondLst>
                                            <p:cond delay="800"/>
                                          </p:stCondLst>
                                        </p:cTn>
                                        <p:tgtEl>
                                          <p:spTgt spid="72729"/>
                                        </p:tgtEl>
                                        <p:attrNameLst>
                                          <p:attrName>ppt_x</p:attrName>
                                        </p:attrNameLst>
                                      </p:cBhvr>
                                      <p:tavLst>
                                        <p:tav tm="0">
                                          <p:val>
                                            <p:strVal val="#ppt_x-0.05"/>
                                          </p:val>
                                        </p:tav>
                                        <p:tav tm="100000">
                                          <p:val>
                                            <p:strVal val="#ppt_x"/>
                                          </p:val>
                                        </p:tav>
                                      </p:tavLst>
                                    </p:anim>
                                    <p:anim calcmode="lin" valueType="num">
                                      <p:cBhvr>
                                        <p:cTn id="94" dur="200" accel="100000" fill="hold">
                                          <p:stCondLst>
                                            <p:cond delay="800"/>
                                          </p:stCondLst>
                                        </p:cTn>
                                        <p:tgtEl>
                                          <p:spTgt spid="72729"/>
                                        </p:tgtEl>
                                        <p:attrNameLst>
                                          <p:attrName>ppt_y</p:attrName>
                                        </p:attrNameLst>
                                      </p:cBhvr>
                                      <p:tavLst>
                                        <p:tav tm="0">
                                          <p:val>
                                            <p:strVal val="#ppt_y+0.1"/>
                                          </p:val>
                                        </p:tav>
                                        <p:tav tm="100000">
                                          <p:val>
                                            <p:strVal val="#ppt_y"/>
                                          </p:val>
                                        </p:tav>
                                      </p:tavLst>
                                    </p:anim>
                                  </p:childTnLst>
                                </p:cTn>
                              </p:par>
                              <p:par>
                                <p:cTn id="95" presetID="30" presetClass="entr" presetSubtype="0" fill="hold" nodeType="withEffect">
                                  <p:stCondLst>
                                    <p:cond delay="0"/>
                                  </p:stCondLst>
                                  <p:childTnLst>
                                    <p:set>
                                      <p:cBhvr>
                                        <p:cTn id="96" dur="1" fill="hold">
                                          <p:stCondLst>
                                            <p:cond delay="0"/>
                                          </p:stCondLst>
                                        </p:cTn>
                                        <p:tgtEl>
                                          <p:spTgt spid="72730"/>
                                        </p:tgtEl>
                                        <p:attrNameLst>
                                          <p:attrName>style.visibility</p:attrName>
                                        </p:attrNameLst>
                                      </p:cBhvr>
                                      <p:to>
                                        <p:strVal val="visible"/>
                                      </p:to>
                                    </p:set>
                                    <p:animEffect transition="in" filter="fade">
                                      <p:cBhvr>
                                        <p:cTn id="97" dur="800" decel="100000"/>
                                        <p:tgtEl>
                                          <p:spTgt spid="72730"/>
                                        </p:tgtEl>
                                      </p:cBhvr>
                                    </p:animEffect>
                                    <p:anim calcmode="lin" valueType="num">
                                      <p:cBhvr>
                                        <p:cTn id="98" dur="800" decel="100000" fill="hold"/>
                                        <p:tgtEl>
                                          <p:spTgt spid="72730"/>
                                        </p:tgtEl>
                                        <p:attrNameLst>
                                          <p:attrName>style.rotation</p:attrName>
                                        </p:attrNameLst>
                                      </p:cBhvr>
                                      <p:tavLst>
                                        <p:tav tm="0">
                                          <p:val>
                                            <p:fltVal val="-90"/>
                                          </p:val>
                                        </p:tav>
                                        <p:tav tm="100000">
                                          <p:val>
                                            <p:fltVal val="0"/>
                                          </p:val>
                                        </p:tav>
                                      </p:tavLst>
                                    </p:anim>
                                    <p:anim calcmode="lin" valueType="num">
                                      <p:cBhvr>
                                        <p:cTn id="99" dur="800" decel="100000" fill="hold"/>
                                        <p:tgtEl>
                                          <p:spTgt spid="72730"/>
                                        </p:tgtEl>
                                        <p:attrNameLst>
                                          <p:attrName>ppt_x</p:attrName>
                                        </p:attrNameLst>
                                      </p:cBhvr>
                                      <p:tavLst>
                                        <p:tav tm="0">
                                          <p:val>
                                            <p:strVal val="#ppt_x+0.4"/>
                                          </p:val>
                                        </p:tav>
                                        <p:tav tm="100000">
                                          <p:val>
                                            <p:strVal val="#ppt_x-0.05"/>
                                          </p:val>
                                        </p:tav>
                                      </p:tavLst>
                                    </p:anim>
                                    <p:anim calcmode="lin" valueType="num">
                                      <p:cBhvr>
                                        <p:cTn id="100" dur="800" decel="100000" fill="hold"/>
                                        <p:tgtEl>
                                          <p:spTgt spid="72730"/>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72730"/>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72730"/>
                                        </p:tgtEl>
                                        <p:attrNameLst>
                                          <p:attrName>ppt_y</p:attrName>
                                        </p:attrNameLst>
                                      </p:cBhvr>
                                      <p:tavLst>
                                        <p:tav tm="0">
                                          <p:val>
                                            <p:strVal val="#ppt_y+0.1"/>
                                          </p:val>
                                        </p:tav>
                                        <p:tav tm="100000">
                                          <p:val>
                                            <p:strVal val="#ppt_y"/>
                                          </p:val>
                                        </p:tav>
                                      </p:tavLst>
                                    </p:anim>
                                  </p:childTnLst>
                                </p:cTn>
                              </p:par>
                              <p:par>
                                <p:cTn id="103" presetID="30" presetClass="entr" presetSubtype="0" fill="hold"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800" decel="100000"/>
                                        <p:tgtEl>
                                          <p:spTgt spid="33"/>
                                        </p:tgtEl>
                                      </p:cBhvr>
                                    </p:animEffect>
                                    <p:anim calcmode="lin" valueType="num">
                                      <p:cBhvr>
                                        <p:cTn id="106" dur="800" decel="100000" fill="hold"/>
                                        <p:tgtEl>
                                          <p:spTgt spid="33"/>
                                        </p:tgtEl>
                                        <p:attrNameLst>
                                          <p:attrName>style.rotation</p:attrName>
                                        </p:attrNameLst>
                                      </p:cBhvr>
                                      <p:tavLst>
                                        <p:tav tm="0">
                                          <p:val>
                                            <p:fltVal val="-90"/>
                                          </p:val>
                                        </p:tav>
                                        <p:tav tm="100000">
                                          <p:val>
                                            <p:fltVal val="0"/>
                                          </p:val>
                                        </p:tav>
                                      </p:tavLst>
                                    </p:anim>
                                    <p:anim calcmode="lin" valueType="num">
                                      <p:cBhvr>
                                        <p:cTn id="107" dur="800" decel="100000" fill="hold"/>
                                        <p:tgtEl>
                                          <p:spTgt spid="33"/>
                                        </p:tgtEl>
                                        <p:attrNameLst>
                                          <p:attrName>ppt_x</p:attrName>
                                        </p:attrNameLst>
                                      </p:cBhvr>
                                      <p:tavLst>
                                        <p:tav tm="0">
                                          <p:val>
                                            <p:strVal val="#ppt_x+0.4"/>
                                          </p:val>
                                        </p:tav>
                                        <p:tav tm="100000">
                                          <p:val>
                                            <p:strVal val="#ppt_x-0.05"/>
                                          </p:val>
                                        </p:tav>
                                      </p:tavLst>
                                    </p:anim>
                                    <p:anim calcmode="lin" valueType="num">
                                      <p:cBhvr>
                                        <p:cTn id="108" dur="800" decel="100000" fill="hold"/>
                                        <p:tgtEl>
                                          <p:spTgt spid="33"/>
                                        </p:tgtEl>
                                        <p:attrNameLst>
                                          <p:attrName>ppt_y</p:attrName>
                                        </p:attrNameLst>
                                      </p:cBhvr>
                                      <p:tavLst>
                                        <p:tav tm="0">
                                          <p:val>
                                            <p:strVal val="#ppt_y-0.4"/>
                                          </p:val>
                                        </p:tav>
                                        <p:tav tm="100000">
                                          <p:val>
                                            <p:strVal val="#ppt_y+0.1"/>
                                          </p:val>
                                        </p:tav>
                                      </p:tavLst>
                                    </p:anim>
                                    <p:anim calcmode="lin" valueType="num">
                                      <p:cBhvr>
                                        <p:cTn id="109"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110"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par>
                                <p:cTn id="111" presetID="30" presetClass="entr" presetSubtype="0"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fade">
                                      <p:cBhvr>
                                        <p:cTn id="113" dur="800" decel="100000"/>
                                        <p:tgtEl>
                                          <p:spTgt spid="31"/>
                                        </p:tgtEl>
                                      </p:cBhvr>
                                    </p:animEffect>
                                    <p:anim calcmode="lin" valueType="num">
                                      <p:cBhvr>
                                        <p:cTn id="114" dur="800" decel="100000" fill="hold"/>
                                        <p:tgtEl>
                                          <p:spTgt spid="31"/>
                                        </p:tgtEl>
                                        <p:attrNameLst>
                                          <p:attrName>style.rotation</p:attrName>
                                        </p:attrNameLst>
                                      </p:cBhvr>
                                      <p:tavLst>
                                        <p:tav tm="0">
                                          <p:val>
                                            <p:fltVal val="-90"/>
                                          </p:val>
                                        </p:tav>
                                        <p:tav tm="100000">
                                          <p:val>
                                            <p:fltVal val="0"/>
                                          </p:val>
                                        </p:tav>
                                      </p:tavLst>
                                    </p:anim>
                                    <p:anim calcmode="lin" valueType="num">
                                      <p:cBhvr>
                                        <p:cTn id="115" dur="800" decel="100000" fill="hold"/>
                                        <p:tgtEl>
                                          <p:spTgt spid="31"/>
                                        </p:tgtEl>
                                        <p:attrNameLst>
                                          <p:attrName>ppt_x</p:attrName>
                                        </p:attrNameLst>
                                      </p:cBhvr>
                                      <p:tavLst>
                                        <p:tav tm="0">
                                          <p:val>
                                            <p:strVal val="#ppt_x+0.4"/>
                                          </p:val>
                                        </p:tav>
                                        <p:tav tm="100000">
                                          <p:val>
                                            <p:strVal val="#ppt_x-0.05"/>
                                          </p:val>
                                        </p:tav>
                                      </p:tavLst>
                                    </p:anim>
                                    <p:anim calcmode="lin" valueType="num">
                                      <p:cBhvr>
                                        <p:cTn id="116" dur="800" decel="100000" fill="hold"/>
                                        <p:tgtEl>
                                          <p:spTgt spid="31"/>
                                        </p:tgtEl>
                                        <p:attrNameLst>
                                          <p:attrName>ppt_y</p:attrName>
                                        </p:attrNameLst>
                                      </p:cBhvr>
                                      <p:tavLst>
                                        <p:tav tm="0">
                                          <p:val>
                                            <p:strVal val="#ppt_y-0.4"/>
                                          </p:val>
                                        </p:tav>
                                        <p:tav tm="100000">
                                          <p:val>
                                            <p:strVal val="#ppt_y+0.1"/>
                                          </p:val>
                                        </p:tav>
                                      </p:tavLst>
                                    </p:anim>
                                    <p:anim calcmode="lin" valueType="num">
                                      <p:cBhvr>
                                        <p:cTn id="117"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118"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par>
                                <p:cTn id="119" presetID="30" presetClass="entr" presetSubtype="0"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800" decel="100000"/>
                                        <p:tgtEl>
                                          <p:spTgt spid="35"/>
                                        </p:tgtEl>
                                      </p:cBhvr>
                                    </p:animEffect>
                                    <p:anim calcmode="lin" valueType="num">
                                      <p:cBhvr>
                                        <p:cTn id="122" dur="800" decel="100000" fill="hold"/>
                                        <p:tgtEl>
                                          <p:spTgt spid="35"/>
                                        </p:tgtEl>
                                        <p:attrNameLst>
                                          <p:attrName>style.rotation</p:attrName>
                                        </p:attrNameLst>
                                      </p:cBhvr>
                                      <p:tavLst>
                                        <p:tav tm="0">
                                          <p:val>
                                            <p:fltVal val="-90"/>
                                          </p:val>
                                        </p:tav>
                                        <p:tav tm="100000">
                                          <p:val>
                                            <p:fltVal val="0"/>
                                          </p:val>
                                        </p:tav>
                                      </p:tavLst>
                                    </p:anim>
                                    <p:anim calcmode="lin" valueType="num">
                                      <p:cBhvr>
                                        <p:cTn id="123" dur="800" decel="100000" fill="hold"/>
                                        <p:tgtEl>
                                          <p:spTgt spid="35"/>
                                        </p:tgtEl>
                                        <p:attrNameLst>
                                          <p:attrName>ppt_x</p:attrName>
                                        </p:attrNameLst>
                                      </p:cBhvr>
                                      <p:tavLst>
                                        <p:tav tm="0">
                                          <p:val>
                                            <p:strVal val="#ppt_x+0.4"/>
                                          </p:val>
                                        </p:tav>
                                        <p:tav tm="100000">
                                          <p:val>
                                            <p:strVal val="#ppt_x-0.05"/>
                                          </p:val>
                                        </p:tav>
                                      </p:tavLst>
                                    </p:anim>
                                    <p:anim calcmode="lin" valueType="num">
                                      <p:cBhvr>
                                        <p:cTn id="124" dur="800" decel="100000" fill="hold"/>
                                        <p:tgtEl>
                                          <p:spTgt spid="35"/>
                                        </p:tgtEl>
                                        <p:attrNameLst>
                                          <p:attrName>ppt_y</p:attrName>
                                        </p:attrNameLst>
                                      </p:cBhvr>
                                      <p:tavLst>
                                        <p:tav tm="0">
                                          <p:val>
                                            <p:strVal val="#ppt_y-0.4"/>
                                          </p:val>
                                        </p:tav>
                                        <p:tav tm="100000">
                                          <p:val>
                                            <p:strVal val="#ppt_y+0.1"/>
                                          </p:val>
                                        </p:tav>
                                      </p:tavLst>
                                    </p:anim>
                                    <p:anim calcmode="lin" valueType="num">
                                      <p:cBhvr>
                                        <p:cTn id="125" dur="200" accel="100000" fill="hold">
                                          <p:stCondLst>
                                            <p:cond delay="800"/>
                                          </p:stCondLst>
                                        </p:cTn>
                                        <p:tgtEl>
                                          <p:spTgt spid="35"/>
                                        </p:tgtEl>
                                        <p:attrNameLst>
                                          <p:attrName>ppt_x</p:attrName>
                                        </p:attrNameLst>
                                      </p:cBhvr>
                                      <p:tavLst>
                                        <p:tav tm="0">
                                          <p:val>
                                            <p:strVal val="#ppt_x-0.05"/>
                                          </p:val>
                                        </p:tav>
                                        <p:tav tm="100000">
                                          <p:val>
                                            <p:strVal val="#ppt_x"/>
                                          </p:val>
                                        </p:tav>
                                      </p:tavLst>
                                    </p:anim>
                                    <p:anim calcmode="lin" valueType="num">
                                      <p:cBhvr>
                                        <p:cTn id="126" dur="200" accel="100000" fill="hold">
                                          <p:stCondLst>
                                            <p:cond delay="800"/>
                                          </p:stCondLst>
                                        </p:cTn>
                                        <p:tgtEl>
                                          <p:spTgt spid="35"/>
                                        </p:tgtEl>
                                        <p:attrNameLst>
                                          <p:attrName>ppt_y</p:attrName>
                                        </p:attrNameLst>
                                      </p:cBhvr>
                                      <p:tavLst>
                                        <p:tav tm="0">
                                          <p:val>
                                            <p:strVal val="#ppt_y+0.1"/>
                                          </p:val>
                                        </p:tav>
                                        <p:tav tm="100000">
                                          <p:val>
                                            <p:strVal val="#ppt_y"/>
                                          </p:val>
                                        </p:tav>
                                      </p:tavLst>
                                    </p:anim>
                                  </p:childTnLst>
                                </p:cTn>
                              </p:par>
                              <p:par>
                                <p:cTn id="127" presetID="30"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fade">
                                      <p:cBhvr>
                                        <p:cTn id="129" dur="800" decel="100000"/>
                                        <p:tgtEl>
                                          <p:spTgt spid="40"/>
                                        </p:tgtEl>
                                      </p:cBhvr>
                                    </p:animEffect>
                                    <p:anim calcmode="lin" valueType="num">
                                      <p:cBhvr>
                                        <p:cTn id="130" dur="800" decel="100000" fill="hold"/>
                                        <p:tgtEl>
                                          <p:spTgt spid="40"/>
                                        </p:tgtEl>
                                        <p:attrNameLst>
                                          <p:attrName>style.rotation</p:attrName>
                                        </p:attrNameLst>
                                      </p:cBhvr>
                                      <p:tavLst>
                                        <p:tav tm="0">
                                          <p:val>
                                            <p:fltVal val="-90"/>
                                          </p:val>
                                        </p:tav>
                                        <p:tav tm="100000">
                                          <p:val>
                                            <p:fltVal val="0"/>
                                          </p:val>
                                        </p:tav>
                                      </p:tavLst>
                                    </p:anim>
                                    <p:anim calcmode="lin" valueType="num">
                                      <p:cBhvr>
                                        <p:cTn id="131" dur="800" decel="100000" fill="hold"/>
                                        <p:tgtEl>
                                          <p:spTgt spid="40"/>
                                        </p:tgtEl>
                                        <p:attrNameLst>
                                          <p:attrName>ppt_x</p:attrName>
                                        </p:attrNameLst>
                                      </p:cBhvr>
                                      <p:tavLst>
                                        <p:tav tm="0">
                                          <p:val>
                                            <p:strVal val="#ppt_x+0.4"/>
                                          </p:val>
                                        </p:tav>
                                        <p:tav tm="100000">
                                          <p:val>
                                            <p:strVal val="#ppt_x-0.05"/>
                                          </p:val>
                                        </p:tav>
                                      </p:tavLst>
                                    </p:anim>
                                    <p:anim calcmode="lin" valueType="num">
                                      <p:cBhvr>
                                        <p:cTn id="132" dur="800" decel="100000" fill="hold"/>
                                        <p:tgtEl>
                                          <p:spTgt spid="40"/>
                                        </p:tgtEl>
                                        <p:attrNameLst>
                                          <p:attrName>ppt_y</p:attrName>
                                        </p:attrNameLst>
                                      </p:cBhvr>
                                      <p:tavLst>
                                        <p:tav tm="0">
                                          <p:val>
                                            <p:strVal val="#ppt_y-0.4"/>
                                          </p:val>
                                        </p:tav>
                                        <p:tav tm="100000">
                                          <p:val>
                                            <p:strVal val="#ppt_y+0.1"/>
                                          </p:val>
                                        </p:tav>
                                      </p:tavLst>
                                    </p:anim>
                                    <p:anim calcmode="lin" valueType="num">
                                      <p:cBhvr>
                                        <p:cTn id="133"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34"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par>
                                <p:cTn id="135" presetID="30" presetClass="entr" presetSubtype="0" fill="hold" nodeType="withEffect">
                                  <p:stCondLst>
                                    <p:cond delay="0"/>
                                  </p:stCondLst>
                                  <p:childTnLst>
                                    <p:set>
                                      <p:cBhvr>
                                        <p:cTn id="136" dur="1" fill="hold">
                                          <p:stCondLst>
                                            <p:cond delay="0"/>
                                          </p:stCondLst>
                                        </p:cTn>
                                        <p:tgtEl>
                                          <p:spTgt spid="41"/>
                                        </p:tgtEl>
                                        <p:attrNameLst>
                                          <p:attrName>style.visibility</p:attrName>
                                        </p:attrNameLst>
                                      </p:cBhvr>
                                      <p:to>
                                        <p:strVal val="visible"/>
                                      </p:to>
                                    </p:set>
                                    <p:animEffect transition="in" filter="fade">
                                      <p:cBhvr>
                                        <p:cTn id="137" dur="800" decel="100000"/>
                                        <p:tgtEl>
                                          <p:spTgt spid="41"/>
                                        </p:tgtEl>
                                      </p:cBhvr>
                                    </p:animEffect>
                                    <p:anim calcmode="lin" valueType="num">
                                      <p:cBhvr>
                                        <p:cTn id="138" dur="800" decel="100000" fill="hold"/>
                                        <p:tgtEl>
                                          <p:spTgt spid="41"/>
                                        </p:tgtEl>
                                        <p:attrNameLst>
                                          <p:attrName>style.rotation</p:attrName>
                                        </p:attrNameLst>
                                      </p:cBhvr>
                                      <p:tavLst>
                                        <p:tav tm="0">
                                          <p:val>
                                            <p:fltVal val="-90"/>
                                          </p:val>
                                        </p:tav>
                                        <p:tav tm="100000">
                                          <p:val>
                                            <p:fltVal val="0"/>
                                          </p:val>
                                        </p:tav>
                                      </p:tavLst>
                                    </p:anim>
                                    <p:anim calcmode="lin" valueType="num">
                                      <p:cBhvr>
                                        <p:cTn id="139" dur="800" decel="100000" fill="hold"/>
                                        <p:tgtEl>
                                          <p:spTgt spid="41"/>
                                        </p:tgtEl>
                                        <p:attrNameLst>
                                          <p:attrName>ppt_x</p:attrName>
                                        </p:attrNameLst>
                                      </p:cBhvr>
                                      <p:tavLst>
                                        <p:tav tm="0">
                                          <p:val>
                                            <p:strVal val="#ppt_x+0.4"/>
                                          </p:val>
                                        </p:tav>
                                        <p:tav tm="100000">
                                          <p:val>
                                            <p:strVal val="#ppt_x-0.05"/>
                                          </p:val>
                                        </p:tav>
                                      </p:tavLst>
                                    </p:anim>
                                    <p:anim calcmode="lin" valueType="num">
                                      <p:cBhvr>
                                        <p:cTn id="140" dur="800" decel="100000" fill="hold"/>
                                        <p:tgtEl>
                                          <p:spTgt spid="41"/>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41"/>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4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分项计量</a:t>
            </a:r>
            <a:endParaRPr lang="en-US" altLang="zh-CN" dirty="0">
              <a:ea typeface="宋体" charset="-122"/>
            </a:endParaRPr>
          </a:p>
        </p:txBody>
      </p:sp>
      <p:grpSp>
        <p:nvGrpSpPr>
          <p:cNvPr id="2" name="Group 3"/>
          <p:cNvGrpSpPr>
            <a:grpSpLocks/>
          </p:cNvGrpSpPr>
          <p:nvPr/>
        </p:nvGrpSpPr>
        <p:grpSpPr bwMode="auto">
          <a:xfrm>
            <a:off x="1096963" y="3457575"/>
            <a:ext cx="1041400" cy="1052513"/>
            <a:chOff x="691" y="2077"/>
            <a:chExt cx="656" cy="663"/>
          </a:xfrm>
        </p:grpSpPr>
        <p:pic>
          <p:nvPicPr>
            <p:cNvPr id="80900" name="Picture 4" descr="circuler_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691" y="2077"/>
              <a:ext cx="656" cy="662"/>
            </a:xfrm>
            <a:prstGeom prst="rect">
              <a:avLst/>
            </a:prstGeom>
            <a:noFill/>
            <a:extLst>
              <a:ext uri="{909E8E84-426E-40DD-AFC4-6F175D3DCCD1}">
                <a14:hiddenFill xmlns="" xmlns:a14="http://schemas.microsoft.com/office/drawing/2010/main">
                  <a:solidFill>
                    <a:srgbClr val="FFFFFF"/>
                  </a:solidFill>
                </a14:hiddenFill>
              </a:ext>
            </a:extLst>
          </p:spPr>
        </p:pic>
        <p:sp>
          <p:nvSpPr>
            <p:cNvPr id="80901" name="Oval 5"/>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Group 6"/>
            <p:cNvGrpSpPr>
              <a:grpSpLocks/>
            </p:cNvGrpSpPr>
            <p:nvPr/>
          </p:nvGrpSpPr>
          <p:grpSpPr bwMode="auto">
            <a:xfrm>
              <a:off x="737" y="2609"/>
              <a:ext cx="575" cy="110"/>
              <a:chOff x="3704" y="1872"/>
              <a:chExt cx="827" cy="156"/>
            </a:xfrm>
          </p:grpSpPr>
          <p:grpSp>
            <p:nvGrpSpPr>
              <p:cNvPr id="4" name="Group 7"/>
              <p:cNvGrpSpPr>
                <a:grpSpLocks/>
              </p:cNvGrpSpPr>
              <p:nvPr/>
            </p:nvGrpSpPr>
            <p:grpSpPr bwMode="auto">
              <a:xfrm rot="-1297425" flipH="1" flipV="1">
                <a:off x="3850" y="1872"/>
                <a:ext cx="681" cy="150"/>
                <a:chOff x="1565" y="2568"/>
                <a:chExt cx="1118" cy="279"/>
              </a:xfrm>
            </p:grpSpPr>
            <p:sp>
              <p:nvSpPr>
                <p:cNvPr id="80904" name="AutoShape 8"/>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5" name="AutoShape 9"/>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6" name="AutoShape 10"/>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7" name="AutoShape 11"/>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12"/>
              <p:cNvGrpSpPr>
                <a:grpSpLocks/>
              </p:cNvGrpSpPr>
              <p:nvPr/>
            </p:nvGrpSpPr>
            <p:grpSpPr bwMode="auto">
              <a:xfrm rot="56115" flipH="1" flipV="1">
                <a:off x="3704" y="1878"/>
                <a:ext cx="681" cy="150"/>
                <a:chOff x="1565" y="2568"/>
                <a:chExt cx="1118" cy="279"/>
              </a:xfrm>
            </p:grpSpPr>
            <p:sp>
              <p:nvSpPr>
                <p:cNvPr id="80909" name="AutoShape 13"/>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0" name="AutoShape 14"/>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1" name="AutoShape 15"/>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2" name="AutoShape 16"/>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6" name="Group 17"/>
          <p:cNvGrpSpPr>
            <a:grpSpLocks/>
          </p:cNvGrpSpPr>
          <p:nvPr/>
        </p:nvGrpSpPr>
        <p:grpSpPr bwMode="auto">
          <a:xfrm>
            <a:off x="3060700" y="3449638"/>
            <a:ext cx="1041400" cy="1052512"/>
            <a:chOff x="1928" y="2072"/>
            <a:chExt cx="656" cy="663"/>
          </a:xfrm>
        </p:grpSpPr>
        <p:pic>
          <p:nvPicPr>
            <p:cNvPr id="80914" name="Picture 18" descr="circuler_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928" y="2072"/>
              <a:ext cx="656" cy="662"/>
            </a:xfrm>
            <a:prstGeom prst="rect">
              <a:avLst/>
            </a:prstGeom>
            <a:noFill/>
            <a:extLst>
              <a:ext uri="{909E8E84-426E-40DD-AFC4-6F175D3DCCD1}">
                <a14:hiddenFill xmlns="" xmlns:a14="http://schemas.microsoft.com/office/drawing/2010/main">
                  <a:solidFill>
                    <a:srgbClr val="FFFFFF"/>
                  </a:solidFill>
                </a14:hiddenFill>
              </a:ext>
            </a:extLst>
          </p:spPr>
        </p:pic>
        <p:sp>
          <p:nvSpPr>
            <p:cNvPr id="80915" name="Oval 19"/>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20"/>
            <p:cNvGrpSpPr>
              <a:grpSpLocks/>
            </p:cNvGrpSpPr>
            <p:nvPr/>
          </p:nvGrpSpPr>
          <p:grpSpPr bwMode="auto">
            <a:xfrm>
              <a:off x="1974" y="2604"/>
              <a:ext cx="575" cy="110"/>
              <a:chOff x="3704" y="1872"/>
              <a:chExt cx="827" cy="156"/>
            </a:xfrm>
          </p:grpSpPr>
          <p:grpSp>
            <p:nvGrpSpPr>
              <p:cNvPr id="8" name="Group 21"/>
              <p:cNvGrpSpPr>
                <a:grpSpLocks/>
              </p:cNvGrpSpPr>
              <p:nvPr/>
            </p:nvGrpSpPr>
            <p:grpSpPr bwMode="auto">
              <a:xfrm rot="-1297425" flipH="1" flipV="1">
                <a:off x="3850" y="1872"/>
                <a:ext cx="681" cy="150"/>
                <a:chOff x="1565" y="2568"/>
                <a:chExt cx="1118" cy="279"/>
              </a:xfrm>
            </p:grpSpPr>
            <p:sp>
              <p:nvSpPr>
                <p:cNvPr id="80918" name="AutoShape 22"/>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9" name="AutoShape 23"/>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AutoShape 24"/>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1" name="AutoShape 25"/>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26"/>
              <p:cNvGrpSpPr>
                <a:grpSpLocks/>
              </p:cNvGrpSpPr>
              <p:nvPr/>
            </p:nvGrpSpPr>
            <p:grpSpPr bwMode="auto">
              <a:xfrm rot="56115" flipH="1" flipV="1">
                <a:off x="3704" y="1878"/>
                <a:ext cx="681" cy="150"/>
                <a:chOff x="1565" y="2568"/>
                <a:chExt cx="1118" cy="279"/>
              </a:xfrm>
            </p:grpSpPr>
            <p:sp>
              <p:nvSpPr>
                <p:cNvPr id="80923" name="AutoShape 27"/>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4" name="AutoShape 28"/>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5" name="AutoShape 29"/>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6" name="AutoShape 30"/>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0" name="Group 31"/>
          <p:cNvGrpSpPr>
            <a:grpSpLocks/>
          </p:cNvGrpSpPr>
          <p:nvPr/>
        </p:nvGrpSpPr>
        <p:grpSpPr bwMode="auto">
          <a:xfrm>
            <a:off x="4999038" y="3460750"/>
            <a:ext cx="1041400" cy="1050925"/>
            <a:chOff x="3149" y="2079"/>
            <a:chExt cx="656" cy="662"/>
          </a:xfrm>
        </p:grpSpPr>
        <p:pic>
          <p:nvPicPr>
            <p:cNvPr id="80928" name="Picture 32" descr="circuler_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ltGray">
            <a:xfrm>
              <a:off x="3149" y="2079"/>
              <a:ext cx="656" cy="661"/>
            </a:xfrm>
            <a:prstGeom prst="rect">
              <a:avLst/>
            </a:prstGeom>
            <a:noFill/>
            <a:extLst>
              <a:ext uri="{909E8E84-426E-40DD-AFC4-6F175D3DCCD1}">
                <a14:hiddenFill xmlns="" xmlns:a14="http://schemas.microsoft.com/office/drawing/2010/main">
                  <a:solidFill>
                    <a:srgbClr val="FFFFFF"/>
                  </a:solidFill>
                </a14:hiddenFill>
              </a:ext>
            </a:extLst>
          </p:spPr>
        </p:pic>
        <p:sp>
          <p:nvSpPr>
            <p:cNvPr id="80929" name="Oval 33"/>
            <p:cNvSpPr>
              <a:spLocks noChangeArrowheads="1"/>
            </p:cNvSpPr>
            <p:nvPr/>
          </p:nvSpPr>
          <p:spPr bwMode="lt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34"/>
            <p:cNvGrpSpPr>
              <a:grpSpLocks/>
            </p:cNvGrpSpPr>
            <p:nvPr/>
          </p:nvGrpSpPr>
          <p:grpSpPr bwMode="auto">
            <a:xfrm>
              <a:off x="3195" y="2610"/>
              <a:ext cx="575" cy="111"/>
              <a:chOff x="3704" y="1872"/>
              <a:chExt cx="827" cy="156"/>
            </a:xfrm>
          </p:grpSpPr>
          <p:grpSp>
            <p:nvGrpSpPr>
              <p:cNvPr id="12" name="Group 35"/>
              <p:cNvGrpSpPr>
                <a:grpSpLocks/>
              </p:cNvGrpSpPr>
              <p:nvPr/>
            </p:nvGrpSpPr>
            <p:grpSpPr bwMode="auto">
              <a:xfrm rot="-1297425" flipH="1" flipV="1">
                <a:off x="3850" y="1872"/>
                <a:ext cx="681" cy="150"/>
                <a:chOff x="1565" y="2568"/>
                <a:chExt cx="1118" cy="279"/>
              </a:xfrm>
            </p:grpSpPr>
            <p:sp>
              <p:nvSpPr>
                <p:cNvPr id="80932" name="AutoShape 36"/>
                <p:cNvSpPr>
                  <a:spLocks noChangeArrowheads="1"/>
                </p:cNvSpPr>
                <p:nvPr/>
              </p:nvSpPr>
              <p:spPr bwMode="lt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3" name="AutoShape 37"/>
                <p:cNvSpPr>
                  <a:spLocks noChangeArrowheads="1"/>
                </p:cNvSpPr>
                <p:nvPr/>
              </p:nvSpPr>
              <p:spPr bwMode="lt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4" name="AutoShape 38"/>
                <p:cNvSpPr>
                  <a:spLocks noChangeArrowheads="1"/>
                </p:cNvSpPr>
                <p:nvPr/>
              </p:nvSpPr>
              <p:spPr bwMode="lt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5" name="AutoShape 39"/>
                <p:cNvSpPr>
                  <a:spLocks noChangeArrowheads="1"/>
                </p:cNvSpPr>
                <p:nvPr/>
              </p:nvSpPr>
              <p:spPr bwMode="lt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40"/>
              <p:cNvGrpSpPr>
                <a:grpSpLocks/>
              </p:cNvGrpSpPr>
              <p:nvPr/>
            </p:nvGrpSpPr>
            <p:grpSpPr bwMode="auto">
              <a:xfrm rot="56115" flipH="1" flipV="1">
                <a:off x="3704" y="1878"/>
                <a:ext cx="681" cy="150"/>
                <a:chOff x="1565" y="2568"/>
                <a:chExt cx="1118" cy="279"/>
              </a:xfrm>
            </p:grpSpPr>
            <p:sp>
              <p:nvSpPr>
                <p:cNvPr id="80937" name="AutoShape 41"/>
                <p:cNvSpPr>
                  <a:spLocks noChangeArrowheads="1"/>
                </p:cNvSpPr>
                <p:nvPr/>
              </p:nvSpPr>
              <p:spPr bwMode="lt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8" name="AutoShape 42"/>
                <p:cNvSpPr>
                  <a:spLocks noChangeArrowheads="1"/>
                </p:cNvSpPr>
                <p:nvPr/>
              </p:nvSpPr>
              <p:spPr bwMode="lt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9" name="AutoShape 43"/>
                <p:cNvSpPr>
                  <a:spLocks noChangeArrowheads="1"/>
                </p:cNvSpPr>
                <p:nvPr/>
              </p:nvSpPr>
              <p:spPr bwMode="lt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0" name="AutoShape 44"/>
                <p:cNvSpPr>
                  <a:spLocks noChangeArrowheads="1"/>
                </p:cNvSpPr>
                <p:nvPr/>
              </p:nvSpPr>
              <p:spPr bwMode="lt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4" name="Group 45"/>
          <p:cNvGrpSpPr>
            <a:grpSpLocks/>
          </p:cNvGrpSpPr>
          <p:nvPr/>
        </p:nvGrpSpPr>
        <p:grpSpPr bwMode="auto">
          <a:xfrm>
            <a:off x="6961188" y="3452813"/>
            <a:ext cx="1041400" cy="1050925"/>
            <a:chOff x="4385" y="2074"/>
            <a:chExt cx="656" cy="662"/>
          </a:xfrm>
        </p:grpSpPr>
        <p:pic>
          <p:nvPicPr>
            <p:cNvPr id="80942" name="Picture 46" descr="circuler_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4385" y="2074"/>
              <a:ext cx="656" cy="661"/>
            </a:xfrm>
            <a:prstGeom prst="rect">
              <a:avLst/>
            </a:prstGeom>
            <a:noFill/>
            <a:extLst>
              <a:ext uri="{909E8E84-426E-40DD-AFC4-6F175D3DCCD1}">
                <a14:hiddenFill xmlns="" xmlns:a14="http://schemas.microsoft.com/office/drawing/2010/main">
                  <a:solidFill>
                    <a:srgbClr val="FFFFFF"/>
                  </a:solidFill>
                </a14:hiddenFill>
              </a:ext>
            </a:extLst>
          </p:spPr>
        </p:pic>
        <p:sp>
          <p:nvSpPr>
            <p:cNvPr id="80943" name="Oval 47"/>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48"/>
            <p:cNvGrpSpPr>
              <a:grpSpLocks/>
            </p:cNvGrpSpPr>
            <p:nvPr/>
          </p:nvGrpSpPr>
          <p:grpSpPr bwMode="auto">
            <a:xfrm>
              <a:off x="4431" y="2605"/>
              <a:ext cx="575" cy="111"/>
              <a:chOff x="3704" y="1872"/>
              <a:chExt cx="827" cy="156"/>
            </a:xfrm>
          </p:grpSpPr>
          <p:grpSp>
            <p:nvGrpSpPr>
              <p:cNvPr id="16" name="Group 49"/>
              <p:cNvGrpSpPr>
                <a:grpSpLocks/>
              </p:cNvGrpSpPr>
              <p:nvPr/>
            </p:nvGrpSpPr>
            <p:grpSpPr bwMode="auto">
              <a:xfrm rot="-1297425" flipH="1" flipV="1">
                <a:off x="3850" y="1872"/>
                <a:ext cx="681" cy="150"/>
                <a:chOff x="1565" y="2568"/>
                <a:chExt cx="1118" cy="279"/>
              </a:xfrm>
            </p:grpSpPr>
            <p:sp>
              <p:nvSpPr>
                <p:cNvPr id="80946" name="AutoShape 5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7" name="AutoShape 5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8" name="AutoShape 5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9" name="AutoShape 5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54"/>
              <p:cNvGrpSpPr>
                <a:grpSpLocks/>
              </p:cNvGrpSpPr>
              <p:nvPr/>
            </p:nvGrpSpPr>
            <p:grpSpPr bwMode="auto">
              <a:xfrm rot="56115" flipH="1" flipV="1">
                <a:off x="3704" y="1878"/>
                <a:ext cx="681" cy="150"/>
                <a:chOff x="1565" y="2568"/>
                <a:chExt cx="1118" cy="279"/>
              </a:xfrm>
            </p:grpSpPr>
            <p:sp>
              <p:nvSpPr>
                <p:cNvPr id="80951" name="AutoShape 5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2" name="AutoShape 5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3" name="AutoShape 5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4" name="AutoShape 5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80955" name="Line 59"/>
          <p:cNvSpPr>
            <a:spLocks noChangeShapeType="1"/>
          </p:cNvSpPr>
          <p:nvPr/>
        </p:nvSpPr>
        <p:spPr bwMode="gray">
          <a:xfrm>
            <a:off x="1612900" y="4605338"/>
            <a:ext cx="0" cy="3349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6" name="Line 60"/>
          <p:cNvSpPr>
            <a:spLocks noChangeShapeType="1"/>
          </p:cNvSpPr>
          <p:nvPr/>
        </p:nvSpPr>
        <p:spPr bwMode="gray">
          <a:xfrm flipH="1">
            <a:off x="857250" y="4949825"/>
            <a:ext cx="1495425"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7" name="Text Box 61"/>
          <p:cNvSpPr txBox="1">
            <a:spLocks noChangeArrowheads="1"/>
          </p:cNvSpPr>
          <p:nvPr/>
        </p:nvSpPr>
        <p:spPr bwMode="gray">
          <a:xfrm>
            <a:off x="744538" y="5003800"/>
            <a:ext cx="1701800" cy="1212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buClr>
                <a:schemeClr val="hlink"/>
              </a:buClr>
              <a:buFont typeface="Wingdings" pitchFamily="2" charset="2"/>
              <a:buChar char="§"/>
            </a:pPr>
            <a:r>
              <a:rPr lang="en-US" altLang="zh-CN" sz="1400" dirty="0">
                <a:ea typeface="宋体" charset="-122"/>
              </a:rPr>
              <a:t> </a:t>
            </a:r>
            <a:r>
              <a:rPr lang="zh-CN" altLang="en-US" sz="1400" b="1" dirty="0" smtClean="0">
                <a:latin typeface="微软雅黑" pitchFamily="34" charset="-122"/>
                <a:ea typeface="微软雅黑" pitchFamily="34" charset="-122"/>
              </a:rPr>
              <a:t>照明与插座</a:t>
            </a:r>
            <a:endParaRPr lang="en-US" altLang="zh-CN" sz="1400" b="1" dirty="0">
              <a:latin typeface="微软雅黑" pitchFamily="34" charset="-122"/>
              <a:ea typeface="微软雅黑" pitchFamily="34" charset="-122"/>
            </a:endParaRPr>
          </a:p>
          <a:p>
            <a:pPr eaLnBrk="0" hangingPunct="0">
              <a:lnSpc>
                <a:spcPct val="130000"/>
              </a:lnSpc>
              <a:buClr>
                <a:schemeClr val="hlink"/>
              </a:buClr>
              <a:buFont typeface="Wingdings" pitchFamily="2" charset="2"/>
              <a:buChar char="§"/>
            </a:pPr>
            <a:r>
              <a:rPr lang="en-US" altLang="zh-CN" sz="1400" b="1" dirty="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走廊与应急</a:t>
            </a:r>
            <a:endParaRPr lang="en-US" altLang="zh-CN" sz="1400" b="1" dirty="0">
              <a:latin typeface="微软雅黑" pitchFamily="34" charset="-122"/>
              <a:ea typeface="微软雅黑" pitchFamily="34" charset="-122"/>
            </a:endParaRPr>
          </a:p>
          <a:p>
            <a:pPr eaLnBrk="0" hangingPunct="0">
              <a:lnSpc>
                <a:spcPct val="130000"/>
              </a:lnSpc>
              <a:buClr>
                <a:schemeClr val="hlink"/>
              </a:buClr>
              <a:buFont typeface="Wingdings" pitchFamily="2" charset="2"/>
              <a:buChar char="§"/>
            </a:pPr>
            <a:r>
              <a:rPr lang="en-US" altLang="zh-CN" sz="1400" b="1" dirty="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室外景观照明</a:t>
            </a:r>
            <a:endParaRPr lang="en-US" altLang="zh-CN" sz="1400" b="1" dirty="0">
              <a:latin typeface="微软雅黑" pitchFamily="34" charset="-122"/>
              <a:ea typeface="微软雅黑" pitchFamily="34" charset="-122"/>
            </a:endParaRPr>
          </a:p>
          <a:p>
            <a:pPr eaLnBrk="0" hangingPunct="0">
              <a:lnSpc>
                <a:spcPct val="130000"/>
              </a:lnSpc>
              <a:buClr>
                <a:schemeClr val="hlink"/>
              </a:buClr>
            </a:pPr>
            <a:endParaRPr lang="en-US" altLang="zh-CN" sz="1400" dirty="0">
              <a:ea typeface="宋体" charset="-122"/>
            </a:endParaRPr>
          </a:p>
        </p:txBody>
      </p:sp>
      <p:sp>
        <p:nvSpPr>
          <p:cNvPr id="80958" name="Text Box 62"/>
          <p:cNvSpPr txBox="1">
            <a:spLocks noChangeArrowheads="1"/>
          </p:cNvSpPr>
          <p:nvPr/>
        </p:nvSpPr>
        <p:spPr bwMode="gray">
          <a:xfrm>
            <a:off x="1093788" y="3676650"/>
            <a:ext cx="1044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ctr">
              <a:spcBef>
                <a:spcPct val="50000"/>
              </a:spcBef>
            </a:pPr>
            <a:r>
              <a:rPr lang="zh-CN" altLang="en-US" b="1" dirty="0" smtClean="0">
                <a:solidFill>
                  <a:srgbClr val="1C1C1C"/>
                </a:solidFill>
                <a:latin typeface="幼圆" pitchFamily="49" charset="-122"/>
                <a:ea typeface="幼圆" pitchFamily="49" charset="-122"/>
              </a:rPr>
              <a:t>照明   插座</a:t>
            </a:r>
            <a:endParaRPr lang="en-US" altLang="zh-CN" b="1" dirty="0">
              <a:solidFill>
                <a:srgbClr val="1C1C1C"/>
              </a:solidFill>
              <a:latin typeface="幼圆" pitchFamily="49" charset="-122"/>
              <a:ea typeface="幼圆" pitchFamily="49" charset="-122"/>
            </a:endParaRPr>
          </a:p>
        </p:txBody>
      </p:sp>
      <p:sp>
        <p:nvSpPr>
          <p:cNvPr id="80959" name="Text Box 63"/>
          <p:cNvSpPr txBox="1">
            <a:spLocks noChangeArrowheads="1"/>
          </p:cNvSpPr>
          <p:nvPr/>
        </p:nvSpPr>
        <p:spPr bwMode="gray">
          <a:xfrm>
            <a:off x="3049588" y="3676650"/>
            <a:ext cx="1044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ctr">
              <a:spcBef>
                <a:spcPct val="50000"/>
              </a:spcBef>
            </a:pPr>
            <a:r>
              <a:rPr lang="zh-CN" altLang="en-US" b="1" dirty="0">
                <a:solidFill>
                  <a:srgbClr val="1C1C1C"/>
                </a:solidFill>
                <a:latin typeface="幼圆" pitchFamily="49" charset="-122"/>
                <a:ea typeface="幼圆" pitchFamily="49" charset="-122"/>
              </a:rPr>
              <a:t>空调   用电</a:t>
            </a:r>
            <a:endParaRPr lang="en-US" altLang="zh-CN" b="1" dirty="0">
              <a:solidFill>
                <a:srgbClr val="1C1C1C"/>
              </a:solidFill>
              <a:latin typeface="幼圆" pitchFamily="49" charset="-122"/>
              <a:ea typeface="幼圆" pitchFamily="49" charset="-122"/>
            </a:endParaRPr>
          </a:p>
        </p:txBody>
      </p:sp>
      <p:sp>
        <p:nvSpPr>
          <p:cNvPr id="80960" name="Text Box 64"/>
          <p:cNvSpPr txBox="1">
            <a:spLocks noChangeArrowheads="1"/>
          </p:cNvSpPr>
          <p:nvPr/>
        </p:nvSpPr>
        <p:spPr bwMode="gray">
          <a:xfrm>
            <a:off x="4997450" y="3676650"/>
            <a:ext cx="1044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ctr">
              <a:spcBef>
                <a:spcPct val="50000"/>
              </a:spcBef>
            </a:pPr>
            <a:r>
              <a:rPr lang="zh-CN" altLang="en-US" b="1" dirty="0">
                <a:solidFill>
                  <a:srgbClr val="1C1C1C"/>
                </a:solidFill>
                <a:latin typeface="幼圆" pitchFamily="49" charset="-122"/>
                <a:ea typeface="幼圆" pitchFamily="49" charset="-122"/>
              </a:rPr>
              <a:t>动力   用电</a:t>
            </a:r>
            <a:endParaRPr lang="en-US" altLang="zh-CN" b="1" dirty="0">
              <a:solidFill>
                <a:srgbClr val="1C1C1C"/>
              </a:solidFill>
              <a:latin typeface="幼圆" pitchFamily="49" charset="-122"/>
              <a:ea typeface="幼圆" pitchFamily="49" charset="-122"/>
            </a:endParaRPr>
          </a:p>
        </p:txBody>
      </p:sp>
      <p:sp>
        <p:nvSpPr>
          <p:cNvPr id="80961" name="Text Box 65"/>
          <p:cNvSpPr txBox="1">
            <a:spLocks noChangeArrowheads="1"/>
          </p:cNvSpPr>
          <p:nvPr/>
        </p:nvSpPr>
        <p:spPr bwMode="gray">
          <a:xfrm>
            <a:off x="6945313" y="3676650"/>
            <a:ext cx="1044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ctr">
              <a:spcBef>
                <a:spcPct val="50000"/>
              </a:spcBef>
            </a:pPr>
            <a:r>
              <a:rPr lang="zh-CN" altLang="en-US" b="1" dirty="0">
                <a:solidFill>
                  <a:srgbClr val="1C1C1C"/>
                </a:solidFill>
                <a:latin typeface="幼圆" pitchFamily="49" charset="-122"/>
                <a:ea typeface="幼圆" pitchFamily="49" charset="-122"/>
              </a:rPr>
              <a:t>特殊   用电</a:t>
            </a:r>
            <a:endParaRPr lang="en-US" altLang="zh-CN" b="1" dirty="0">
              <a:solidFill>
                <a:srgbClr val="1C1C1C"/>
              </a:solidFill>
              <a:latin typeface="幼圆" pitchFamily="49" charset="-122"/>
              <a:ea typeface="幼圆" pitchFamily="49" charset="-122"/>
            </a:endParaRPr>
          </a:p>
        </p:txBody>
      </p:sp>
      <p:sp>
        <p:nvSpPr>
          <p:cNvPr id="80962" name="Line 66"/>
          <p:cNvSpPr>
            <a:spLocks noChangeShapeType="1"/>
          </p:cNvSpPr>
          <p:nvPr/>
        </p:nvSpPr>
        <p:spPr bwMode="gray">
          <a:xfrm>
            <a:off x="7480300" y="3030538"/>
            <a:ext cx="0" cy="3349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3" name="Line 67"/>
          <p:cNvSpPr>
            <a:spLocks noChangeShapeType="1"/>
          </p:cNvSpPr>
          <p:nvPr/>
        </p:nvSpPr>
        <p:spPr bwMode="gray">
          <a:xfrm flipH="1">
            <a:off x="6616700" y="3028950"/>
            <a:ext cx="1631950"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4" name="Text Box 68"/>
          <p:cNvSpPr txBox="1">
            <a:spLocks noChangeArrowheads="1"/>
          </p:cNvSpPr>
          <p:nvPr/>
        </p:nvSpPr>
        <p:spPr bwMode="gray">
          <a:xfrm>
            <a:off x="6629400" y="1752600"/>
            <a:ext cx="1701800" cy="1212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285750" indent="-285750" eaLnBrk="0" hangingPunct="0">
              <a:lnSpc>
                <a:spcPct val="130000"/>
              </a:lnSpc>
              <a:buClr>
                <a:schemeClr val="hlink"/>
              </a:buClr>
              <a:buFont typeface="Wingdings" pitchFamily="2" charset="2"/>
              <a:buChar char="§"/>
            </a:pPr>
            <a:r>
              <a:rPr lang="en-US" altLang="zh-CN" sz="1400" dirty="0">
                <a:ea typeface="宋体" charset="-122"/>
              </a:rPr>
              <a:t> </a:t>
            </a:r>
            <a:r>
              <a:rPr lang="en-US" altLang="zh-CN" sz="1400" b="1" dirty="0">
                <a:latin typeface="微软雅黑" pitchFamily="34" charset="-122"/>
                <a:ea typeface="微软雅黑" pitchFamily="34" charset="-122"/>
              </a:rPr>
              <a:t>…</a:t>
            </a:r>
          </a:p>
          <a:p>
            <a:pPr eaLnBrk="0" hangingPunct="0">
              <a:lnSpc>
                <a:spcPct val="130000"/>
              </a:lnSpc>
              <a:buClr>
                <a:schemeClr val="accent1"/>
              </a:buClr>
              <a:buFont typeface="Wingdings" pitchFamily="2" charset="2"/>
              <a:buChar char="§"/>
            </a:pPr>
            <a:r>
              <a:rPr lang="en-US" altLang="zh-CN" sz="1400" b="1" dirty="0">
                <a:ea typeface="宋体" charset="-122"/>
              </a:rPr>
              <a:t> </a:t>
            </a:r>
            <a:r>
              <a:rPr lang="zh-CN" altLang="en-US" sz="1400" b="1" dirty="0">
                <a:latin typeface="微软雅黑" pitchFamily="34" charset="-122"/>
                <a:ea typeface="微软雅黑" pitchFamily="34" charset="-122"/>
              </a:rPr>
              <a:t>厨房餐厅</a:t>
            </a:r>
            <a:endParaRPr lang="en-US" altLang="zh-CN" sz="1400" b="1" dirty="0">
              <a:latin typeface="微软雅黑" pitchFamily="34" charset="-122"/>
              <a:ea typeface="微软雅黑" pitchFamily="34" charset="-122"/>
            </a:endParaRPr>
          </a:p>
          <a:p>
            <a:pPr eaLnBrk="0" hangingPunct="0">
              <a:lnSpc>
                <a:spcPct val="130000"/>
              </a:lnSpc>
              <a:buClr>
                <a:schemeClr val="accent1"/>
              </a:buClr>
              <a:buFont typeface="Wingdings" pitchFamily="2" charset="2"/>
              <a:buChar char="§"/>
            </a:pPr>
            <a:r>
              <a:rPr lang="en-US" altLang="zh-CN" sz="1400" b="1" dirty="0">
                <a:ea typeface="宋体" charset="-122"/>
              </a:rPr>
              <a:t> </a:t>
            </a:r>
            <a:r>
              <a:rPr lang="zh-CN" altLang="en-US" sz="1400" b="1" dirty="0">
                <a:latin typeface="微软雅黑" pitchFamily="34" charset="-122"/>
                <a:ea typeface="微软雅黑" pitchFamily="34" charset="-122"/>
              </a:rPr>
              <a:t>洗衣房</a:t>
            </a:r>
            <a:endParaRPr lang="en-US" altLang="zh-CN" sz="1400" b="1" dirty="0">
              <a:latin typeface="微软雅黑" pitchFamily="34" charset="-122"/>
              <a:ea typeface="微软雅黑" pitchFamily="34" charset="-122"/>
            </a:endParaRPr>
          </a:p>
          <a:p>
            <a:pPr eaLnBrk="0" hangingPunct="0">
              <a:lnSpc>
                <a:spcPct val="130000"/>
              </a:lnSpc>
              <a:buClr>
                <a:schemeClr val="accent1"/>
              </a:buClr>
              <a:buFont typeface="Wingdings" pitchFamily="2" charset="2"/>
              <a:buChar char="§"/>
            </a:pPr>
            <a:r>
              <a:rPr lang="en-US" altLang="zh-CN" sz="1400" b="1" dirty="0">
                <a:ea typeface="宋体" charset="-122"/>
              </a:rPr>
              <a:t> </a:t>
            </a:r>
            <a:r>
              <a:rPr lang="zh-CN" altLang="en-US" sz="1400" b="1" dirty="0">
                <a:latin typeface="微软雅黑" pitchFamily="34" charset="-122"/>
                <a:ea typeface="微软雅黑" pitchFamily="34" charset="-122"/>
              </a:rPr>
              <a:t>信息中心</a:t>
            </a:r>
            <a:endParaRPr lang="en-US" altLang="zh-CN" sz="1400" b="1" dirty="0">
              <a:latin typeface="微软雅黑" pitchFamily="34" charset="-122"/>
              <a:ea typeface="微软雅黑" pitchFamily="34" charset="-122"/>
            </a:endParaRPr>
          </a:p>
        </p:txBody>
      </p:sp>
      <p:sp>
        <p:nvSpPr>
          <p:cNvPr id="80965" name="Line 69"/>
          <p:cNvSpPr>
            <a:spLocks noChangeShapeType="1"/>
          </p:cNvSpPr>
          <p:nvPr/>
        </p:nvSpPr>
        <p:spPr bwMode="gray">
          <a:xfrm>
            <a:off x="3581400" y="3030538"/>
            <a:ext cx="0" cy="3349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6" name="Line 70"/>
          <p:cNvSpPr>
            <a:spLocks noChangeShapeType="1"/>
          </p:cNvSpPr>
          <p:nvPr/>
        </p:nvSpPr>
        <p:spPr bwMode="gray">
          <a:xfrm flipH="1">
            <a:off x="2657475" y="3028950"/>
            <a:ext cx="1771650"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7" name="Text Box 71"/>
          <p:cNvSpPr txBox="1">
            <a:spLocks noChangeArrowheads="1"/>
          </p:cNvSpPr>
          <p:nvPr/>
        </p:nvSpPr>
        <p:spPr bwMode="gray">
          <a:xfrm>
            <a:off x="2730500" y="1752600"/>
            <a:ext cx="1701800" cy="1212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buClr>
                <a:schemeClr val="accent2"/>
              </a:buClr>
            </a:pPr>
            <a:endParaRPr lang="en-US" altLang="zh-CN" sz="1400" dirty="0">
              <a:ea typeface="宋体" charset="-122"/>
            </a:endParaRPr>
          </a:p>
          <a:p>
            <a:pPr marL="285750" indent="-285750" eaLnBrk="0" hangingPunct="0">
              <a:lnSpc>
                <a:spcPct val="130000"/>
              </a:lnSpc>
              <a:buClr>
                <a:schemeClr val="hlink"/>
              </a:buClr>
              <a:buFont typeface="Wingdings" pitchFamily="2" charset="2"/>
              <a:buChar char="§"/>
            </a:pPr>
            <a:r>
              <a:rPr lang="en-US" altLang="zh-CN" sz="1400" b="1" dirty="0">
                <a:ea typeface="宋体" charset="-122"/>
              </a:rPr>
              <a:t> </a:t>
            </a:r>
            <a:r>
              <a:rPr lang="en-US" altLang="zh-CN" sz="1400" b="1" dirty="0">
                <a:latin typeface="微软雅黑" pitchFamily="34" charset="-122"/>
                <a:ea typeface="微软雅黑" pitchFamily="34" charset="-122"/>
              </a:rPr>
              <a:t>…</a:t>
            </a:r>
          </a:p>
          <a:p>
            <a:pPr marL="285750" indent="-285750" eaLnBrk="0" hangingPunct="0">
              <a:lnSpc>
                <a:spcPct val="130000"/>
              </a:lnSpc>
              <a:buClr>
                <a:schemeClr val="hlink"/>
              </a:buClr>
              <a:buFont typeface="Wingdings" pitchFamily="2" charset="2"/>
              <a:buChar char="§"/>
            </a:pP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空调末端</a:t>
            </a:r>
            <a:endParaRPr lang="en-US" altLang="zh-CN" sz="1400" b="1" dirty="0">
              <a:latin typeface="微软雅黑" pitchFamily="34" charset="-122"/>
              <a:ea typeface="微软雅黑" pitchFamily="34" charset="-122"/>
            </a:endParaRPr>
          </a:p>
          <a:p>
            <a:pPr marL="285750" indent="-285750" eaLnBrk="0" hangingPunct="0">
              <a:lnSpc>
                <a:spcPct val="130000"/>
              </a:lnSpc>
              <a:buClr>
                <a:schemeClr val="hlink"/>
              </a:buClr>
              <a:buFont typeface="Wingdings" pitchFamily="2" charset="2"/>
              <a:buChar char="§"/>
            </a:pP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冷热站</a:t>
            </a:r>
            <a:endParaRPr lang="en-US" altLang="zh-CN" sz="1400" b="1" dirty="0">
              <a:latin typeface="微软雅黑" pitchFamily="34" charset="-122"/>
              <a:ea typeface="微软雅黑" pitchFamily="34" charset="-122"/>
            </a:endParaRPr>
          </a:p>
        </p:txBody>
      </p:sp>
      <p:sp>
        <p:nvSpPr>
          <p:cNvPr id="80968" name="Line 72"/>
          <p:cNvSpPr>
            <a:spLocks noChangeShapeType="1"/>
          </p:cNvSpPr>
          <p:nvPr/>
        </p:nvSpPr>
        <p:spPr bwMode="gray">
          <a:xfrm>
            <a:off x="5495925" y="4605338"/>
            <a:ext cx="0" cy="3349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9" name="Line 73"/>
          <p:cNvSpPr>
            <a:spLocks noChangeShapeType="1"/>
          </p:cNvSpPr>
          <p:nvPr/>
        </p:nvSpPr>
        <p:spPr bwMode="gray">
          <a:xfrm flipH="1">
            <a:off x="4684713" y="4940300"/>
            <a:ext cx="1587500"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70" name="Text Box 74"/>
          <p:cNvSpPr txBox="1">
            <a:spLocks noChangeArrowheads="1"/>
          </p:cNvSpPr>
          <p:nvPr/>
        </p:nvSpPr>
        <p:spPr bwMode="gray">
          <a:xfrm>
            <a:off x="4649788" y="5003800"/>
            <a:ext cx="1701800" cy="1212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buClr>
                <a:schemeClr val="folHlink"/>
              </a:buClr>
              <a:buFont typeface="Wingdings" pitchFamily="2" charset="2"/>
              <a:buChar char="§"/>
            </a:pPr>
            <a:r>
              <a:rPr lang="en-US" altLang="zh-CN" sz="1400" b="1" dirty="0">
                <a:ea typeface="宋体" charset="-122"/>
              </a:rPr>
              <a:t> </a:t>
            </a:r>
            <a:r>
              <a:rPr lang="zh-CN" altLang="en-US" sz="1400" b="1" dirty="0">
                <a:latin typeface="微软雅黑" pitchFamily="34" charset="-122"/>
                <a:ea typeface="微软雅黑" pitchFamily="34" charset="-122"/>
              </a:rPr>
              <a:t>电梯</a:t>
            </a:r>
            <a:endParaRPr lang="en-US" altLang="zh-CN" sz="1400" b="1" dirty="0">
              <a:latin typeface="微软雅黑" pitchFamily="34" charset="-122"/>
              <a:ea typeface="微软雅黑" pitchFamily="34" charset="-122"/>
            </a:endParaRPr>
          </a:p>
          <a:p>
            <a:pPr eaLnBrk="0" hangingPunct="0">
              <a:lnSpc>
                <a:spcPct val="130000"/>
              </a:lnSpc>
              <a:buClr>
                <a:schemeClr val="folHlink"/>
              </a:buClr>
              <a:buFont typeface="Wingdings" pitchFamily="2" charset="2"/>
              <a:buChar char="§"/>
            </a:pPr>
            <a:r>
              <a:rPr lang="en-US" altLang="zh-CN" sz="1400" b="1" dirty="0">
                <a:ea typeface="宋体" charset="-122"/>
              </a:rPr>
              <a:t> </a:t>
            </a:r>
            <a:r>
              <a:rPr lang="zh-CN" altLang="en-US" sz="1400" b="1" dirty="0">
                <a:latin typeface="微软雅黑" pitchFamily="34" charset="-122"/>
                <a:ea typeface="微软雅黑" pitchFamily="34" charset="-122"/>
              </a:rPr>
              <a:t>水泵</a:t>
            </a:r>
            <a:endParaRPr lang="en-US" altLang="zh-CN" sz="1400" b="1" dirty="0">
              <a:latin typeface="微软雅黑" pitchFamily="34" charset="-122"/>
              <a:ea typeface="微软雅黑" pitchFamily="34" charset="-122"/>
            </a:endParaRPr>
          </a:p>
          <a:p>
            <a:pPr eaLnBrk="0" hangingPunct="0">
              <a:lnSpc>
                <a:spcPct val="130000"/>
              </a:lnSpc>
              <a:buClr>
                <a:schemeClr val="folHlink"/>
              </a:buClr>
              <a:buFont typeface="Wingdings" pitchFamily="2" charset="2"/>
              <a:buChar char="§"/>
            </a:pPr>
            <a:r>
              <a:rPr lang="en-US" altLang="zh-CN" sz="1400" b="1" dirty="0">
                <a:ea typeface="宋体" charset="-122"/>
              </a:rPr>
              <a:t> </a:t>
            </a:r>
            <a:r>
              <a:rPr lang="zh-CN" altLang="en-US" sz="1400" b="1" dirty="0">
                <a:latin typeface="微软雅黑" pitchFamily="34" charset="-122"/>
                <a:ea typeface="微软雅黑" pitchFamily="34" charset="-122"/>
              </a:rPr>
              <a:t>通风机</a:t>
            </a:r>
            <a:endParaRPr lang="en-US" altLang="zh-CN" sz="1400" b="1" dirty="0">
              <a:latin typeface="微软雅黑" pitchFamily="34" charset="-122"/>
              <a:ea typeface="微软雅黑" pitchFamily="34" charset="-122"/>
            </a:endParaRPr>
          </a:p>
          <a:p>
            <a:pPr eaLnBrk="0" hangingPunct="0">
              <a:lnSpc>
                <a:spcPct val="130000"/>
              </a:lnSpc>
              <a:buClr>
                <a:schemeClr val="folHlink"/>
              </a:buClr>
            </a:pPr>
            <a:endParaRPr lang="en-US" altLang="zh-CN" sz="1400" dirty="0">
              <a:ea typeface="宋体" charset="-122"/>
            </a:endParaRPr>
          </a:p>
        </p:txBody>
      </p:sp>
      <p:pic>
        <p:nvPicPr>
          <p:cNvPr id="80971" name="Picture 75" descr="Picture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04913" y="3468688"/>
            <a:ext cx="825500" cy="377825"/>
          </a:xfrm>
          <a:prstGeom prst="rect">
            <a:avLst/>
          </a:prstGeom>
          <a:noFill/>
          <a:extLst>
            <a:ext uri="{909E8E84-426E-40DD-AFC4-6F175D3DCCD1}">
              <a14:hiddenFill xmlns="" xmlns:a14="http://schemas.microsoft.com/office/drawing/2010/main">
                <a:solidFill>
                  <a:srgbClr val="FFFFFF"/>
                </a:solidFill>
              </a14:hiddenFill>
            </a:ext>
          </a:extLst>
        </p:spPr>
      </p:pic>
      <p:pic>
        <p:nvPicPr>
          <p:cNvPr id="80972" name="Picture 76" descr="Picture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81350" y="3459163"/>
            <a:ext cx="825500" cy="377825"/>
          </a:xfrm>
          <a:prstGeom prst="rect">
            <a:avLst/>
          </a:prstGeom>
          <a:noFill/>
          <a:extLst>
            <a:ext uri="{909E8E84-426E-40DD-AFC4-6F175D3DCCD1}">
              <a14:hiddenFill xmlns="" xmlns:a14="http://schemas.microsoft.com/office/drawing/2010/main">
                <a:solidFill>
                  <a:srgbClr val="FFFFFF"/>
                </a:solidFill>
              </a14:hiddenFill>
            </a:ext>
          </a:extLst>
        </p:spPr>
      </p:pic>
      <p:pic>
        <p:nvPicPr>
          <p:cNvPr id="80973" name="Picture 77" descr="Picture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114925" y="3478213"/>
            <a:ext cx="825500" cy="377825"/>
          </a:xfrm>
          <a:prstGeom prst="rect">
            <a:avLst/>
          </a:prstGeom>
          <a:noFill/>
          <a:extLst>
            <a:ext uri="{909E8E84-426E-40DD-AFC4-6F175D3DCCD1}">
              <a14:hiddenFill xmlns="" xmlns:a14="http://schemas.microsoft.com/office/drawing/2010/main">
                <a:solidFill>
                  <a:srgbClr val="FFFFFF"/>
                </a:solidFill>
              </a14:hiddenFill>
            </a:ext>
          </a:extLst>
        </p:spPr>
      </p:pic>
      <p:pic>
        <p:nvPicPr>
          <p:cNvPr id="80974" name="Picture 78" descr="Picture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077075" y="3468688"/>
            <a:ext cx="825500" cy="37782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8" name="Group 79"/>
          <p:cNvGrpSpPr>
            <a:grpSpLocks/>
          </p:cNvGrpSpPr>
          <p:nvPr/>
        </p:nvGrpSpPr>
        <p:grpSpPr bwMode="auto">
          <a:xfrm>
            <a:off x="0" y="3206750"/>
            <a:ext cx="9144000" cy="1536700"/>
            <a:chOff x="0" y="2015"/>
            <a:chExt cx="5760" cy="968"/>
          </a:xfrm>
        </p:grpSpPr>
        <p:sp>
          <p:nvSpPr>
            <p:cNvPr id="80976" name="Rectangle 80"/>
            <p:cNvSpPr>
              <a:spLocks noChangeArrowheads="1"/>
            </p:cNvSpPr>
            <p:nvPr/>
          </p:nvSpPr>
          <p:spPr bwMode="ltGray">
            <a:xfrm>
              <a:off x="0" y="2475"/>
              <a:ext cx="624" cy="48"/>
            </a:xfrm>
            <a:prstGeom prst="rect">
              <a:avLst/>
            </a:pr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7" name="Rectangle 81"/>
            <p:cNvSpPr>
              <a:spLocks noChangeArrowheads="1"/>
            </p:cNvSpPr>
            <p:nvPr/>
          </p:nvSpPr>
          <p:spPr bwMode="ltGray">
            <a:xfrm>
              <a:off x="5088" y="2471"/>
              <a:ext cx="672" cy="48"/>
            </a:xfrm>
            <a:prstGeom prst="rect">
              <a:avLst/>
            </a:pr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8" name="Rectangle 82"/>
            <p:cNvSpPr>
              <a:spLocks noChangeArrowheads="1"/>
            </p:cNvSpPr>
            <p:nvPr/>
          </p:nvSpPr>
          <p:spPr bwMode="ltGray">
            <a:xfrm>
              <a:off x="1383" y="2475"/>
              <a:ext cx="501" cy="47"/>
            </a:xfrm>
            <a:prstGeom prst="rect">
              <a:avLst/>
            </a:pr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9" name="Rectangle 83"/>
            <p:cNvSpPr>
              <a:spLocks noChangeArrowheads="1"/>
            </p:cNvSpPr>
            <p:nvPr/>
          </p:nvSpPr>
          <p:spPr bwMode="ltGray">
            <a:xfrm>
              <a:off x="2639" y="2475"/>
              <a:ext cx="457" cy="47"/>
            </a:xfrm>
            <a:prstGeom prst="rect">
              <a:avLst/>
            </a:pr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0" name="Rectangle 84"/>
            <p:cNvSpPr>
              <a:spLocks noChangeArrowheads="1"/>
            </p:cNvSpPr>
            <p:nvPr/>
          </p:nvSpPr>
          <p:spPr bwMode="ltGray">
            <a:xfrm>
              <a:off x="3861" y="2475"/>
              <a:ext cx="476" cy="47"/>
            </a:xfrm>
            <a:prstGeom prst="rect">
              <a:avLst/>
            </a:pr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1" name="AutoShape 85"/>
            <p:cNvSpPr>
              <a:spLocks noChangeArrowheads="1"/>
            </p:cNvSpPr>
            <p:nvPr/>
          </p:nvSpPr>
          <p:spPr bwMode="ltGray">
            <a:xfrm>
              <a:off x="1839" y="2072"/>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2" name="AutoShape 86"/>
            <p:cNvSpPr>
              <a:spLocks noChangeArrowheads="1"/>
            </p:cNvSpPr>
            <p:nvPr/>
          </p:nvSpPr>
          <p:spPr bwMode="ltGray">
            <a:xfrm>
              <a:off x="4297" y="2072"/>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3" name="AutoShape 87"/>
            <p:cNvSpPr>
              <a:spLocks noChangeArrowheads="1"/>
            </p:cNvSpPr>
            <p:nvPr/>
          </p:nvSpPr>
          <p:spPr bwMode="ltGray">
            <a:xfrm flipV="1">
              <a:off x="603" y="2015"/>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4" name="AutoShape 88"/>
            <p:cNvSpPr>
              <a:spLocks noChangeArrowheads="1"/>
            </p:cNvSpPr>
            <p:nvPr/>
          </p:nvSpPr>
          <p:spPr bwMode="ltGray">
            <a:xfrm flipV="1">
              <a:off x="3063" y="2015"/>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 xmlns:p14="http://schemas.microsoft.com/office/powerpoint/2010/main" val="1027089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dirty="0" smtClean="0"/>
              <a:t>美丽园大酒店项目</a:t>
            </a:r>
            <a:r>
              <a:rPr lang="zh-CN" altLang="en-US" dirty="0" smtClean="0"/>
              <a:t>工程描述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根据系统设计要求对其内部强电二级回路用电做分项计量，</a:t>
            </a:r>
            <a:r>
              <a:rPr lang="zh-CN" altLang="en-US" dirty="0" smtClean="0"/>
              <a:t>总计</a:t>
            </a:r>
            <a:r>
              <a:rPr lang="en-US" dirty="0" smtClean="0"/>
              <a:t>74</a:t>
            </a:r>
            <a:r>
              <a:rPr lang="zh-CN" altLang="en-US" dirty="0" smtClean="0"/>
              <a:t>条</a:t>
            </a:r>
            <a:r>
              <a:rPr lang="zh-CN" altLang="en-US" dirty="0" smtClean="0"/>
              <a:t>回路。装在</a:t>
            </a:r>
            <a:r>
              <a:rPr lang="en-US" dirty="0" smtClean="0"/>
              <a:t>1-4</a:t>
            </a:r>
            <a:r>
              <a:rPr lang="zh-CN" altLang="en-US" dirty="0" smtClean="0"/>
              <a:t>号</a:t>
            </a:r>
            <a:r>
              <a:rPr lang="zh-CN" altLang="en-US" dirty="0" smtClean="0"/>
              <a:t>低压总配电间定制电表箱内。</a:t>
            </a:r>
          </a:p>
          <a:p>
            <a:r>
              <a:rPr lang="zh-CN" altLang="en-US" dirty="0" smtClean="0"/>
              <a:t>根据设计将弱电采集器安装在计量强电箱左侧，其网络</a:t>
            </a:r>
            <a:r>
              <a:rPr lang="zh-CN" altLang="en-US" dirty="0" smtClean="0"/>
              <a:t>采用酒店公共网络传输。</a:t>
            </a:r>
            <a:r>
              <a:rPr lang="zh-CN" altLang="en-US" dirty="0" smtClean="0"/>
              <a:t>主模块网关（研华</a:t>
            </a:r>
            <a:r>
              <a:rPr lang="en-US" dirty="0" smtClean="0"/>
              <a:t>UNO2059E</a:t>
            </a:r>
            <a:r>
              <a:rPr lang="zh-CN" altLang="en-US" dirty="0" smtClean="0"/>
              <a:t>）</a:t>
            </a:r>
            <a:r>
              <a:rPr lang="en-US" dirty="0" smtClean="0"/>
              <a:t>IP</a:t>
            </a:r>
            <a:r>
              <a:rPr lang="zh-CN" altLang="en-US" dirty="0" smtClean="0"/>
              <a:t>地址为：</a:t>
            </a:r>
            <a:r>
              <a:rPr lang="en-US" dirty="0" smtClean="0"/>
              <a:t>10.10.10.168</a:t>
            </a:r>
            <a:r>
              <a:rPr lang="zh-CN" altLang="en-US" dirty="0" smtClean="0"/>
              <a:t>，</a:t>
            </a:r>
            <a:r>
              <a:rPr lang="en-US" dirty="0" smtClean="0"/>
              <a:t>255.255.255.0</a:t>
            </a:r>
            <a:r>
              <a:rPr lang="zh-CN" altLang="en-US" dirty="0" smtClean="0"/>
              <a:t>，</a:t>
            </a:r>
            <a:r>
              <a:rPr lang="en-US" dirty="0" smtClean="0"/>
              <a:t>10.10.10.100</a:t>
            </a:r>
            <a:r>
              <a:rPr lang="zh-CN" altLang="en-US" dirty="0" smtClean="0"/>
              <a:t>。</a:t>
            </a:r>
          </a:p>
          <a:p>
            <a:r>
              <a:rPr lang="zh-CN" altLang="en-US" dirty="0" smtClean="0"/>
              <a:t>整个弱电系统为总线型结构，</a:t>
            </a:r>
            <a:r>
              <a:rPr lang="zh-CN" altLang="en-US" dirty="0" smtClean="0"/>
              <a:t>将</a:t>
            </a:r>
            <a:r>
              <a:rPr lang="en-US" dirty="0" smtClean="0"/>
              <a:t>74</a:t>
            </a:r>
            <a:r>
              <a:rPr lang="zh-CN" altLang="en-US" dirty="0" smtClean="0"/>
              <a:t>个</a:t>
            </a:r>
            <a:r>
              <a:rPr lang="zh-CN" altLang="en-US" dirty="0" smtClean="0"/>
              <a:t>用电</a:t>
            </a:r>
            <a:r>
              <a:rPr lang="zh-CN" altLang="en-US" dirty="0" smtClean="0"/>
              <a:t>回路串并联至</a:t>
            </a:r>
            <a:r>
              <a:rPr lang="zh-CN" altLang="en-US" dirty="0" smtClean="0"/>
              <a:t>网关（详见支路点位</a:t>
            </a:r>
            <a:r>
              <a:rPr lang="zh-CN" altLang="en-US" dirty="0" smtClean="0"/>
              <a:t>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现场安装图片</a:t>
            </a:r>
            <a:endParaRPr lang="zh-CN" altLang="en-US" dirty="0"/>
          </a:p>
        </p:txBody>
      </p:sp>
      <p:pic>
        <p:nvPicPr>
          <p:cNvPr id="4" name="内容占位符 3" descr="IMG_0325.JPG"/>
          <p:cNvPicPr>
            <a:picLocks noGrp="1" noChangeAspect="1"/>
          </p:cNvPicPr>
          <p:nvPr>
            <p:ph idx="1"/>
          </p:nvPr>
        </p:nvPicPr>
        <p:blipFill>
          <a:blip r:embed="rId2" cstate="print"/>
          <a:stretch>
            <a:fillRect/>
          </a:stretch>
        </p:blipFill>
        <p:spPr>
          <a:xfrm>
            <a:off x="642910" y="1428736"/>
            <a:ext cx="3192672" cy="4525962"/>
          </a:xfrm>
        </p:spPr>
      </p:pic>
      <p:pic>
        <p:nvPicPr>
          <p:cNvPr id="5" name="图片 4" descr="IMG_0408.JPG"/>
          <p:cNvPicPr>
            <a:picLocks noChangeAspect="1"/>
          </p:cNvPicPr>
          <p:nvPr/>
        </p:nvPicPr>
        <p:blipFill>
          <a:blip r:embed="rId3" cstate="print"/>
          <a:stretch>
            <a:fillRect/>
          </a:stretch>
        </p:blipFill>
        <p:spPr>
          <a:xfrm>
            <a:off x="4000496" y="1428736"/>
            <a:ext cx="4967136" cy="45005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采集器及采集程序现场安装</a:t>
            </a:r>
            <a:endParaRPr lang="zh-CN" altLang="en-US" dirty="0"/>
          </a:p>
        </p:txBody>
      </p:sp>
      <p:pic>
        <p:nvPicPr>
          <p:cNvPr id="5" name="内容占位符 4" descr="IMG_0390.JPG"/>
          <p:cNvPicPr>
            <a:picLocks noGrp="1" noChangeAspect="1"/>
          </p:cNvPicPr>
          <p:nvPr>
            <p:ph idx="1"/>
          </p:nvPr>
        </p:nvPicPr>
        <p:blipFill>
          <a:blip r:embed="rId2" cstate="print"/>
          <a:stretch>
            <a:fillRect/>
          </a:stretch>
        </p:blipFill>
        <p:spPr>
          <a:xfrm>
            <a:off x="2928926" y="1142984"/>
            <a:ext cx="3394472" cy="45259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O(∩_∩)O</a:t>
            </a:r>
            <a:r>
              <a:rPr lang="zh-CN" altLang="en-US" dirty="0" smtClean="0"/>
              <a:t>谢谢</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1352</TotalTime>
  <Words>511</Words>
  <Application>Microsoft Office PowerPoint</Application>
  <PresentationFormat>全屏显示(4:3)</PresentationFormat>
  <Paragraphs>50</Paragraphs>
  <Slides>7</Slides>
  <Notes>3</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跋涉</vt:lpstr>
      <vt:lpstr>美丽园大酒店分项计量工程</vt:lpstr>
      <vt:lpstr>背景</vt:lpstr>
      <vt:lpstr>分项计量</vt:lpstr>
      <vt:lpstr>                美丽园大酒店项目工程描述</vt:lpstr>
      <vt:lpstr>现场安装图片</vt:lpstr>
      <vt:lpstr>采集器及采集程序现场安装</vt:lpstr>
      <vt:lpstr>幻灯片 7</vt:lpstr>
    </vt:vector>
  </TitlesOfParts>
  <Company>TengTian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楼宇分项计量系统及软件平台</dc:title>
  <dc:creator>Cruise Tu</dc:creator>
  <cp:lastModifiedBy>pserver</cp:lastModifiedBy>
  <cp:revision>138</cp:revision>
  <dcterms:created xsi:type="dcterms:W3CDTF">2012-06-04T02:47:32Z</dcterms:created>
  <dcterms:modified xsi:type="dcterms:W3CDTF">2013-07-09T10:18:17Z</dcterms:modified>
</cp:coreProperties>
</file>