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0" r:id="rId4"/>
    <p:sldId id="268" r:id="rId5"/>
    <p:sldId id="261" r:id="rId6"/>
    <p:sldId id="262" r:id="rId7"/>
    <p:sldId id="263" r:id="rId8"/>
    <p:sldId id="264" r:id="rId9"/>
    <p:sldId id="265" r:id="rId10"/>
    <p:sldId id="267" r:id="rId11"/>
    <p:sldId id="269" r:id="rId12"/>
    <p:sldId id="271" r:id="rId13"/>
    <p:sldId id="270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B4B1"/>
    <a:srgbClr val="979581"/>
    <a:srgbClr val="828282"/>
    <a:srgbClr val="6D6D6D"/>
    <a:srgbClr val="5A5A5A"/>
    <a:srgbClr val="D3641A"/>
    <a:srgbClr val="2D2F75"/>
    <a:srgbClr val="006600"/>
    <a:srgbClr val="DDDDDD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0" autoAdjust="0"/>
    <p:restoredTop sz="95118" autoAdjust="0"/>
  </p:normalViewPr>
  <p:slideViewPr>
    <p:cSldViewPr snapToGrid="0">
      <p:cViewPr varScale="1">
        <p:scale>
          <a:sx n="83" d="100"/>
          <a:sy n="83" d="100"/>
        </p:scale>
        <p:origin x="45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BF575-5C1E-44D6-B9E6-820A5716AC1A}" type="datetimeFigureOut">
              <a:rPr lang="en-PK" smtClean="0"/>
              <a:t>28/01/2019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72E82-3060-4BB1-9DE9-B7DFA4D912D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9413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72E82-3060-4BB1-9DE9-B7DFA4D912DE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32055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6024-585C-4C75-867F-84410977E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270B2-3B99-4929-99A5-66CB8FD5E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48375-756C-444A-B2AC-8506E3B7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AFE0-06D8-4757-A867-EF1B46202B02}" type="datetimeFigureOut">
              <a:rPr lang="en-US" smtClean="0"/>
              <a:t>1/28/2019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FE338-E409-4F41-B8B0-6F8DA11C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69C5A-F0FC-44C4-85ED-BDFA7B6E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9221-257A-4638-8358-3E14AA730C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0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7316-C316-450C-9859-9317249B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FDB9A-09BD-4B9F-9FB7-8F8480704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5D8C2-7DF8-4E95-97B4-3694A23D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AFE0-06D8-4757-A867-EF1B46202B02}" type="datetimeFigureOut">
              <a:rPr lang="en-US" smtClean="0"/>
              <a:t>1/28/2019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67F51-F343-4B73-8439-4C22E046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75134-5D82-4189-955A-8316B37C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9221-257A-4638-8358-3E14AA730C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35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9AA37-45AD-47A1-B3AB-C47BE6D7E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516D7-269B-4F5B-94C5-C4786EB9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3C223-FE6C-4F71-8995-69A6EC35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AFE0-06D8-4757-A867-EF1B46202B02}" type="datetimeFigureOut">
              <a:rPr lang="en-US" smtClean="0"/>
              <a:t>1/28/2019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17F92-F220-40B1-93A9-96ED87E4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9F291-24EF-4723-B25B-BB860578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9221-257A-4638-8358-3E14AA730C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9219-9E1D-4AE8-91F6-1E991CD2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57BC9-3190-4BE3-BB02-7D1AC7B3C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C16F2-6C82-4AE6-8691-25205EFA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AFE0-06D8-4757-A867-EF1B46202B02}" type="datetimeFigureOut">
              <a:rPr lang="en-US" smtClean="0"/>
              <a:t>1/28/2019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C78C3-11EF-4387-BE99-3B348191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72752-167D-4C52-8001-A2F4DE0B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9221-257A-4638-8358-3E14AA730C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3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0C0C-3CCE-4241-84BE-3EF76E950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6A219-F7E5-4A08-BFF9-6A823FC25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F5E82-1EB9-4ECE-B644-883DFCA4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AFE0-06D8-4757-A867-EF1B46202B02}" type="datetimeFigureOut">
              <a:rPr lang="en-US" smtClean="0"/>
              <a:t>1/28/2019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E38B3-753C-44D2-9832-BF6F1B70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FAA17-B9BA-4282-AC46-2C9262DC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9221-257A-4638-8358-3E14AA730C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3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9325-ADA4-4864-8B63-9CB4FFD4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A9E25-4208-472E-B81A-77B1C3891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444E3-EEB8-4622-8CF0-11CDA76DA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69E35-B8E6-4400-BA4D-534B7B9A2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AFE0-06D8-4757-A867-EF1B46202B02}" type="datetimeFigureOut">
              <a:rPr lang="en-US" smtClean="0"/>
              <a:t>1/28/2019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3A719-F0C3-4074-89AB-D4F93C9B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394D9-8DFE-4307-9411-FA794569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9221-257A-4638-8358-3E14AA730C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47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9641-C738-479C-9F08-180B34E0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80E92-F80F-4C93-90F2-933D93E0A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3BB94-8644-40DB-846B-AC882B474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31C28-1572-42CC-932F-C3BD02A94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DE2734-BAFD-4006-93CE-33CF9C53B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190A3-7F1E-4168-9B65-17244CAA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AFE0-06D8-4757-A867-EF1B46202B02}" type="datetimeFigureOut">
              <a:rPr lang="en-US" smtClean="0"/>
              <a:t>1/28/2019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C611C-FF31-482E-B87D-D5318789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C797D1-5FDC-4963-9F17-8F1FCFBB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9221-257A-4638-8358-3E14AA730C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99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CA04-C981-4036-BEC4-E9906BEB0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4ECAC-F2BE-423B-A5A9-5FDF66B2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AFE0-06D8-4757-A867-EF1B46202B02}" type="datetimeFigureOut">
              <a:rPr lang="en-US" smtClean="0"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FFAE5-1FCE-496C-9C12-E5345342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DC0DD-DA4E-42CF-BD59-22C060EF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9221-257A-4638-8358-3E14AA730C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A11F9-2FE3-4D72-92DA-86CBCC472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AFE0-06D8-4757-A867-EF1B46202B02}" type="datetimeFigureOut">
              <a:rPr lang="en-US" smtClean="0"/>
              <a:t>1/28/2019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06AD6-6811-4776-8CC1-716D2B2F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82EA6-5FA0-414B-8E06-20D7554E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9221-257A-4638-8358-3E14AA730C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5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2067-7A48-4DED-AB7E-6319FD2B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A6E9-EEA5-42CE-9244-897B7F9DE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73490-54BB-4353-8394-C629216D3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274AD-D50F-4DD0-AAE9-07D74AC3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AFE0-06D8-4757-A867-EF1B46202B02}" type="datetimeFigureOut">
              <a:rPr lang="en-US" smtClean="0"/>
              <a:t>1/28/2019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0DC29-7F7A-49E7-A476-FD1611B9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B8449-13CE-4F9E-AF28-8DEC9086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9221-257A-4638-8358-3E14AA730C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24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386F-11E4-41DF-AC10-92941231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22C03-512A-4ED3-8129-BEB37C7F5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038E8-09AE-44E9-BE82-E9EC335BF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A95A-DB58-487A-92B9-95047769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AFE0-06D8-4757-A867-EF1B46202B02}" type="datetimeFigureOut">
              <a:rPr lang="en-US" smtClean="0"/>
              <a:t>1/28/2019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1FAF3-213C-49F3-B0F7-1E2CDF277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0CE42-3301-4422-8603-74EF7DF5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9221-257A-4638-8358-3E14AA730C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B4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D569C0-5330-40AD-96C2-55DB8705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FAF62-259C-457D-AF5C-D097F4259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07DFE-ED5E-4F64-A37D-C366F4A45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2AFE0-06D8-4757-A867-EF1B46202B02}" type="datetimeFigureOut">
              <a:rPr lang="en-US" smtClean="0"/>
              <a:t>1/28/2019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C7B10-0F18-47A9-81E0-E290B4AFC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99B9F-E985-40A0-9AFB-7A3108E0D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79221-257A-4638-8358-3E14AA730C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4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ffl.org/2014/10/gartner-calano-le-vendite-dei-tablet-bene-invece-i-pc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7A041E7-1523-4B5C-8BB2-19600CD44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" y="14068"/>
            <a:ext cx="12192000" cy="6858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2" name="Rectangle: Single Corner Snipped 11" descr="colored rectangle">
            <a:extLst>
              <a:ext uri="{FF2B5EF4-FFF2-40B4-BE49-F238E27FC236}">
                <a16:creationId xmlns:a16="http://schemas.microsoft.com/office/drawing/2014/main" id="{B2B39F92-37D9-489E-9586-0B8AF1B7EA73}"/>
              </a:ext>
            </a:extLst>
          </p:cNvPr>
          <p:cNvSpPr/>
          <p:nvPr/>
        </p:nvSpPr>
        <p:spPr>
          <a:xfrm flipV="1">
            <a:off x="0" y="5267213"/>
            <a:ext cx="4686935" cy="1581150"/>
          </a:xfrm>
          <a:prstGeom prst="snip1Rect">
            <a:avLst>
              <a:gd name="adj" fmla="val 47819"/>
            </a:avLst>
          </a:prstGeom>
          <a:solidFill>
            <a:srgbClr val="B3B4B1"/>
          </a:solidFill>
          <a:ln w="127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PK" sz="1200" dirty="0">
              <a:solidFill>
                <a:srgbClr val="000000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FE7E7D-CC46-401D-82B5-074A9BD4E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015" y="5536535"/>
            <a:ext cx="3664014" cy="10425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30CA7F-72B1-4D53-AF3E-5A5FC0C93B72}"/>
              </a:ext>
            </a:extLst>
          </p:cNvPr>
          <p:cNvSpPr txBox="1"/>
          <p:nvPr/>
        </p:nvSpPr>
        <p:spPr>
          <a:xfrm>
            <a:off x="7924800" y="4095545"/>
            <a:ext cx="5144085" cy="2426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7283C"/>
                </a:solidFill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 Members: </a:t>
            </a:r>
            <a:endParaRPr lang="en-PK" sz="2000" b="1" dirty="0">
              <a:solidFill>
                <a:srgbClr val="44546A"/>
              </a:solidFill>
              <a:latin typeface="Arial Black" panose="020B0A040201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800" b="1" dirty="0" err="1">
                <a:solidFill>
                  <a:srgbClr val="DD641A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Syeda</a:t>
            </a:r>
            <a:r>
              <a:rPr lang="en-US" sz="2800" b="1" dirty="0">
                <a:solidFill>
                  <a:srgbClr val="DD641A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Ayesha </a:t>
            </a:r>
            <a:r>
              <a:rPr lang="en-US" sz="2800" b="1" dirty="0" err="1">
                <a:solidFill>
                  <a:srgbClr val="DD641A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Alam</a:t>
            </a:r>
            <a:r>
              <a:rPr lang="en-US" sz="2800" b="1" dirty="0">
                <a:solidFill>
                  <a:srgbClr val="DD641A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CT-003</a:t>
            </a:r>
            <a:endParaRPr lang="en-PK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800" b="1" dirty="0">
                <a:solidFill>
                  <a:srgbClr val="DD641A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Aimen Ahmed            CT-004</a:t>
            </a:r>
            <a:endParaRPr lang="en-PK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800" b="1" dirty="0">
                <a:solidFill>
                  <a:srgbClr val="DD641A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Misbah Haroon          CT-009</a:t>
            </a:r>
            <a:endParaRPr lang="en-PK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7C14C3A6-FFE9-4BAC-A548-0148ECA787E9}"/>
              </a:ext>
            </a:extLst>
          </p:cNvPr>
          <p:cNvSpPr/>
          <p:nvPr/>
        </p:nvSpPr>
        <p:spPr>
          <a:xfrm flipH="1">
            <a:off x="7047914" y="0"/>
            <a:ext cx="5144086" cy="1294228"/>
          </a:xfrm>
          <a:prstGeom prst="homePlate">
            <a:avLst/>
          </a:prstGeom>
          <a:solidFill>
            <a:srgbClr val="B3B4B1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34DFB8-DD99-44EF-B778-C891B38B55E4}"/>
              </a:ext>
            </a:extLst>
          </p:cNvPr>
          <p:cNvSpPr txBox="1"/>
          <p:nvPr/>
        </p:nvSpPr>
        <p:spPr>
          <a:xfrm>
            <a:off x="7924800" y="354726"/>
            <a:ext cx="4004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Distributed Computing</a:t>
            </a:r>
            <a:endParaRPr lang="en-PK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4886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5C8638-C7EA-48DE-A786-00A4120B3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"/>
          <a:stretch/>
        </p:blipFill>
        <p:spPr>
          <a:xfrm>
            <a:off x="451957" y="2114045"/>
            <a:ext cx="10494339" cy="87642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7D22CA-C5C7-4373-8285-5287D083AD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"/>
          <a:stretch/>
        </p:blipFill>
        <p:spPr>
          <a:xfrm>
            <a:off x="451957" y="3834077"/>
            <a:ext cx="10499596" cy="933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09B781-1ECA-4FAB-BB5D-8A3F128690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"/>
          <a:stretch/>
        </p:blipFill>
        <p:spPr>
          <a:xfrm>
            <a:off x="451957" y="5551538"/>
            <a:ext cx="10499596" cy="933580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D706416D-5489-4C8A-B96B-73105373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5" y="157578"/>
            <a:ext cx="10515600" cy="719137"/>
          </a:xfrm>
        </p:spPr>
        <p:txBody>
          <a:bodyPr/>
          <a:lstStyle/>
          <a:p>
            <a:pPr algn="ctr"/>
            <a:r>
              <a:rPr lang="en-US" sz="3200" b="1" u="sng" dirty="0">
                <a:solidFill>
                  <a:srgbClr val="D364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IMPLEMENTATION (Cont.)</a:t>
            </a:r>
            <a:endParaRPr lang="en-PK" sz="3200" b="1" u="sng" dirty="0">
              <a:solidFill>
                <a:srgbClr val="D3641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1E2A9A-25A9-4E0B-BA21-332609593E08}"/>
              </a:ext>
            </a:extLst>
          </p:cNvPr>
          <p:cNvSpPr/>
          <p:nvPr/>
        </p:nvSpPr>
        <p:spPr>
          <a:xfrm>
            <a:off x="4601989" y="651176"/>
            <a:ext cx="2300951" cy="837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3600" b="1" dirty="0">
                <a:solidFill>
                  <a:srgbClr val="07283C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No: 03</a:t>
            </a:r>
            <a:endParaRPr lang="en-PK" sz="3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ED913C-4D26-4CFD-8FEF-6395C2752804}"/>
              </a:ext>
            </a:extLst>
          </p:cNvPr>
          <p:cNvSpPr/>
          <p:nvPr/>
        </p:nvSpPr>
        <p:spPr>
          <a:xfrm>
            <a:off x="357799" y="1695998"/>
            <a:ext cx="2974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1F3864"/>
                </a:solidFill>
                <a:latin typeface="Calibri Light" panose="020F0302020204030204" pitchFamily="34" charset="0"/>
              </a:rPr>
              <a:t>Karachi (Head</a:t>
            </a:r>
            <a:r>
              <a:rPr lang="en-US" sz="24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1F3864"/>
                </a:solidFill>
                <a:latin typeface="Calibri Light" panose="020F0302020204030204" pitchFamily="34" charset="0"/>
              </a:rPr>
              <a:t>Quarter)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5BB55-8BEF-4963-9485-9F1A4A2D4D28}"/>
              </a:ext>
            </a:extLst>
          </p:cNvPr>
          <p:cNvSpPr/>
          <p:nvPr/>
        </p:nvSpPr>
        <p:spPr>
          <a:xfrm>
            <a:off x="357799" y="3364897"/>
            <a:ext cx="21468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1F3864"/>
                </a:solidFill>
                <a:latin typeface="Calibri Light" panose="020F0302020204030204" pitchFamily="34" charset="0"/>
              </a:rPr>
              <a:t>Lahore</a:t>
            </a:r>
            <a:r>
              <a:rPr lang="en-US" sz="24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1F3864"/>
                </a:solidFill>
                <a:latin typeface="Calibri Light" panose="020F0302020204030204" pitchFamily="34" charset="0"/>
              </a:rPr>
              <a:t>(Branch)</a:t>
            </a:r>
            <a:r>
              <a:rPr lang="en-US" sz="24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dirty="0">
                <a:solidFill>
                  <a:srgbClr val="1F3864"/>
                </a:solidFill>
                <a:latin typeface="Calibri Light" panose="020F0302020204030204" pitchFamily="34" charset="0"/>
              </a:rPr>
              <a:t>    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003ACF-7A32-40DD-9F54-48B0A66586C8}"/>
              </a:ext>
            </a:extLst>
          </p:cNvPr>
          <p:cNvSpPr/>
          <p:nvPr/>
        </p:nvSpPr>
        <p:spPr>
          <a:xfrm>
            <a:off x="210850" y="5093917"/>
            <a:ext cx="27962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1F3864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Faisalabad</a:t>
            </a:r>
            <a:r>
              <a:rPr lang="en-US" sz="24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1F3864"/>
                </a:solidFill>
                <a:latin typeface="Calibri Light" panose="020F0302020204030204" pitchFamily="34" charset="0"/>
              </a:rPr>
              <a:t>(Branch)</a:t>
            </a:r>
            <a:r>
              <a:rPr lang="en-US" sz="24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dirty="0">
                <a:solidFill>
                  <a:srgbClr val="1F3864"/>
                </a:solidFill>
                <a:latin typeface="Calibri Light" panose="020F0302020204030204" pitchFamily="34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4132373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E41E0858-E816-4C74-B4A5-9C4E4D02049F}"/>
              </a:ext>
            </a:extLst>
          </p:cNvPr>
          <p:cNvSpPr txBox="1">
            <a:spLocks/>
          </p:cNvSpPr>
          <p:nvPr/>
        </p:nvSpPr>
        <p:spPr>
          <a:xfrm>
            <a:off x="669925" y="276846"/>
            <a:ext cx="10515600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>
                <a:solidFill>
                  <a:srgbClr val="D364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IMPLEMENTATION (Cont.)</a:t>
            </a:r>
            <a:endParaRPr lang="en-PK" sz="3200" b="1" u="sng" dirty="0">
              <a:solidFill>
                <a:srgbClr val="D3641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32DC61-028B-45A4-8AD0-B1A4E7FA7FBE}"/>
              </a:ext>
            </a:extLst>
          </p:cNvPr>
          <p:cNvSpPr/>
          <p:nvPr/>
        </p:nvSpPr>
        <p:spPr>
          <a:xfrm>
            <a:off x="4601989" y="704184"/>
            <a:ext cx="2300951" cy="837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3600" b="1" dirty="0">
                <a:solidFill>
                  <a:srgbClr val="07283C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No: 04</a:t>
            </a:r>
            <a:endParaRPr lang="en-PK" sz="3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0F2D61-CE63-459E-96C8-F4ABC37B9B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265" y="2337556"/>
            <a:ext cx="3887470" cy="12287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D97E2F1-E633-4771-ABC5-0E3E1ECFE2DB}"/>
              </a:ext>
            </a:extLst>
          </p:cNvPr>
          <p:cNvSpPr/>
          <p:nvPr/>
        </p:nvSpPr>
        <p:spPr>
          <a:xfrm>
            <a:off x="4398709" y="1816182"/>
            <a:ext cx="3539343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74295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1F3864"/>
                </a:solidFill>
                <a:latin typeface="Calibri Light" panose="020F0302020204030204" pitchFamily="34" charset="0"/>
              </a:rPr>
              <a:t>IP: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1F3864"/>
                </a:solidFill>
                <a:latin typeface="Calibri Light" panose="020F0302020204030204" pitchFamily="34" charset="0"/>
              </a:rPr>
              <a:t>192.168.43.220 (Local Host)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F4FFCE-1B38-491B-9545-CE70C2D4E4C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86" y="4373715"/>
            <a:ext cx="3867150" cy="12645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F8B37C-29D9-4A57-B29B-7AC3EC76CA5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261" y="4346084"/>
            <a:ext cx="3933825" cy="12668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6DA3BBA-31A2-4F0E-87E3-614A460F4785}"/>
              </a:ext>
            </a:extLst>
          </p:cNvPr>
          <p:cNvSpPr/>
          <p:nvPr/>
        </p:nvSpPr>
        <p:spPr>
          <a:xfrm>
            <a:off x="7532853" y="3850391"/>
            <a:ext cx="1959191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tabLst>
                <a:tab pos="74295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1F3864"/>
                </a:solidFill>
                <a:latin typeface="Calibri Light" panose="020F0302020204030204" pitchFamily="34" charset="0"/>
              </a:rPr>
              <a:t>IP: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1F3864"/>
                </a:solidFill>
                <a:latin typeface="Calibri Light" panose="020F0302020204030204" pitchFamily="34" charset="0"/>
              </a:rPr>
              <a:t>192.168.43.220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128A9E-6ACC-4945-85DE-CD9CC8CEF2AE}"/>
              </a:ext>
            </a:extLst>
          </p:cNvPr>
          <p:cNvSpPr/>
          <p:nvPr/>
        </p:nvSpPr>
        <p:spPr>
          <a:xfrm>
            <a:off x="1178422" y="3843777"/>
            <a:ext cx="1959191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tabLst>
                <a:tab pos="74295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1F3864"/>
                </a:solidFill>
                <a:latin typeface="Calibri Light" panose="020F0302020204030204" pitchFamily="34" charset="0"/>
              </a:rPr>
              <a:t>IP: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1F3864"/>
                </a:solidFill>
                <a:latin typeface="Calibri Light" panose="020F0302020204030204" pitchFamily="34" charset="0"/>
              </a:rPr>
              <a:t>192.168.43.220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1796C-116C-47F0-BC57-B3D3B5C27CAE}"/>
              </a:ext>
            </a:extLst>
          </p:cNvPr>
          <p:cNvSpPr/>
          <p:nvPr/>
        </p:nvSpPr>
        <p:spPr>
          <a:xfrm>
            <a:off x="7386610" y="4957069"/>
            <a:ext cx="1288415" cy="4159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C8B82D-2CC1-4B41-97B7-51C43BF0F9A2}"/>
              </a:ext>
            </a:extLst>
          </p:cNvPr>
          <p:cNvSpPr/>
          <p:nvPr/>
        </p:nvSpPr>
        <p:spPr>
          <a:xfrm>
            <a:off x="965926" y="5029957"/>
            <a:ext cx="1288415" cy="4159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0C738E-9DBF-45A9-842B-22E719AD29EE}"/>
              </a:ext>
            </a:extLst>
          </p:cNvPr>
          <p:cNvSpPr/>
          <p:nvPr/>
        </p:nvSpPr>
        <p:spPr>
          <a:xfrm>
            <a:off x="4133684" y="2910581"/>
            <a:ext cx="1539240" cy="612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63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557EFF-ADCC-4F61-B83C-7224118CB101}"/>
              </a:ext>
            </a:extLst>
          </p:cNvPr>
          <p:cNvSpPr txBox="1">
            <a:spLocks/>
          </p:cNvSpPr>
          <p:nvPr/>
        </p:nvSpPr>
        <p:spPr>
          <a:xfrm>
            <a:off x="669925" y="157578"/>
            <a:ext cx="10515600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>
                <a:solidFill>
                  <a:srgbClr val="D364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Working</a:t>
            </a:r>
            <a:endParaRPr lang="en-PK" sz="3200" b="1" u="sng" dirty="0">
              <a:solidFill>
                <a:srgbClr val="D3641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60614A-15CD-446E-9906-47A76802588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63" y="1773631"/>
            <a:ext cx="9063272" cy="4768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04800D-C2CF-46CA-94E2-BE737C55E2ED}"/>
              </a:ext>
            </a:extLst>
          </p:cNvPr>
          <p:cNvSpPr/>
          <p:nvPr/>
        </p:nvSpPr>
        <p:spPr>
          <a:xfrm>
            <a:off x="901139" y="1151783"/>
            <a:ext cx="4810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1F3864"/>
                </a:solidFill>
                <a:latin typeface="Calibri Light" panose="020F0302020204030204" pitchFamily="34" charset="0"/>
              </a:rPr>
              <a:t>For Lahore and Faisalabad (Branches):</a:t>
            </a:r>
            <a:r>
              <a:rPr lang="en-US" sz="24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dirty="0">
                <a:solidFill>
                  <a:srgbClr val="1F3864"/>
                </a:solidFill>
                <a:latin typeface="Calibri Light" panose="020F0302020204030204" pitchFamily="34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804007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FDCCD465-CBB5-4F80-B879-D9E7725E324A}"/>
              </a:ext>
            </a:extLst>
          </p:cNvPr>
          <p:cNvSpPr txBox="1">
            <a:spLocks/>
          </p:cNvSpPr>
          <p:nvPr/>
        </p:nvSpPr>
        <p:spPr>
          <a:xfrm>
            <a:off x="669925" y="157578"/>
            <a:ext cx="10515600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>
                <a:solidFill>
                  <a:srgbClr val="D364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Working (Cont.)</a:t>
            </a:r>
            <a:endParaRPr lang="en-PK" sz="3200" b="1" u="sng" dirty="0">
              <a:solidFill>
                <a:srgbClr val="D3641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46D2F8-D4B4-4612-A949-479E7294FCF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054" y="1777875"/>
            <a:ext cx="8893431" cy="47864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79ECA3-3215-44FB-99A5-57BEEC3EE9F3}"/>
              </a:ext>
            </a:extLst>
          </p:cNvPr>
          <p:cNvSpPr/>
          <p:nvPr/>
        </p:nvSpPr>
        <p:spPr>
          <a:xfrm>
            <a:off x="980656" y="1139410"/>
            <a:ext cx="35201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1F3864"/>
                </a:solidFill>
                <a:latin typeface="Calibri Light" panose="020F0302020204030204" pitchFamily="34" charset="0"/>
              </a:rPr>
              <a:t>For Karachi (Head</a:t>
            </a:r>
            <a:r>
              <a:rPr lang="en-US" sz="24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1F3864"/>
                </a:solidFill>
                <a:latin typeface="Calibri Light" panose="020F0302020204030204" pitchFamily="34" charset="0"/>
              </a:rPr>
              <a:t>Quarter):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6904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DB8522FA-A4AF-4FE4-A811-EC19992139F7}"/>
              </a:ext>
            </a:extLst>
          </p:cNvPr>
          <p:cNvSpPr txBox="1">
            <a:spLocks/>
          </p:cNvSpPr>
          <p:nvPr/>
        </p:nvSpPr>
        <p:spPr>
          <a:xfrm>
            <a:off x="669925" y="157578"/>
            <a:ext cx="10515600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>
                <a:solidFill>
                  <a:srgbClr val="D364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Example</a:t>
            </a:r>
            <a:endParaRPr lang="en-PK" sz="3200" b="1" u="sng" dirty="0">
              <a:solidFill>
                <a:srgbClr val="D3641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B082E5-5212-4AF2-9664-F4F9735EB766}"/>
              </a:ext>
            </a:extLst>
          </p:cNvPr>
          <p:cNvSpPr/>
          <p:nvPr/>
        </p:nvSpPr>
        <p:spPr>
          <a:xfrm>
            <a:off x="-755378" y="93247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>
                <a:latin typeface="Calibri Light" panose="020F0302020204030204" pitchFamily="34" charset="0"/>
              </a:rPr>
              <a:t>Synchronous Insertion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dirty="0">
                <a:latin typeface="Calibri Light" panose="020F0302020204030204" pitchFamily="34" charset="0"/>
              </a:rPr>
              <a:t>    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DE28C0-DA2C-4527-BB01-45BAB5C9D5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15" y="1481880"/>
            <a:ext cx="3011170" cy="24364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6555B4-1A05-4F42-8C2A-C0B228E22DD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502" y="4155924"/>
            <a:ext cx="3556000" cy="1408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691422-9FB3-442D-9708-4F5C4EB243A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135" y="4143020"/>
            <a:ext cx="3677285" cy="140792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FA4EC97-9136-4BCD-9C67-6C622B0F39A1}"/>
              </a:ext>
            </a:extLst>
          </p:cNvPr>
          <p:cNvSpPr/>
          <p:nvPr/>
        </p:nvSpPr>
        <p:spPr>
          <a:xfrm>
            <a:off x="7621395" y="5550210"/>
            <a:ext cx="1429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F3864"/>
                </a:solidFill>
                <a:latin typeface="Calibri Light" panose="020F0302020204030204" pitchFamily="34" charset="0"/>
              </a:rPr>
              <a:t>Head</a:t>
            </a:r>
            <a:r>
              <a:rPr lang="en-US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1F3864"/>
                </a:solidFill>
                <a:latin typeface="Calibri Light" panose="020F0302020204030204" pitchFamily="34" charset="0"/>
              </a:rPr>
              <a:t>Quarter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9FE05A-3DD7-4416-A6E4-6F13561A9E29}"/>
              </a:ext>
            </a:extLst>
          </p:cNvPr>
          <p:cNvSpPr/>
          <p:nvPr/>
        </p:nvSpPr>
        <p:spPr>
          <a:xfrm>
            <a:off x="1432961" y="5563468"/>
            <a:ext cx="818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F3864"/>
                </a:solidFill>
                <a:latin typeface="Calibri Light" panose="020F0302020204030204" pitchFamily="34" charset="0"/>
              </a:rPr>
              <a:t>Branch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88F4CC-57A3-4F2E-864F-DB178CE43F18}"/>
              </a:ext>
            </a:extLst>
          </p:cNvPr>
          <p:cNvSpPr/>
          <p:nvPr/>
        </p:nvSpPr>
        <p:spPr>
          <a:xfrm>
            <a:off x="1349601" y="4394635"/>
            <a:ext cx="3449801" cy="2578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43596D-D4C5-4759-9E1A-8EF57A1FC569}"/>
              </a:ext>
            </a:extLst>
          </p:cNvPr>
          <p:cNvSpPr/>
          <p:nvPr/>
        </p:nvSpPr>
        <p:spPr>
          <a:xfrm>
            <a:off x="7564876" y="4209966"/>
            <a:ext cx="3449801" cy="2578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47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0EADE7CB-8791-45D2-B37F-F233269CB3E1}"/>
              </a:ext>
            </a:extLst>
          </p:cNvPr>
          <p:cNvSpPr txBox="1">
            <a:spLocks/>
          </p:cNvSpPr>
          <p:nvPr/>
        </p:nvSpPr>
        <p:spPr>
          <a:xfrm>
            <a:off x="669925" y="157578"/>
            <a:ext cx="10515600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>
                <a:solidFill>
                  <a:srgbClr val="D364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Example (Cont.)</a:t>
            </a:r>
            <a:endParaRPr lang="en-PK" sz="3200" b="1" u="sng" dirty="0">
              <a:solidFill>
                <a:srgbClr val="D3641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44130F-AF3C-4D62-A741-F0406137BD27}"/>
              </a:ext>
            </a:extLst>
          </p:cNvPr>
          <p:cNvSpPr/>
          <p:nvPr/>
        </p:nvSpPr>
        <p:spPr>
          <a:xfrm>
            <a:off x="-755378" y="93247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>
                <a:latin typeface="Calibri Light" panose="020F0302020204030204" pitchFamily="34" charset="0"/>
              </a:rPr>
              <a:t>Asynchronous Insertion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dirty="0">
                <a:latin typeface="Calibri Light" panose="020F0302020204030204" pitchFamily="34" charset="0"/>
              </a:rPr>
              <a:t>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221CBC-AE74-4668-91B1-FF93193017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709" y="1277545"/>
            <a:ext cx="4467225" cy="5098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9DBE03-F7AB-434C-951C-AA265EC86CE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66" y="2141885"/>
            <a:ext cx="5923395" cy="53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D3DFA4-6DB8-48C0-8D6B-7DAA6E94249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66" y="4150516"/>
            <a:ext cx="5923395" cy="2409825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4C48D9-0E62-4815-9190-74888B1C5BEC}"/>
              </a:ext>
            </a:extLst>
          </p:cNvPr>
          <p:cNvCxnSpPr/>
          <p:nvPr/>
        </p:nvCxnSpPr>
        <p:spPr>
          <a:xfrm flipH="1" flipV="1">
            <a:off x="5927725" y="2675285"/>
            <a:ext cx="2182605" cy="16714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009CC4-7916-4823-88F1-71CB5D258864}"/>
              </a:ext>
            </a:extLst>
          </p:cNvPr>
          <p:cNvCxnSpPr>
            <a:cxnSpLocks/>
          </p:cNvCxnSpPr>
          <p:nvPr/>
        </p:nvCxnSpPr>
        <p:spPr>
          <a:xfrm flipH="1" flipV="1">
            <a:off x="6228522" y="5355428"/>
            <a:ext cx="2490627" cy="2250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0419FD0-D0B6-4D3F-81EA-F2737B5C98F7}"/>
              </a:ext>
            </a:extLst>
          </p:cNvPr>
          <p:cNvSpPr/>
          <p:nvPr/>
        </p:nvSpPr>
        <p:spPr>
          <a:xfrm>
            <a:off x="2780839" y="5234915"/>
            <a:ext cx="3449801" cy="2578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0A03CE-752D-4278-B3C0-A6F1C90E0108}"/>
              </a:ext>
            </a:extLst>
          </p:cNvPr>
          <p:cNvSpPr/>
          <p:nvPr/>
        </p:nvSpPr>
        <p:spPr>
          <a:xfrm>
            <a:off x="820612" y="1747056"/>
            <a:ext cx="2651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F3864"/>
                </a:solidFill>
                <a:latin typeface="Calibri Light" panose="020F0302020204030204" pitchFamily="34" charset="0"/>
              </a:rPr>
              <a:t>Temporary Table in Branch: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51D7D9C-809F-454F-B77B-A155738AA466}"/>
              </a:ext>
            </a:extLst>
          </p:cNvPr>
          <p:cNvSpPr/>
          <p:nvPr/>
        </p:nvSpPr>
        <p:spPr>
          <a:xfrm>
            <a:off x="787480" y="3754755"/>
            <a:ext cx="4111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F3864"/>
                </a:solidFill>
                <a:latin typeface="Calibri Light" panose="020F0302020204030204" pitchFamily="34" charset="0"/>
              </a:rPr>
              <a:t>Karachi (Head</a:t>
            </a:r>
            <a:r>
              <a:rPr lang="en-US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1F3864"/>
                </a:solidFill>
                <a:latin typeface="Calibri Light" panose="020F0302020204030204" pitchFamily="34" charset="0"/>
              </a:rPr>
              <a:t>Quarter) Database Replicate: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42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294A98E0-AC64-49B8-AACE-8B855571731C}"/>
              </a:ext>
            </a:extLst>
          </p:cNvPr>
          <p:cNvSpPr txBox="1">
            <a:spLocks/>
          </p:cNvSpPr>
          <p:nvPr/>
        </p:nvSpPr>
        <p:spPr>
          <a:xfrm>
            <a:off x="669925" y="157578"/>
            <a:ext cx="10515600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>
                <a:solidFill>
                  <a:srgbClr val="D364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Fragmentation</a:t>
            </a:r>
            <a:endParaRPr lang="en-PK" sz="3200" b="1" u="sng" dirty="0">
              <a:solidFill>
                <a:srgbClr val="D3641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6A75E-AEFA-47CA-AC0F-C4E980E9AC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4" t="3339"/>
          <a:stretch/>
        </p:blipFill>
        <p:spPr>
          <a:xfrm>
            <a:off x="651744" y="2388800"/>
            <a:ext cx="10997891" cy="36895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0D7A60-093D-4FA1-A883-079C6F81FAA7}"/>
              </a:ext>
            </a:extLst>
          </p:cNvPr>
          <p:cNvSpPr/>
          <p:nvPr/>
        </p:nvSpPr>
        <p:spPr>
          <a:xfrm>
            <a:off x="3479907" y="796952"/>
            <a:ext cx="4810163" cy="837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3600" b="1" dirty="0">
                <a:solidFill>
                  <a:srgbClr val="07283C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Horizontal Fragmentation</a:t>
            </a:r>
            <a:endParaRPr lang="en-PK" sz="3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7A198D59-D2DA-4288-99E8-34CFA316F7C8}"/>
              </a:ext>
            </a:extLst>
          </p:cNvPr>
          <p:cNvCxnSpPr>
            <a:cxnSpLocks/>
          </p:cNvCxnSpPr>
          <p:nvPr/>
        </p:nvCxnSpPr>
        <p:spPr>
          <a:xfrm flipV="1">
            <a:off x="1030375" y="2181775"/>
            <a:ext cx="45085" cy="342900"/>
          </a:xfrm>
          <a:prstGeom prst="curvedConnector3">
            <a:avLst>
              <a:gd name="adj1" fmla="val -44910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11">
            <a:extLst>
              <a:ext uri="{FF2B5EF4-FFF2-40B4-BE49-F238E27FC236}">
                <a16:creationId xmlns:a16="http://schemas.microsoft.com/office/drawing/2014/main" id="{C3B3AB69-0967-4930-92A7-A24846DED30B}"/>
              </a:ext>
            </a:extLst>
          </p:cNvPr>
          <p:cNvSpPr txBox="1"/>
          <p:nvPr/>
        </p:nvSpPr>
        <p:spPr>
          <a:xfrm>
            <a:off x="1051025" y="1986569"/>
            <a:ext cx="1089025" cy="3022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Query</a:t>
            </a:r>
            <a:endParaRPr kumimoji="0" lang="en-PK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099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C39DF3-92E3-476D-B4FB-3F4CA092A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040" y="2018510"/>
            <a:ext cx="8169919" cy="417270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E91FE91-BA76-402C-BC59-64664B5218BA}"/>
              </a:ext>
            </a:extLst>
          </p:cNvPr>
          <p:cNvSpPr txBox="1">
            <a:spLocks/>
          </p:cNvSpPr>
          <p:nvPr/>
        </p:nvSpPr>
        <p:spPr>
          <a:xfrm>
            <a:off x="669925" y="157578"/>
            <a:ext cx="10515600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>
                <a:solidFill>
                  <a:srgbClr val="D364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Fragmentation</a:t>
            </a:r>
            <a:endParaRPr lang="en-PK" sz="3200" b="1" u="sng" dirty="0">
              <a:solidFill>
                <a:srgbClr val="D3641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BE1F79-AA34-4AF1-86D2-72338317C4AE}"/>
              </a:ext>
            </a:extLst>
          </p:cNvPr>
          <p:cNvSpPr/>
          <p:nvPr/>
        </p:nvSpPr>
        <p:spPr>
          <a:xfrm>
            <a:off x="3730650" y="757196"/>
            <a:ext cx="4308680" cy="837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3600" b="1" dirty="0">
                <a:solidFill>
                  <a:srgbClr val="07283C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Vertical Fragmentation</a:t>
            </a:r>
            <a:endParaRPr lang="en-PK" sz="3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8BD2025-1BF3-41A2-8F12-EBBFE6448A6B}"/>
              </a:ext>
            </a:extLst>
          </p:cNvPr>
          <p:cNvCxnSpPr>
            <a:cxnSpLocks/>
          </p:cNvCxnSpPr>
          <p:nvPr/>
        </p:nvCxnSpPr>
        <p:spPr>
          <a:xfrm flipV="1">
            <a:off x="2117056" y="1850473"/>
            <a:ext cx="45085" cy="342900"/>
          </a:xfrm>
          <a:prstGeom prst="curvedConnector3">
            <a:avLst>
              <a:gd name="adj1" fmla="val -44910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1">
            <a:extLst>
              <a:ext uri="{FF2B5EF4-FFF2-40B4-BE49-F238E27FC236}">
                <a16:creationId xmlns:a16="http://schemas.microsoft.com/office/drawing/2014/main" id="{DB205766-5BA6-4736-BD10-B1F8B8A8010F}"/>
              </a:ext>
            </a:extLst>
          </p:cNvPr>
          <p:cNvSpPr txBox="1"/>
          <p:nvPr/>
        </p:nvSpPr>
        <p:spPr>
          <a:xfrm>
            <a:off x="2177460" y="1655264"/>
            <a:ext cx="1089025" cy="3022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Query</a:t>
            </a:r>
            <a:endParaRPr kumimoji="0" lang="en-PK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99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FED6-CF97-4019-AA3B-5913B2FA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>
                <a:solidFill>
                  <a:srgbClr val="D364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A02020204030203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58DCE-2C4F-4461-B191-C054CE5B6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964"/>
            <a:ext cx="10515600" cy="44626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Easy Walk Shoe Corporation is a leading shoe company.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 their online system, want to render their services to their customer at their door steps.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3D849E-F70B-4F24-8C64-FC1ABF6CC9A0}"/>
              </a:ext>
            </a:extLst>
          </p:cNvPr>
          <p:cNvSpPr/>
          <p:nvPr/>
        </p:nvSpPr>
        <p:spPr>
          <a:xfrm>
            <a:off x="5217025" y="4805626"/>
            <a:ext cx="19038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   Karachi</a:t>
            </a:r>
          </a:p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(Headquarter) </a:t>
            </a:r>
            <a:endParaRPr lang="en-PK" sz="2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74CFE1-CD5D-4658-85A9-6464A9AE1531}"/>
              </a:ext>
            </a:extLst>
          </p:cNvPr>
          <p:cNvSpPr/>
          <p:nvPr/>
        </p:nvSpPr>
        <p:spPr>
          <a:xfrm>
            <a:off x="762000" y="5459325"/>
            <a:ext cx="27229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Faisalabad (Branch)</a:t>
            </a:r>
            <a:endParaRPr lang="en-PK" sz="2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C95DF1D-77C8-4F3D-8218-775C5C0CF5D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5800" y="4245855"/>
            <a:ext cx="2722940" cy="1598247"/>
          </a:xfrm>
          <a:prstGeom prst="rect">
            <a:avLst/>
          </a:prstGeom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1B6FDBD-11EC-46C1-BBBC-D8FFB9F552E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58720" y="4190774"/>
            <a:ext cx="2722940" cy="15982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E8D758E-2F0C-4FF8-9254-73B74AD7B48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98460" y="3622878"/>
            <a:ext cx="2722940" cy="159824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2093FE7-1F96-4DBE-A2A7-F2E30199091A}"/>
              </a:ext>
            </a:extLst>
          </p:cNvPr>
          <p:cNvSpPr/>
          <p:nvPr/>
        </p:nvSpPr>
        <p:spPr>
          <a:xfrm>
            <a:off x="8902340" y="5459324"/>
            <a:ext cx="2179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Lahore (Branch)</a:t>
            </a:r>
            <a:endParaRPr lang="en-PK" sz="2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800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0092-0758-44DF-B3BD-059307228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422031"/>
            <a:ext cx="10515600" cy="1521876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>
                <a:solidFill>
                  <a:srgbClr val="D364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A02020204030203" pitchFamily="34" charset="0"/>
              </a:rPr>
              <a:t>REASON BEHIND THE DISTRIBUTION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446D0-B767-477A-8684-A53938B70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8118" y="2106978"/>
            <a:ext cx="8637563" cy="2310277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2D2F75"/>
                </a:solidFill>
                <a:latin typeface="Lato Black" panose="020F0A02020204030203" pitchFamily="34" charset="0"/>
              </a:rPr>
              <a:t>Data Sharing</a:t>
            </a:r>
          </a:p>
          <a:p>
            <a:r>
              <a:rPr lang="en-US" sz="2400" b="1" dirty="0">
                <a:solidFill>
                  <a:srgbClr val="2D2F75"/>
                </a:solidFill>
                <a:latin typeface="Lato Black" panose="020F0A02020204030203" pitchFamily="34" charset="0"/>
              </a:rPr>
              <a:t>Reliable Data Communication</a:t>
            </a:r>
            <a:endParaRPr lang="en-PK" sz="2400" b="1" dirty="0">
              <a:solidFill>
                <a:srgbClr val="2D2F75"/>
              </a:solidFill>
              <a:latin typeface="Lato Black" panose="020F0A02020204030203" pitchFamily="34" charset="0"/>
            </a:endParaRPr>
          </a:p>
          <a:p>
            <a:r>
              <a:rPr lang="en-US" sz="2400" b="1" dirty="0">
                <a:solidFill>
                  <a:srgbClr val="2D2F75"/>
                </a:solidFill>
                <a:latin typeface="Lato Black" panose="020F0A02020204030203" pitchFamily="34" charset="0"/>
              </a:rPr>
              <a:t>Transaction and Analytical Processing</a:t>
            </a:r>
          </a:p>
          <a:p>
            <a:r>
              <a:rPr lang="en-US" sz="2400" b="1" dirty="0">
                <a:solidFill>
                  <a:srgbClr val="2D2F75"/>
                </a:solidFill>
                <a:latin typeface="Lato Black" panose="020F0A02020204030203" pitchFamily="34" charset="0"/>
              </a:rPr>
              <a:t>Multiple Application Vendor</a:t>
            </a:r>
            <a:endParaRPr lang="en-US" sz="2400" b="1" dirty="0"/>
          </a:p>
          <a:p>
            <a:r>
              <a:rPr lang="en-US" sz="2400" b="1" dirty="0">
                <a:solidFill>
                  <a:srgbClr val="2D2F75"/>
                </a:solidFill>
                <a:latin typeface="Lato Black" panose="020F0A02020204030203" pitchFamily="34" charset="0"/>
              </a:rPr>
              <a:t>Data Recovery</a:t>
            </a:r>
          </a:p>
          <a:p>
            <a:r>
              <a:rPr lang="en-US" sz="2400" b="1" dirty="0">
                <a:solidFill>
                  <a:srgbClr val="2D2F75"/>
                </a:solidFill>
                <a:latin typeface="Lato Black" panose="020F0A02020204030203" pitchFamily="34" charset="0"/>
              </a:rPr>
              <a:t>Distributed Nature of Organizational Units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 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123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D563-9DB0-4D51-A6BF-4C59A0AE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u="sng" dirty="0">
                <a:solidFill>
                  <a:srgbClr val="D364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A02020204030203" pitchFamily="34" charset="0"/>
              </a:rPr>
              <a:t>Design Strategy of Easy Walk </a:t>
            </a:r>
            <a:br>
              <a:rPr lang="en-PK" dirty="0"/>
            </a:b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BA9D7D-28AF-46F4-A5A5-66563BB18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455" y="1140789"/>
            <a:ext cx="8738382" cy="54710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3AF36B-FFB1-44ED-AE8D-3F42285A9397}"/>
              </a:ext>
            </a:extLst>
          </p:cNvPr>
          <p:cNvSpPr/>
          <p:nvPr/>
        </p:nvSpPr>
        <p:spPr>
          <a:xfrm>
            <a:off x="7819912" y="6292820"/>
            <a:ext cx="27519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TOP-DOWN APPROACH</a:t>
            </a:r>
            <a:endParaRPr lang="en-PK" sz="1600" dirty="0">
              <a:solidFill>
                <a:schemeClr val="bg2">
                  <a:lumMod val="1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21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4458-DC4D-48A1-B91C-347A2266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86" y="225083"/>
            <a:ext cx="11676185" cy="1519311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u="sng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</a:br>
            <a:r>
              <a:rPr lang="en-US" sz="3600" b="1" u="sng" dirty="0">
                <a:solidFill>
                  <a:srgbClr val="D364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SCENARIO OF EASY WALK DISTRIBUTED DATABASE:</a:t>
            </a:r>
            <a:br>
              <a:rPr lang="en-US" b="1" u="sng" dirty="0">
                <a:solidFill>
                  <a:srgbClr val="D364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</a:br>
            <a:endParaRPr lang="en-US" b="1" u="sng" dirty="0">
              <a:solidFill>
                <a:srgbClr val="D3641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AFAC7E-66C6-49C1-BC50-BF3C33F86A2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818" y="1744393"/>
            <a:ext cx="8961120" cy="462827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0EF149-C034-4576-AE67-0259ED4B1DCA}"/>
              </a:ext>
            </a:extLst>
          </p:cNvPr>
          <p:cNvSpPr txBox="1"/>
          <p:nvPr/>
        </p:nvSpPr>
        <p:spPr>
          <a:xfrm>
            <a:off x="7739270" y="5936975"/>
            <a:ext cx="1052789" cy="338554"/>
          </a:xfrm>
          <a:prstGeom prst="rect">
            <a:avLst/>
          </a:prstGeom>
          <a:solidFill>
            <a:srgbClr val="B3B4B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Faisalabad</a:t>
            </a:r>
          </a:p>
        </p:txBody>
      </p:sp>
    </p:spTree>
    <p:extLst>
      <p:ext uri="{BB962C8B-B14F-4D97-AF65-F5344CB8AC3E}">
        <p14:creationId xmlns:p14="http://schemas.microsoft.com/office/powerpoint/2010/main" val="95674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3F5D-5CB4-4606-B9D9-45A9ADB26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3"/>
            <a:ext cx="10515600" cy="661817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>
                <a:solidFill>
                  <a:srgbClr val="D364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TABLES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4D88CE8-4B6D-439B-BAD2-6FF30009E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656498"/>
              </p:ext>
            </p:extLst>
          </p:nvPr>
        </p:nvGraphicFramePr>
        <p:xfrm>
          <a:off x="1720948" y="2886091"/>
          <a:ext cx="8750105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668">
                  <a:extLst>
                    <a:ext uri="{9D8B030D-6E8A-4147-A177-3AD203B41FA5}">
                      <a16:colId xmlns:a16="http://schemas.microsoft.com/office/drawing/2014/main" val="4222199064"/>
                    </a:ext>
                  </a:extLst>
                </a:gridCol>
                <a:gridCol w="1418934">
                  <a:extLst>
                    <a:ext uri="{9D8B030D-6E8A-4147-A177-3AD203B41FA5}">
                      <a16:colId xmlns:a16="http://schemas.microsoft.com/office/drawing/2014/main" val="3681641563"/>
                    </a:ext>
                  </a:extLst>
                </a:gridCol>
                <a:gridCol w="1043211">
                  <a:extLst>
                    <a:ext uri="{9D8B030D-6E8A-4147-A177-3AD203B41FA5}">
                      <a16:colId xmlns:a16="http://schemas.microsoft.com/office/drawing/2014/main" val="3085390625"/>
                    </a:ext>
                  </a:extLst>
                </a:gridCol>
                <a:gridCol w="1231073">
                  <a:extLst>
                    <a:ext uri="{9D8B030D-6E8A-4147-A177-3AD203B41FA5}">
                      <a16:colId xmlns:a16="http://schemas.microsoft.com/office/drawing/2014/main" val="1302131534"/>
                    </a:ext>
                  </a:extLst>
                </a:gridCol>
                <a:gridCol w="1231073">
                  <a:extLst>
                    <a:ext uri="{9D8B030D-6E8A-4147-A177-3AD203B41FA5}">
                      <a16:colId xmlns:a16="http://schemas.microsoft.com/office/drawing/2014/main" val="3410758348"/>
                    </a:ext>
                  </a:extLst>
                </a:gridCol>
                <a:gridCol w="1231073">
                  <a:extLst>
                    <a:ext uri="{9D8B030D-6E8A-4147-A177-3AD203B41FA5}">
                      <a16:colId xmlns:a16="http://schemas.microsoft.com/office/drawing/2014/main" val="3476117270"/>
                    </a:ext>
                  </a:extLst>
                </a:gridCol>
                <a:gridCol w="1231073">
                  <a:extLst>
                    <a:ext uri="{9D8B030D-6E8A-4147-A177-3AD203B41FA5}">
                      <a16:colId xmlns:a16="http://schemas.microsoft.com/office/drawing/2014/main" val="3470302431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Product_ID</a:t>
                      </a:r>
                      <a:endParaRPr lang="en-PK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Article_No</a:t>
                      </a:r>
                      <a:endParaRPr lang="en-PK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Size</a:t>
                      </a:r>
                      <a:endParaRPr lang="en-PK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Color</a:t>
                      </a:r>
                      <a:endParaRPr lang="en-PK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Gender</a:t>
                      </a:r>
                      <a:endParaRPr lang="en-PK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Price</a:t>
                      </a:r>
                      <a:endParaRPr lang="en-PK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Branch</a:t>
                      </a:r>
                      <a:endParaRPr lang="en-PK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6367726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B20804AD-2B96-4237-A1D4-4ABEADD22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086184"/>
              </p:ext>
            </p:extLst>
          </p:nvPr>
        </p:nvGraphicFramePr>
        <p:xfrm>
          <a:off x="3193143" y="4904285"/>
          <a:ext cx="58057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179">
                  <a:extLst>
                    <a:ext uri="{9D8B030D-6E8A-4147-A177-3AD203B41FA5}">
                      <a16:colId xmlns:a16="http://schemas.microsoft.com/office/drawing/2014/main" val="4222199064"/>
                    </a:ext>
                  </a:extLst>
                </a:gridCol>
                <a:gridCol w="1758462">
                  <a:extLst>
                    <a:ext uri="{9D8B030D-6E8A-4147-A177-3AD203B41FA5}">
                      <a16:colId xmlns:a16="http://schemas.microsoft.com/office/drawing/2014/main" val="3681641563"/>
                    </a:ext>
                  </a:extLst>
                </a:gridCol>
                <a:gridCol w="717452">
                  <a:extLst>
                    <a:ext uri="{9D8B030D-6E8A-4147-A177-3AD203B41FA5}">
                      <a16:colId xmlns:a16="http://schemas.microsoft.com/office/drawing/2014/main" val="3085390625"/>
                    </a:ext>
                  </a:extLst>
                </a:gridCol>
                <a:gridCol w="838479">
                  <a:extLst>
                    <a:ext uri="{9D8B030D-6E8A-4147-A177-3AD203B41FA5}">
                      <a16:colId xmlns:a16="http://schemas.microsoft.com/office/drawing/2014/main" val="130213153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10758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Product_ID</a:t>
                      </a:r>
                      <a:endParaRPr lang="en-PK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CustomerName</a:t>
                      </a:r>
                      <a:endParaRPr lang="en-PK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Date</a:t>
                      </a:r>
                      <a:endParaRPr lang="en-PK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Price</a:t>
                      </a:r>
                      <a:endParaRPr lang="en-PK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Branch</a:t>
                      </a:r>
                      <a:endParaRPr lang="en-PK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6367726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E46C266B-8136-4C61-BCC7-505640F864C2}"/>
              </a:ext>
            </a:extLst>
          </p:cNvPr>
          <p:cNvSpPr/>
          <p:nvPr/>
        </p:nvSpPr>
        <p:spPr>
          <a:xfrm>
            <a:off x="5343454" y="1164138"/>
            <a:ext cx="1505092" cy="837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3600" b="1" dirty="0">
                <a:solidFill>
                  <a:srgbClr val="07283C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Karachi</a:t>
            </a:r>
            <a:endParaRPr lang="en-PK" sz="3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22DFE6-6646-4061-BF3D-F091F884834D}"/>
              </a:ext>
            </a:extLst>
          </p:cNvPr>
          <p:cNvSpPr/>
          <p:nvPr/>
        </p:nvSpPr>
        <p:spPr>
          <a:xfrm>
            <a:off x="1373085" y="2321689"/>
            <a:ext cx="64646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1F3864"/>
                </a:solidFill>
                <a:latin typeface="Calibri Light" panose="020F0302020204030204" pitchFamily="34" charset="0"/>
              </a:rPr>
              <a:t>Inventory Table</a:t>
            </a:r>
            <a:r>
              <a:rPr lang="en-US" b="1" dirty="0">
                <a:solidFill>
                  <a:srgbClr val="1F3864"/>
                </a:solidFill>
                <a:latin typeface="Calibri Light" panose="020F0302020204030204" pitchFamily="34" charset="0"/>
                <a:ea typeface="Calibri" panose="020F0502020204030204" pitchFamily="34" charset="0"/>
              </a:rPr>
              <a:t>:</a:t>
            </a:r>
            <a:endParaRPr lang="en-PK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69C477-C7C8-4CCF-828D-660D7BAA04DB}"/>
              </a:ext>
            </a:extLst>
          </p:cNvPr>
          <p:cNvSpPr/>
          <p:nvPr/>
        </p:nvSpPr>
        <p:spPr>
          <a:xfrm>
            <a:off x="1373085" y="4410406"/>
            <a:ext cx="6464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1F3864"/>
                </a:solidFill>
                <a:latin typeface="Calibri Light" panose="020F0302020204030204" pitchFamily="34" charset="0"/>
                <a:ea typeface="Calibri" panose="020F0502020204030204" pitchFamily="34" charset="0"/>
              </a:rPr>
              <a:t>Selling Record:</a:t>
            </a:r>
            <a:endParaRPr lang="en-PK" sz="2400" dirty="0"/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0FAB69F3-4934-4FDA-BF02-653B99CDB9F7}"/>
              </a:ext>
            </a:extLst>
          </p:cNvPr>
          <p:cNvCxnSpPr/>
          <p:nvPr/>
        </p:nvCxnSpPr>
        <p:spPr>
          <a:xfrm>
            <a:off x="1758462" y="3279043"/>
            <a:ext cx="45085" cy="342900"/>
          </a:xfrm>
          <a:prstGeom prst="curvedConnector3">
            <a:avLst>
              <a:gd name="adj1" fmla="val -44910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D0D653E-1ED2-4857-AFF9-AC898067EDA6}"/>
              </a:ext>
            </a:extLst>
          </p:cNvPr>
          <p:cNvCxnSpPr/>
          <p:nvPr/>
        </p:nvCxnSpPr>
        <p:spPr>
          <a:xfrm>
            <a:off x="3158430" y="5218337"/>
            <a:ext cx="45085" cy="342900"/>
          </a:xfrm>
          <a:prstGeom prst="curvedConnector3">
            <a:avLst>
              <a:gd name="adj1" fmla="val -44910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11">
            <a:extLst>
              <a:ext uri="{FF2B5EF4-FFF2-40B4-BE49-F238E27FC236}">
                <a16:creationId xmlns:a16="http://schemas.microsoft.com/office/drawing/2014/main" id="{9F943F88-A92B-4E08-A2C6-65933EFBB9E6}"/>
              </a:ext>
            </a:extLst>
          </p:cNvPr>
          <p:cNvSpPr txBox="1"/>
          <p:nvPr/>
        </p:nvSpPr>
        <p:spPr>
          <a:xfrm>
            <a:off x="1803547" y="3462739"/>
            <a:ext cx="1089025" cy="3022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Primary Key</a:t>
            </a:r>
            <a:endParaRPr kumimoji="0" lang="en-PK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kumimoji="0" lang="en-PK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 Box 11">
            <a:extLst>
              <a:ext uri="{FF2B5EF4-FFF2-40B4-BE49-F238E27FC236}">
                <a16:creationId xmlns:a16="http://schemas.microsoft.com/office/drawing/2014/main" id="{BB65827C-44B8-463F-9378-0798D67EFD83}"/>
              </a:ext>
            </a:extLst>
          </p:cNvPr>
          <p:cNvSpPr txBox="1"/>
          <p:nvPr/>
        </p:nvSpPr>
        <p:spPr>
          <a:xfrm>
            <a:off x="3167719" y="5386217"/>
            <a:ext cx="1089025" cy="3022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Primary Key</a:t>
            </a:r>
            <a:endParaRPr kumimoji="0" lang="en-PK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kumimoji="0" lang="en-PK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358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5352-B362-491D-93BB-9DDC77951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486292" cy="1026942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solidFill>
                  <a:srgbClr val="D364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TABLES</a:t>
            </a:r>
            <a:r>
              <a:rPr lang="en-US" sz="4000" b="1" u="sng" dirty="0">
                <a:solidFill>
                  <a:srgbClr val="D364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 (</a:t>
            </a:r>
            <a:r>
              <a:rPr lang="en-US" sz="3200" b="1" u="sng" dirty="0">
                <a:solidFill>
                  <a:srgbClr val="D364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Cont</a:t>
            </a:r>
            <a:r>
              <a:rPr lang="en-US" sz="4000" b="1" u="sng" dirty="0">
                <a:solidFill>
                  <a:srgbClr val="D364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.)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59DF1D-6ABB-423F-92CC-A738C8046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617757"/>
              </p:ext>
            </p:extLst>
          </p:nvPr>
        </p:nvGraphicFramePr>
        <p:xfrm>
          <a:off x="2336484" y="2886091"/>
          <a:ext cx="7519032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668">
                  <a:extLst>
                    <a:ext uri="{9D8B030D-6E8A-4147-A177-3AD203B41FA5}">
                      <a16:colId xmlns:a16="http://schemas.microsoft.com/office/drawing/2014/main" val="4222199064"/>
                    </a:ext>
                  </a:extLst>
                </a:gridCol>
                <a:gridCol w="1418934">
                  <a:extLst>
                    <a:ext uri="{9D8B030D-6E8A-4147-A177-3AD203B41FA5}">
                      <a16:colId xmlns:a16="http://schemas.microsoft.com/office/drawing/2014/main" val="3681641563"/>
                    </a:ext>
                  </a:extLst>
                </a:gridCol>
                <a:gridCol w="1043211">
                  <a:extLst>
                    <a:ext uri="{9D8B030D-6E8A-4147-A177-3AD203B41FA5}">
                      <a16:colId xmlns:a16="http://schemas.microsoft.com/office/drawing/2014/main" val="3085390625"/>
                    </a:ext>
                  </a:extLst>
                </a:gridCol>
                <a:gridCol w="1231073">
                  <a:extLst>
                    <a:ext uri="{9D8B030D-6E8A-4147-A177-3AD203B41FA5}">
                      <a16:colId xmlns:a16="http://schemas.microsoft.com/office/drawing/2014/main" val="1302131534"/>
                    </a:ext>
                  </a:extLst>
                </a:gridCol>
                <a:gridCol w="1231073">
                  <a:extLst>
                    <a:ext uri="{9D8B030D-6E8A-4147-A177-3AD203B41FA5}">
                      <a16:colId xmlns:a16="http://schemas.microsoft.com/office/drawing/2014/main" val="3410758348"/>
                    </a:ext>
                  </a:extLst>
                </a:gridCol>
                <a:gridCol w="1231073">
                  <a:extLst>
                    <a:ext uri="{9D8B030D-6E8A-4147-A177-3AD203B41FA5}">
                      <a16:colId xmlns:a16="http://schemas.microsoft.com/office/drawing/2014/main" val="3476117270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Product_ID</a:t>
                      </a:r>
                      <a:endParaRPr lang="en-PK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Article_No</a:t>
                      </a:r>
                      <a:endParaRPr lang="en-PK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Size</a:t>
                      </a:r>
                      <a:endParaRPr lang="en-PK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Color</a:t>
                      </a:r>
                      <a:endParaRPr lang="en-PK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Gender</a:t>
                      </a:r>
                      <a:endParaRPr lang="en-PK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Price</a:t>
                      </a:r>
                      <a:endParaRPr lang="en-PK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636772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9B7724F-453A-4AD8-86F5-B217C12ED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088840"/>
              </p:ext>
            </p:extLst>
          </p:nvPr>
        </p:nvGraphicFramePr>
        <p:xfrm>
          <a:off x="3773714" y="4904285"/>
          <a:ext cx="46445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179">
                  <a:extLst>
                    <a:ext uri="{9D8B030D-6E8A-4147-A177-3AD203B41FA5}">
                      <a16:colId xmlns:a16="http://schemas.microsoft.com/office/drawing/2014/main" val="4222199064"/>
                    </a:ext>
                  </a:extLst>
                </a:gridCol>
                <a:gridCol w="1758462">
                  <a:extLst>
                    <a:ext uri="{9D8B030D-6E8A-4147-A177-3AD203B41FA5}">
                      <a16:colId xmlns:a16="http://schemas.microsoft.com/office/drawing/2014/main" val="3681641563"/>
                    </a:ext>
                  </a:extLst>
                </a:gridCol>
                <a:gridCol w="717452">
                  <a:extLst>
                    <a:ext uri="{9D8B030D-6E8A-4147-A177-3AD203B41FA5}">
                      <a16:colId xmlns:a16="http://schemas.microsoft.com/office/drawing/2014/main" val="3085390625"/>
                    </a:ext>
                  </a:extLst>
                </a:gridCol>
                <a:gridCol w="838479">
                  <a:extLst>
                    <a:ext uri="{9D8B030D-6E8A-4147-A177-3AD203B41FA5}">
                      <a16:colId xmlns:a16="http://schemas.microsoft.com/office/drawing/2014/main" val="130213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Product_ID</a:t>
                      </a:r>
                      <a:endParaRPr lang="en-PK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CustomerName</a:t>
                      </a:r>
                      <a:endParaRPr lang="en-PK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Date</a:t>
                      </a:r>
                      <a:endParaRPr lang="en-PK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Price</a:t>
                      </a:r>
                      <a:endParaRPr lang="en-PK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6367726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DEC3AAA4-F61E-47E4-9067-240E86ABB3FE}"/>
              </a:ext>
            </a:extLst>
          </p:cNvPr>
          <p:cNvSpPr/>
          <p:nvPr/>
        </p:nvSpPr>
        <p:spPr>
          <a:xfrm>
            <a:off x="1373085" y="2321689"/>
            <a:ext cx="64646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1F3864"/>
                </a:solidFill>
                <a:latin typeface="Calibri Light" panose="020F0302020204030204" pitchFamily="34" charset="0"/>
              </a:rPr>
              <a:t>Inventory Table for Synchronous and Asynchronous</a:t>
            </a:r>
            <a:r>
              <a:rPr lang="en-US" b="1" dirty="0">
                <a:solidFill>
                  <a:srgbClr val="1F3864"/>
                </a:solidFill>
                <a:latin typeface="Calibri Light" panose="020F0302020204030204" pitchFamily="34" charset="0"/>
                <a:ea typeface="Calibri" panose="020F0502020204030204" pitchFamily="34" charset="0"/>
              </a:rPr>
              <a:t>:</a:t>
            </a:r>
            <a:endParaRPr lang="en-PK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6F97B1-76CB-4576-87F2-59F59DB1301A}"/>
              </a:ext>
            </a:extLst>
          </p:cNvPr>
          <p:cNvSpPr/>
          <p:nvPr/>
        </p:nvSpPr>
        <p:spPr>
          <a:xfrm>
            <a:off x="1373085" y="4410406"/>
            <a:ext cx="6464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1F3864"/>
                </a:solidFill>
                <a:latin typeface="Calibri Light" panose="020F0302020204030204" pitchFamily="34" charset="0"/>
                <a:ea typeface="Calibri" panose="020F0502020204030204" pitchFamily="34" charset="0"/>
              </a:rPr>
              <a:t>Selling Record for Synchronous and Asynchronous:</a:t>
            </a:r>
            <a:endParaRPr lang="en-PK" sz="2400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78BB219A-CEB6-419E-97E7-45D9708019FD}"/>
              </a:ext>
            </a:extLst>
          </p:cNvPr>
          <p:cNvCxnSpPr/>
          <p:nvPr/>
        </p:nvCxnSpPr>
        <p:spPr>
          <a:xfrm>
            <a:off x="2291399" y="3268461"/>
            <a:ext cx="45085" cy="342900"/>
          </a:xfrm>
          <a:prstGeom prst="curvedConnector3">
            <a:avLst>
              <a:gd name="adj1" fmla="val -44910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1">
            <a:extLst>
              <a:ext uri="{FF2B5EF4-FFF2-40B4-BE49-F238E27FC236}">
                <a16:creationId xmlns:a16="http://schemas.microsoft.com/office/drawing/2014/main" id="{58290E3A-9CD5-4A68-BEFB-6B86181BC7F9}"/>
              </a:ext>
            </a:extLst>
          </p:cNvPr>
          <p:cNvSpPr txBox="1"/>
          <p:nvPr/>
        </p:nvSpPr>
        <p:spPr>
          <a:xfrm>
            <a:off x="3796256" y="5353815"/>
            <a:ext cx="1089025" cy="3022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Primary Key</a:t>
            </a:r>
            <a:endParaRPr kumimoji="0" lang="en-PK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kumimoji="0" lang="en-PK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D7B8FCA3-1474-40DD-9730-EE761053ACE6}"/>
              </a:ext>
            </a:extLst>
          </p:cNvPr>
          <p:cNvSpPr txBox="1"/>
          <p:nvPr/>
        </p:nvSpPr>
        <p:spPr>
          <a:xfrm>
            <a:off x="2336484" y="3470813"/>
            <a:ext cx="1089025" cy="3022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Primary Key</a:t>
            </a:r>
            <a:endParaRPr kumimoji="0" lang="en-PK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kumimoji="0" lang="en-PK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716BB801-669A-4957-960A-668E217DCCD4}"/>
              </a:ext>
            </a:extLst>
          </p:cNvPr>
          <p:cNvCxnSpPr/>
          <p:nvPr/>
        </p:nvCxnSpPr>
        <p:spPr>
          <a:xfrm>
            <a:off x="3773714" y="5162045"/>
            <a:ext cx="45085" cy="342900"/>
          </a:xfrm>
          <a:prstGeom prst="curvedConnector3">
            <a:avLst>
              <a:gd name="adj1" fmla="val -44910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BCF82FA-9639-4762-98E8-0ED1D68ADCF4}"/>
              </a:ext>
            </a:extLst>
          </p:cNvPr>
          <p:cNvSpPr/>
          <p:nvPr/>
        </p:nvSpPr>
        <p:spPr>
          <a:xfrm>
            <a:off x="3777615" y="1164138"/>
            <a:ext cx="4214744" cy="837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3600" b="1" dirty="0">
                <a:solidFill>
                  <a:srgbClr val="07283C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Lahore and Faisalabad</a:t>
            </a:r>
            <a:endParaRPr lang="en-PK" sz="3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246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B311-2BA2-4353-B742-ACBD2AA74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00360" cy="759655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solidFill>
                  <a:srgbClr val="D364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781411-15E3-4404-932D-5E794B311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1730326"/>
            <a:ext cx="11366695" cy="4740812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55BE22-5B1A-4C91-A641-186DC0DD613E}"/>
              </a:ext>
            </a:extLst>
          </p:cNvPr>
          <p:cNvSpPr/>
          <p:nvPr/>
        </p:nvSpPr>
        <p:spPr>
          <a:xfrm>
            <a:off x="4734510" y="598169"/>
            <a:ext cx="2300950" cy="837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3600" b="1" dirty="0">
                <a:solidFill>
                  <a:srgbClr val="07283C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No: 01</a:t>
            </a:r>
            <a:endParaRPr lang="en-PK" sz="3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097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004DA-11AF-4BD4-B5AD-F6DD7A8E7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1181686"/>
            <a:ext cx="11788726" cy="56763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b="1" dirty="0">
              <a:solidFill>
                <a:srgbClr val="1F3864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A019C1-D4EA-4AF7-AE78-0449D60F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7475"/>
            <a:ext cx="10515600" cy="1325563"/>
          </a:xfrm>
        </p:spPr>
        <p:txBody>
          <a:bodyPr/>
          <a:lstStyle/>
          <a:p>
            <a:pPr algn="ctr"/>
            <a:r>
              <a:rPr lang="en-US" sz="3200" b="1" u="sng" dirty="0">
                <a:solidFill>
                  <a:srgbClr val="D364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IMPLEMENTATION (Cont.)</a:t>
            </a:r>
            <a:endParaRPr lang="en-PK" sz="3200" b="1" u="sng" dirty="0">
              <a:solidFill>
                <a:srgbClr val="D3641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E3E0BC-308C-424D-8CE4-E06210C8689F}"/>
              </a:ext>
            </a:extLst>
          </p:cNvPr>
          <p:cNvSpPr/>
          <p:nvPr/>
        </p:nvSpPr>
        <p:spPr>
          <a:xfrm>
            <a:off x="4734509" y="266866"/>
            <a:ext cx="2300951" cy="837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3600" b="1" dirty="0">
                <a:solidFill>
                  <a:srgbClr val="07283C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No: 02</a:t>
            </a:r>
            <a:endParaRPr lang="en-PK" sz="3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9A96BA-E6CB-47DA-899D-07FD81C51CD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56"/>
          <a:stretch/>
        </p:blipFill>
        <p:spPr bwMode="auto">
          <a:xfrm>
            <a:off x="3042933" y="1174236"/>
            <a:ext cx="7176135" cy="24761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7C1890-4CB2-4E9C-9F82-942515B584B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934" y="3939498"/>
            <a:ext cx="7176135" cy="25952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DB4EA5C-5F46-440D-A814-747E56D17F43}"/>
              </a:ext>
            </a:extLst>
          </p:cNvPr>
          <p:cNvSpPr/>
          <p:nvPr/>
        </p:nvSpPr>
        <p:spPr>
          <a:xfrm>
            <a:off x="3042933" y="2516082"/>
            <a:ext cx="875938" cy="6904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741B05-95B0-4840-99CA-C27465155ED5}"/>
              </a:ext>
            </a:extLst>
          </p:cNvPr>
          <p:cNvSpPr/>
          <p:nvPr/>
        </p:nvSpPr>
        <p:spPr>
          <a:xfrm>
            <a:off x="3042933" y="5447180"/>
            <a:ext cx="1047331" cy="8016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416E17-AC65-432D-95C1-9B95BE7942B2}"/>
              </a:ext>
            </a:extLst>
          </p:cNvPr>
          <p:cNvSpPr/>
          <p:nvPr/>
        </p:nvSpPr>
        <p:spPr>
          <a:xfrm>
            <a:off x="608578" y="1352360"/>
            <a:ext cx="1959191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tabLst>
                <a:tab pos="74295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1F3864"/>
                </a:solidFill>
                <a:latin typeface="Calibri Light" panose="020F0302020204030204" pitchFamily="34" charset="0"/>
              </a:rPr>
              <a:t>IP: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1F3864"/>
                </a:solidFill>
                <a:latin typeface="Calibri Light" panose="020F0302020204030204" pitchFamily="34" charset="0"/>
              </a:rPr>
              <a:t>192.168.43.220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A7109-2302-4A03-A2FB-F1311C08E144}"/>
              </a:ext>
            </a:extLst>
          </p:cNvPr>
          <p:cNvSpPr/>
          <p:nvPr/>
        </p:nvSpPr>
        <p:spPr>
          <a:xfrm>
            <a:off x="608578" y="1150711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F3864"/>
                </a:solidFill>
                <a:latin typeface="Calibri Light" panose="020F0302020204030204" pitchFamily="34" charset="0"/>
              </a:rPr>
              <a:t>Karachi (Head</a:t>
            </a:r>
            <a:r>
              <a:rPr lang="en-US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1F3864"/>
                </a:solidFill>
                <a:latin typeface="Calibri Light" panose="020F0302020204030204" pitchFamily="34" charset="0"/>
              </a:rPr>
              <a:t>Quarter)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EAC01D-5D59-4F35-8DF5-87512BD5740E}"/>
              </a:ext>
            </a:extLst>
          </p:cNvPr>
          <p:cNvSpPr/>
          <p:nvPr/>
        </p:nvSpPr>
        <p:spPr>
          <a:xfrm>
            <a:off x="304289" y="4118495"/>
            <a:ext cx="2955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1F3864"/>
                </a:solidFill>
                <a:latin typeface="Calibri Light" panose="020F0302020204030204" pitchFamily="34" charset="0"/>
              </a:rPr>
              <a:t>Lahore</a:t>
            </a:r>
            <a:r>
              <a:rPr lang="en-US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1F3864"/>
                </a:solidFill>
                <a:latin typeface="Calibri Light" panose="020F0302020204030204" pitchFamily="34" charset="0"/>
              </a:rPr>
              <a:t>and</a:t>
            </a:r>
            <a:r>
              <a:rPr lang="en-US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1F3864"/>
                </a:solidFill>
                <a:latin typeface="Calibri Light" panose="020F0302020204030204" pitchFamily="34" charset="0"/>
              </a:rPr>
              <a:t>Faisalabad</a:t>
            </a:r>
            <a:r>
              <a:rPr lang="en-US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</a:t>
            </a:r>
            <a:r>
              <a:rPr lang="en-US" b="1" dirty="0">
                <a:solidFill>
                  <a:srgbClr val="1F3864"/>
                </a:solidFill>
                <a:latin typeface="Calibri Light" panose="020F0302020204030204" pitchFamily="34" charset="0"/>
              </a:rPr>
              <a:t>(Branch)</a:t>
            </a:r>
            <a:r>
              <a:rPr lang="en-US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1" dirty="0">
                <a:solidFill>
                  <a:srgbClr val="1F3864"/>
                </a:solidFill>
                <a:latin typeface="Calibri Light" panose="020F0302020204030204" pitchFamily="34" charset="0"/>
              </a:rPr>
              <a:t>        IP: 192.168.43.21</a:t>
            </a:r>
          </a:p>
          <a:p>
            <a:r>
              <a:rPr lang="en-US" dirty="0">
                <a:solidFill>
                  <a:srgbClr val="0D0D0D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1F3864"/>
                </a:solidFill>
                <a:latin typeface="Calibri Light" panose="020F0302020204030204" pitchFamily="34" charset="0"/>
              </a:rPr>
              <a:t>IP: 192.168.43.94</a:t>
            </a:r>
          </a:p>
        </p:txBody>
      </p:sp>
    </p:spTree>
    <p:extLst>
      <p:ext uri="{BB962C8B-B14F-4D97-AF65-F5344CB8AC3E}">
        <p14:creationId xmlns:p14="http://schemas.microsoft.com/office/powerpoint/2010/main" val="74425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Office PowerPoint</Application>
  <PresentationFormat>Widescreen</PresentationFormat>
  <Paragraphs>111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Lato</vt:lpstr>
      <vt:lpstr>Lato Black</vt:lpstr>
      <vt:lpstr>Office Theme</vt:lpstr>
      <vt:lpstr>PowerPoint Presentation</vt:lpstr>
      <vt:lpstr>INTRODUCTION</vt:lpstr>
      <vt:lpstr>REASON BEHIND THE DISTRIBUTION </vt:lpstr>
      <vt:lpstr>Design Strategy of Easy Walk  </vt:lpstr>
      <vt:lpstr> SCENARIO OF EASY WALK DISTRIBUTED DATABASE: </vt:lpstr>
      <vt:lpstr>TABLES</vt:lpstr>
      <vt:lpstr>TABLES (Cont.)</vt:lpstr>
      <vt:lpstr>IMPLEMENTATION</vt:lpstr>
      <vt:lpstr>IMPLEMENTATION (Cont.)</vt:lpstr>
      <vt:lpstr>IMPLEMENTATION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COMPUTING’S PROJECT</dc:title>
  <dc:creator>misbah khan</dc:creator>
  <cp:lastModifiedBy>Aimen Ahmed</cp:lastModifiedBy>
  <cp:revision>55</cp:revision>
  <dcterms:created xsi:type="dcterms:W3CDTF">2019-01-26T18:46:42Z</dcterms:created>
  <dcterms:modified xsi:type="dcterms:W3CDTF">2019-01-28T15:23:06Z</dcterms:modified>
</cp:coreProperties>
</file>