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layfair Display"/>
      <p:regular r:id="rId12"/>
      <p:bold r:id="rId13"/>
      <p:italic r:id="rId14"/>
      <p:boldItalic r:id="rId15"/>
    </p:embeddedFont>
    <p:embeddedFont>
      <p:font typeface="PT Sans Narrow"/>
      <p:regular r:id="rId16"/>
      <p:bold r:id="rId17"/>
    </p:embeddedFont>
    <p:embeddedFont>
      <p:font typeface="Lato"/>
      <p:regular r:id="rId18"/>
      <p:bold r:id="rId19"/>
      <p:italic r:id="rId20"/>
      <p:boldItalic r:id="rId21"/>
    </p:embeddedFont>
    <p:embeddedFont>
      <p:font typeface="Inter"/>
      <p:regular r:id="rId22"/>
      <p:bold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22" Type="http://schemas.openxmlformats.org/officeDocument/2006/relationships/font" Target="fonts/Inter-regular.fntdata"/><Relationship Id="rId21" Type="http://schemas.openxmlformats.org/officeDocument/2006/relationships/font" Target="fonts/Lato-boldItalic.fntdata"/><Relationship Id="rId24" Type="http://schemas.openxmlformats.org/officeDocument/2006/relationships/font" Target="fonts/OpenSans-regular.fntdata"/><Relationship Id="rId23" Type="http://schemas.openxmlformats.org/officeDocument/2006/relationships/font" Target="fonts/Int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layfairDisplay-bold.fntdata"/><Relationship Id="rId12" Type="http://schemas.openxmlformats.org/officeDocument/2006/relationships/font" Target="fonts/PlayfairDisplay-regular.fntdata"/><Relationship Id="rId15" Type="http://schemas.openxmlformats.org/officeDocument/2006/relationships/font" Target="fonts/PlayfairDisplay-boldItalic.fntdata"/><Relationship Id="rId14" Type="http://schemas.openxmlformats.org/officeDocument/2006/relationships/font" Target="fonts/PlayfairDisplay-italic.fntdata"/><Relationship Id="rId17" Type="http://schemas.openxmlformats.org/officeDocument/2006/relationships/font" Target="fonts/PTSansNarrow-bold.fntdata"/><Relationship Id="rId16" Type="http://schemas.openxmlformats.org/officeDocument/2006/relationships/font" Target="fonts/PTSansNarrow-regular.fntdata"/><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e643e36a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e643e36a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cd3c53ef0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cd3c53ef0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cd3c53ef0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cd3c53ef0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cd3c53ef0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cd3c53ef0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cd3c53ef0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cd3c53ef0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d3c53ef0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d3c53ef0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www.accessiway.fr/wcag#:~:text=WCAG%202.1,plupart%20des%20pays%20du%20monde."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idx="4294967295" type="title"/>
          </p:nvPr>
        </p:nvSpPr>
        <p:spPr>
          <a:xfrm>
            <a:off x="311700" y="597425"/>
            <a:ext cx="8520600" cy="7074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solidFill>
                  <a:srgbClr val="000000"/>
                </a:solidFill>
              </a:rPr>
              <a:t>Préparez une présentation pour convaincre votre CTO de développer des projets d’IA chez GreenThumb.</a:t>
            </a:r>
            <a:endParaRPr>
              <a:solidFill>
                <a:srgbClr val="000000"/>
              </a:solidFill>
            </a:endParaRPr>
          </a:p>
          <a:p>
            <a:pPr indent="0" lvl="0" marL="0" rtl="0" algn="l">
              <a:spcBef>
                <a:spcPts val="0"/>
              </a:spcBef>
              <a:spcAft>
                <a:spcPts val="0"/>
              </a:spcAft>
              <a:buNone/>
            </a:pPr>
            <a:r>
              <a:t/>
            </a:r>
            <a:endParaRPr>
              <a:solidFill>
                <a:srgbClr val="000000"/>
              </a:solidFill>
            </a:endParaRPr>
          </a:p>
        </p:txBody>
      </p:sp>
      <p:pic>
        <p:nvPicPr>
          <p:cNvPr id="67" name="Google Shape;67;p13"/>
          <p:cNvPicPr preferRelativeResize="0"/>
          <p:nvPr/>
        </p:nvPicPr>
        <p:blipFill>
          <a:blip r:embed="rId3">
            <a:alphaModFix/>
          </a:blip>
          <a:stretch>
            <a:fillRect/>
          </a:stretch>
        </p:blipFill>
        <p:spPr>
          <a:xfrm>
            <a:off x="6893175" y="152400"/>
            <a:ext cx="2025725" cy="531875"/>
          </a:xfrm>
          <a:prstGeom prst="rect">
            <a:avLst/>
          </a:prstGeom>
          <a:noFill/>
          <a:ln>
            <a:noFill/>
          </a:ln>
        </p:spPr>
      </p:pic>
      <p:sp>
        <p:nvSpPr>
          <p:cNvPr id="68" name="Google Shape;68;p13"/>
          <p:cNvSpPr txBox="1"/>
          <p:nvPr/>
        </p:nvSpPr>
        <p:spPr>
          <a:xfrm>
            <a:off x="2941800" y="2437975"/>
            <a:ext cx="3260400" cy="14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5E696C"/>
                </a:solidFill>
                <a:latin typeface="Lato"/>
                <a:ea typeface="Lato"/>
                <a:cs typeface="Lato"/>
                <a:sym typeface="Lato"/>
              </a:rPr>
              <a:t>Nom :</a:t>
            </a:r>
            <a:br>
              <a:rPr lang="en" sz="1800">
                <a:solidFill>
                  <a:srgbClr val="5E696C"/>
                </a:solidFill>
                <a:latin typeface="Lato"/>
                <a:ea typeface="Lato"/>
                <a:cs typeface="Lato"/>
                <a:sym typeface="Lato"/>
              </a:rPr>
            </a:br>
            <a:br>
              <a:rPr lang="en" sz="1800">
                <a:solidFill>
                  <a:srgbClr val="5E696C"/>
                </a:solidFill>
                <a:latin typeface="Lato"/>
                <a:ea typeface="Lato"/>
                <a:cs typeface="Lato"/>
                <a:sym typeface="Lato"/>
              </a:rPr>
            </a:br>
            <a:r>
              <a:rPr lang="en" sz="1800">
                <a:solidFill>
                  <a:srgbClr val="5E696C"/>
                </a:solidFill>
                <a:latin typeface="Lato"/>
                <a:ea typeface="Lato"/>
                <a:cs typeface="Lato"/>
                <a:sym typeface="Lato"/>
              </a:rPr>
              <a:t>Prénom :</a:t>
            </a:r>
            <a:endParaRPr sz="1800">
              <a:solidFill>
                <a:srgbClr val="5E696C"/>
              </a:solidFill>
              <a:latin typeface="Lato"/>
              <a:ea typeface="Lato"/>
              <a:cs typeface="Lato"/>
              <a:sym typeface="Lato"/>
            </a:endParaRPr>
          </a:p>
          <a:p>
            <a:pPr indent="0" lvl="0" marL="0" rtl="0" algn="l">
              <a:spcBef>
                <a:spcPts val="0"/>
              </a:spcBef>
              <a:spcAft>
                <a:spcPts val="0"/>
              </a:spcAft>
              <a:buNone/>
            </a:pPr>
            <a:r>
              <a:t/>
            </a:r>
            <a:endParaRPr sz="1800">
              <a:solidFill>
                <a:srgbClr val="5E696C"/>
              </a:solidFill>
              <a:latin typeface="Lato"/>
              <a:ea typeface="Lato"/>
              <a:cs typeface="Lato"/>
              <a:sym typeface="Lato"/>
            </a:endParaRPr>
          </a:p>
          <a:p>
            <a:pPr indent="0" lvl="0" marL="0" rtl="0" algn="l">
              <a:spcBef>
                <a:spcPts val="0"/>
              </a:spcBef>
              <a:spcAft>
                <a:spcPts val="0"/>
              </a:spcAft>
              <a:buNone/>
            </a:pPr>
            <a:r>
              <a:rPr lang="en" sz="1800">
                <a:solidFill>
                  <a:srgbClr val="5E696C"/>
                </a:solidFill>
                <a:latin typeface="Lato"/>
                <a:ea typeface="Lato"/>
                <a:cs typeface="Lato"/>
                <a:sym typeface="Lato"/>
              </a:rPr>
              <a:t>Date : </a:t>
            </a:r>
            <a:endParaRPr sz="1800">
              <a:solidFill>
                <a:srgbClr val="5E696C"/>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5974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Suivre les pratiques de visibilité</a:t>
            </a:r>
            <a:endParaRPr>
              <a:solidFill>
                <a:srgbClr val="000000"/>
              </a:solidFill>
            </a:endParaRPr>
          </a:p>
        </p:txBody>
      </p:sp>
      <p:sp>
        <p:nvSpPr>
          <p:cNvPr id="74" name="Google Shape;74;p14"/>
          <p:cNvSpPr txBox="1"/>
          <p:nvPr>
            <p:ph idx="1" type="body"/>
          </p:nvPr>
        </p:nvSpPr>
        <p:spPr>
          <a:xfrm>
            <a:off x="311700" y="1438400"/>
            <a:ext cx="7745400" cy="301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B7B7B7"/>
                </a:solidFill>
                <a:latin typeface="Lato"/>
                <a:ea typeface="Lato"/>
                <a:cs typeface="Lato"/>
                <a:sym typeface="Lato"/>
              </a:rPr>
              <a:t>Cette présentation va être partagée avec le board au sein du C-level. Elle doit donc respecter les </a:t>
            </a:r>
            <a:r>
              <a:rPr lang="en" u="sng">
                <a:solidFill>
                  <a:srgbClr val="B7B7B7"/>
                </a:solidFill>
                <a:latin typeface="Lato"/>
                <a:ea typeface="Lato"/>
                <a:cs typeface="Lato"/>
                <a:sym typeface="Lato"/>
                <a:hlinkClick r:id="rId3">
                  <a:extLst>
                    <a:ext uri="{A12FA001-AC4F-418D-AE19-62706E023703}">
                      <ahyp:hlinkClr val="tx"/>
                    </a:ext>
                  </a:extLst>
                </a:hlinkClick>
              </a:rPr>
              <a:t>réglementations WCAG</a:t>
            </a:r>
            <a:r>
              <a:rPr lang="en">
                <a:solidFill>
                  <a:srgbClr val="B7B7B7"/>
                </a:solidFill>
                <a:latin typeface="Lato"/>
                <a:ea typeface="Lato"/>
                <a:cs typeface="Lato"/>
                <a:sym typeface="Lato"/>
              </a:rPr>
              <a:t>.</a:t>
            </a:r>
            <a:endParaRPr>
              <a:solidFill>
                <a:srgbClr val="B7B7B7"/>
              </a:solidFill>
              <a:latin typeface="Lato"/>
              <a:ea typeface="Lato"/>
              <a:cs typeface="Lato"/>
              <a:sym typeface="Lato"/>
            </a:endParaRPr>
          </a:p>
          <a:p>
            <a:pPr indent="0" lvl="0" marL="0" rtl="0" algn="l">
              <a:spcBef>
                <a:spcPts val="1200"/>
              </a:spcBef>
              <a:spcAft>
                <a:spcPts val="0"/>
              </a:spcAft>
              <a:buNone/>
            </a:pPr>
            <a:r>
              <a:rPr lang="en">
                <a:solidFill>
                  <a:srgbClr val="B7B7B7"/>
                </a:solidFill>
                <a:latin typeface="Lato"/>
                <a:ea typeface="Lato"/>
                <a:cs typeface="Lato"/>
                <a:sym typeface="Lato"/>
              </a:rPr>
              <a:t>Veuillez vous assurer que la présentation soit conforme </a:t>
            </a:r>
            <a:r>
              <a:rPr lang="en">
                <a:solidFill>
                  <a:srgbClr val="B7B7B7"/>
                </a:solidFill>
                <a:latin typeface="Lato"/>
                <a:ea typeface="Lato"/>
                <a:cs typeface="Lato"/>
                <a:sym typeface="Lato"/>
              </a:rPr>
              <a:t>en suivant ces quelques règles et bonnes pratiques de visibilité :</a:t>
            </a:r>
            <a:endParaRPr>
              <a:solidFill>
                <a:srgbClr val="B7B7B7"/>
              </a:solidFill>
              <a:latin typeface="Lato"/>
              <a:ea typeface="Lato"/>
              <a:cs typeface="Lato"/>
              <a:sym typeface="Lato"/>
            </a:endParaRPr>
          </a:p>
          <a:p>
            <a:pPr indent="-304800" lvl="0" marL="457200" marR="0" rtl="0" algn="l">
              <a:lnSpc>
                <a:spcPct val="115000"/>
              </a:lnSpc>
              <a:spcBef>
                <a:spcPts val="1200"/>
              </a:spcBef>
              <a:spcAft>
                <a:spcPts val="0"/>
              </a:spcAft>
              <a:buClr>
                <a:srgbClr val="B7B7B7"/>
              </a:buClr>
              <a:buSzPts val="1200"/>
              <a:buFont typeface="Lato"/>
              <a:buChar char="-"/>
            </a:pPr>
            <a:r>
              <a:rPr lang="en" sz="1200">
                <a:solidFill>
                  <a:srgbClr val="B7B7B7"/>
                </a:solidFill>
                <a:latin typeface="Lato"/>
                <a:ea typeface="Lato"/>
                <a:cs typeface="Lato"/>
                <a:sym typeface="Lato"/>
              </a:rPr>
              <a:t>mettre en œuvre un rapport de contraste de couleur suffisant entre les éléments d'avant-plan et d'arrière-plan</a:t>
            </a:r>
            <a:endParaRPr sz="1200">
              <a:solidFill>
                <a:srgbClr val="B7B7B7"/>
              </a:solidFill>
              <a:latin typeface="Lato"/>
              <a:ea typeface="Lato"/>
              <a:cs typeface="Lato"/>
              <a:sym typeface="Lato"/>
            </a:endParaRPr>
          </a:p>
          <a:p>
            <a:pPr indent="-304800" lvl="0" marL="457200" marR="0" rtl="0" algn="l">
              <a:lnSpc>
                <a:spcPct val="115000"/>
              </a:lnSpc>
              <a:spcBef>
                <a:spcPts val="0"/>
              </a:spcBef>
              <a:spcAft>
                <a:spcPts val="0"/>
              </a:spcAft>
              <a:buClr>
                <a:srgbClr val="B7B7B7"/>
              </a:buClr>
              <a:buSzPts val="1200"/>
              <a:buFont typeface="Lato"/>
              <a:buChar char="-"/>
            </a:pPr>
            <a:r>
              <a:rPr lang="en" sz="1200">
                <a:solidFill>
                  <a:srgbClr val="B7B7B7"/>
                </a:solidFill>
                <a:latin typeface="Lato"/>
                <a:ea typeface="Lato"/>
                <a:cs typeface="Lato"/>
                <a:sym typeface="Lato"/>
              </a:rPr>
              <a:t>définir une taille de police correcte et lisible</a:t>
            </a:r>
            <a:endParaRPr sz="1200">
              <a:solidFill>
                <a:srgbClr val="B7B7B7"/>
              </a:solidFill>
              <a:latin typeface="Lato"/>
              <a:ea typeface="Lato"/>
              <a:cs typeface="Lato"/>
              <a:sym typeface="Lato"/>
            </a:endParaRPr>
          </a:p>
          <a:p>
            <a:pPr indent="-304800" lvl="0" marL="457200" marR="0" rtl="0" algn="l">
              <a:lnSpc>
                <a:spcPct val="115000"/>
              </a:lnSpc>
              <a:spcBef>
                <a:spcPts val="0"/>
              </a:spcBef>
              <a:spcAft>
                <a:spcPts val="0"/>
              </a:spcAft>
              <a:buClr>
                <a:srgbClr val="B7B7B7"/>
              </a:buClr>
              <a:buSzPts val="1200"/>
              <a:buFont typeface="Lato"/>
              <a:buChar char="-"/>
            </a:pPr>
            <a:r>
              <a:rPr lang="en" sz="1200">
                <a:solidFill>
                  <a:srgbClr val="B7B7B7"/>
                </a:solidFill>
                <a:latin typeface="Lato"/>
                <a:ea typeface="Lato"/>
                <a:cs typeface="Lato"/>
                <a:sym typeface="Lato"/>
              </a:rPr>
              <a:t>disposer d'un espacement suffisant entre les textes</a:t>
            </a:r>
            <a:endParaRPr sz="1200">
              <a:solidFill>
                <a:srgbClr val="B7B7B7"/>
              </a:solidFill>
              <a:latin typeface="Lato"/>
              <a:ea typeface="Lato"/>
              <a:cs typeface="Lato"/>
              <a:sym typeface="Lato"/>
            </a:endParaRPr>
          </a:p>
          <a:p>
            <a:pPr indent="-304800" lvl="0" marL="457200" marR="0" rtl="0" algn="l">
              <a:lnSpc>
                <a:spcPct val="115000"/>
              </a:lnSpc>
              <a:spcBef>
                <a:spcPts val="0"/>
              </a:spcBef>
              <a:spcAft>
                <a:spcPts val="0"/>
              </a:spcAft>
              <a:buClr>
                <a:srgbClr val="B7B7B7"/>
              </a:buClr>
              <a:buSzPts val="1200"/>
              <a:buFont typeface="Lato"/>
              <a:buChar char="-"/>
            </a:pPr>
            <a:r>
              <a:rPr lang="en" sz="1200">
                <a:solidFill>
                  <a:srgbClr val="B7B7B7"/>
                </a:solidFill>
                <a:latin typeface="Lato"/>
                <a:ea typeface="Lato"/>
                <a:cs typeface="Lato"/>
                <a:sym typeface="Lato"/>
              </a:rPr>
              <a:t>mettre en valeur les textes et procéder à d'autres ajustements liés à la conception et à l'interface utilisateur</a:t>
            </a:r>
            <a:endParaRPr sz="950">
              <a:solidFill>
                <a:srgbClr val="4C4C4C"/>
              </a:solidFill>
              <a:highlight>
                <a:srgbClr val="F8F8F8"/>
              </a:highlight>
              <a:latin typeface="Inter"/>
              <a:ea typeface="Inter"/>
              <a:cs typeface="Inter"/>
              <a:sym typeface="Inter"/>
            </a:endParaRPr>
          </a:p>
        </p:txBody>
      </p:sp>
      <p:pic>
        <p:nvPicPr>
          <p:cNvPr id="75" name="Google Shape;75;p14"/>
          <p:cNvPicPr preferRelativeResize="0"/>
          <p:nvPr/>
        </p:nvPicPr>
        <p:blipFill>
          <a:blip r:embed="rId4">
            <a:alphaModFix/>
          </a:blip>
          <a:stretch>
            <a:fillRect/>
          </a:stretch>
        </p:blipFill>
        <p:spPr>
          <a:xfrm>
            <a:off x="6893175" y="152400"/>
            <a:ext cx="2025725" cy="531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idx="4294967295"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Détaillez une recommandation </a:t>
            </a:r>
            <a:endParaRPr>
              <a:solidFill>
                <a:srgbClr val="000000"/>
              </a:solidFill>
            </a:endParaRPr>
          </a:p>
        </p:txBody>
      </p:sp>
      <p:sp>
        <p:nvSpPr>
          <p:cNvPr id="81" name="Google Shape;81;p15"/>
          <p:cNvSpPr txBox="1"/>
          <p:nvPr>
            <p:ph idx="4294967295" type="body"/>
          </p:nvPr>
        </p:nvSpPr>
        <p:spPr>
          <a:xfrm>
            <a:off x="406525" y="3011000"/>
            <a:ext cx="8425800" cy="209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rgbClr val="B7B7B7"/>
                </a:solidFill>
                <a:latin typeface="Lato"/>
                <a:ea typeface="Lato"/>
                <a:cs typeface="Lato"/>
                <a:sym typeface="Lato"/>
              </a:rPr>
              <a:t>Répondez ici</a:t>
            </a:r>
            <a:endParaRPr sz="1400">
              <a:solidFill>
                <a:srgbClr val="B7B7B7"/>
              </a:solidFill>
              <a:latin typeface="Lato"/>
              <a:ea typeface="Lato"/>
              <a:cs typeface="Lato"/>
              <a:sym typeface="Lato"/>
            </a:endParaRPr>
          </a:p>
        </p:txBody>
      </p:sp>
      <p:pic>
        <p:nvPicPr>
          <p:cNvPr id="82" name="Google Shape;82;p15"/>
          <p:cNvPicPr preferRelativeResize="0"/>
          <p:nvPr/>
        </p:nvPicPr>
        <p:blipFill>
          <a:blip r:embed="rId3">
            <a:alphaModFix/>
          </a:blip>
          <a:stretch>
            <a:fillRect/>
          </a:stretch>
        </p:blipFill>
        <p:spPr>
          <a:xfrm>
            <a:off x="6893175" y="152400"/>
            <a:ext cx="2025725" cy="531875"/>
          </a:xfrm>
          <a:prstGeom prst="rect">
            <a:avLst/>
          </a:prstGeom>
          <a:noFill/>
          <a:ln>
            <a:noFill/>
          </a:ln>
        </p:spPr>
      </p:pic>
      <p:sp>
        <p:nvSpPr>
          <p:cNvPr id="83" name="Google Shape;83;p15"/>
          <p:cNvSpPr txBox="1"/>
          <p:nvPr/>
        </p:nvSpPr>
        <p:spPr>
          <a:xfrm>
            <a:off x="356975" y="1113475"/>
            <a:ext cx="76188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Playfair Display"/>
                <a:ea typeface="Playfair Display"/>
                <a:cs typeface="Playfair Display"/>
                <a:sym typeface="Playfair Display"/>
              </a:rPr>
              <a:t>Vous devez détailler une recommandation pour intégrer au business de Greenthumb la tendance de l'explosion des données non structurées, notamment les images, les vidéos et le texte. La recommandation que vous devez poussez à votre hiérarchie est la suivante : un système de recommandation de plantes sur l'application/site e-commerce de Greenthumb. </a:t>
            </a:r>
            <a:endParaRPr sz="1200">
              <a:solidFill>
                <a:srgbClr val="5E696C"/>
              </a:solidFill>
              <a:latin typeface="Lato"/>
              <a:ea typeface="Lato"/>
              <a:cs typeface="Lato"/>
              <a:sym typeface="Lato"/>
            </a:endParaRPr>
          </a:p>
          <a:p>
            <a:pPr indent="0" lvl="0" marL="0" rtl="0" algn="l">
              <a:spcBef>
                <a:spcPts val="0"/>
              </a:spcBef>
              <a:spcAft>
                <a:spcPts val="0"/>
              </a:spcAft>
              <a:buNone/>
            </a:pPr>
            <a:r>
              <a:t/>
            </a:r>
            <a:endParaRPr sz="1200">
              <a:solidFill>
                <a:srgbClr val="5E696C"/>
              </a:solidFill>
              <a:latin typeface="Lato"/>
              <a:ea typeface="Lato"/>
              <a:cs typeface="Lato"/>
              <a:sym typeface="Lato"/>
            </a:endParaRPr>
          </a:p>
          <a:p>
            <a:pPr indent="0" lvl="0" marL="0" rtl="0" algn="l">
              <a:spcBef>
                <a:spcPts val="0"/>
              </a:spcBef>
              <a:spcAft>
                <a:spcPts val="0"/>
              </a:spcAft>
              <a:buNone/>
            </a:pPr>
            <a:r>
              <a:rPr lang="en" sz="1200">
                <a:solidFill>
                  <a:srgbClr val="5E696C"/>
                </a:solidFill>
                <a:latin typeface="Lato"/>
                <a:ea typeface="Lato"/>
                <a:cs typeface="Lato"/>
                <a:sym typeface="Lato"/>
              </a:rPr>
              <a:t>Comment notre business e-commerce de plantes peut-il profiter (générer du revenu, diversifier ses produits, proposer un accompagnement client etc) de cette tendance liée au développement de l’IA en développant un système de recommandation de plantes ? </a:t>
            </a:r>
            <a:endParaRPr sz="1200">
              <a:solidFill>
                <a:srgbClr val="5E696C"/>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5974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Détaillez </a:t>
            </a:r>
            <a:r>
              <a:rPr lang="en">
                <a:solidFill>
                  <a:srgbClr val="000000"/>
                </a:solidFill>
              </a:rPr>
              <a:t>les risques de votre recommandation</a:t>
            </a:r>
            <a:endParaRPr>
              <a:solidFill>
                <a:srgbClr val="000000"/>
              </a:solidFill>
            </a:endParaRPr>
          </a:p>
        </p:txBody>
      </p:sp>
      <p:pic>
        <p:nvPicPr>
          <p:cNvPr id="89" name="Google Shape;89;p16"/>
          <p:cNvPicPr preferRelativeResize="0"/>
          <p:nvPr/>
        </p:nvPicPr>
        <p:blipFill>
          <a:blip r:embed="rId3">
            <a:alphaModFix/>
          </a:blip>
          <a:stretch>
            <a:fillRect/>
          </a:stretch>
        </p:blipFill>
        <p:spPr>
          <a:xfrm>
            <a:off x="6893175" y="152400"/>
            <a:ext cx="2025725" cy="531875"/>
          </a:xfrm>
          <a:prstGeom prst="rect">
            <a:avLst/>
          </a:prstGeom>
          <a:noFill/>
          <a:ln>
            <a:noFill/>
          </a:ln>
        </p:spPr>
      </p:pic>
      <p:sp>
        <p:nvSpPr>
          <p:cNvPr id="90" name="Google Shape;90;p16"/>
          <p:cNvSpPr txBox="1"/>
          <p:nvPr/>
        </p:nvSpPr>
        <p:spPr>
          <a:xfrm>
            <a:off x="311700" y="1277525"/>
            <a:ext cx="76188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Playfair Display"/>
                <a:ea typeface="Playfair Display"/>
                <a:cs typeface="Playfair Display"/>
                <a:sym typeface="Playfair Display"/>
              </a:rPr>
              <a:t>Si vous deviez mettre en place </a:t>
            </a:r>
            <a:r>
              <a:rPr b="1" lang="en" sz="1200">
                <a:latin typeface="Playfair Display"/>
                <a:ea typeface="Playfair Display"/>
                <a:cs typeface="Playfair Display"/>
                <a:sym typeface="Playfair Display"/>
              </a:rPr>
              <a:t>un système de recommandation de plantes sur l'application/site e-commerce de Greenthumb, détaillez les risques RGPD, environnementaux et/ou éthiques que vous percevez dans l'intégration de cette nouvelle fonctionnalité. </a:t>
            </a:r>
            <a:endParaRPr b="1" sz="1200">
              <a:latin typeface="Playfair Display"/>
              <a:ea typeface="Playfair Display"/>
              <a:cs typeface="Playfair Display"/>
              <a:sym typeface="Playfair Display"/>
            </a:endParaRPr>
          </a:p>
          <a:p>
            <a:pPr indent="0" lvl="0" marL="0" rtl="0" algn="l">
              <a:spcBef>
                <a:spcPts val="0"/>
              </a:spcBef>
              <a:spcAft>
                <a:spcPts val="0"/>
              </a:spcAft>
              <a:buNone/>
            </a:pPr>
            <a:r>
              <a:rPr b="1" lang="en" sz="1200">
                <a:latin typeface="Playfair Display"/>
                <a:ea typeface="Playfair Display"/>
                <a:cs typeface="Playfair Display"/>
                <a:sym typeface="Playfair Display"/>
              </a:rPr>
              <a:t>Proposez également des solutions possibles si vous en voyez. </a:t>
            </a:r>
            <a:endParaRPr b="1" sz="1200">
              <a:latin typeface="Playfair Display"/>
              <a:ea typeface="Playfair Display"/>
              <a:cs typeface="Playfair Display"/>
              <a:sym typeface="Playfair Display"/>
            </a:endParaRPr>
          </a:p>
          <a:p>
            <a:pPr indent="0" lvl="0" marL="0" marR="0" rtl="0" algn="l">
              <a:lnSpc>
                <a:spcPct val="100000"/>
              </a:lnSpc>
              <a:spcBef>
                <a:spcPts val="0"/>
              </a:spcBef>
              <a:spcAft>
                <a:spcPts val="0"/>
              </a:spcAft>
              <a:buNone/>
            </a:pPr>
            <a:r>
              <a:t/>
            </a:r>
            <a:endParaRPr b="1" sz="1200">
              <a:latin typeface="Playfair Display"/>
              <a:ea typeface="Playfair Display"/>
              <a:cs typeface="Playfair Display"/>
              <a:sym typeface="Playfair Display"/>
            </a:endParaRPr>
          </a:p>
        </p:txBody>
      </p:sp>
      <p:sp>
        <p:nvSpPr>
          <p:cNvPr id="91" name="Google Shape;91;p16"/>
          <p:cNvSpPr txBox="1"/>
          <p:nvPr/>
        </p:nvSpPr>
        <p:spPr>
          <a:xfrm>
            <a:off x="311700" y="2254725"/>
            <a:ext cx="8520600" cy="2249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B7B7B7"/>
                </a:solidFill>
                <a:latin typeface="Lato"/>
                <a:ea typeface="Lato"/>
                <a:cs typeface="Lato"/>
                <a:sym typeface="Lato"/>
              </a:rPr>
              <a:t>Répondez ici (vous pouvez différencier les différents types de risques dans votre réponse et les justifier)</a:t>
            </a:r>
            <a:endParaRPr sz="2000">
              <a:solidFill>
                <a:srgbClr val="B7B7B7"/>
              </a:solidFill>
              <a:latin typeface="Lato"/>
              <a:ea typeface="Lato"/>
              <a:cs typeface="Lato"/>
              <a:sym typeface="Lato"/>
            </a:endParaRPr>
          </a:p>
          <a:p>
            <a:pPr indent="0" lvl="0" marL="0" rtl="0" algn="l">
              <a:lnSpc>
                <a:spcPct val="115000"/>
              </a:lnSpc>
              <a:spcBef>
                <a:spcPts val="0"/>
              </a:spcBef>
              <a:spcAft>
                <a:spcPts val="1200"/>
              </a:spcAft>
              <a:buNone/>
            </a:pPr>
            <a:r>
              <a:t/>
            </a:r>
            <a:endParaRPr sz="1800">
              <a:solidFill>
                <a:srgbClr val="5E696C"/>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6736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Détaillez vos besoins en r</a:t>
            </a:r>
            <a:r>
              <a:rPr lang="en">
                <a:solidFill>
                  <a:srgbClr val="000000"/>
                </a:solidFill>
              </a:rPr>
              <a:t>essources et compétences</a:t>
            </a:r>
            <a:endParaRPr>
              <a:solidFill>
                <a:srgbClr val="000000"/>
              </a:solidFill>
            </a:endParaRPr>
          </a:p>
        </p:txBody>
      </p:sp>
      <p:pic>
        <p:nvPicPr>
          <p:cNvPr id="97" name="Google Shape;97;p17"/>
          <p:cNvPicPr preferRelativeResize="0"/>
          <p:nvPr/>
        </p:nvPicPr>
        <p:blipFill>
          <a:blip r:embed="rId3">
            <a:alphaModFix/>
          </a:blip>
          <a:stretch>
            <a:fillRect/>
          </a:stretch>
        </p:blipFill>
        <p:spPr>
          <a:xfrm>
            <a:off x="6893175" y="152400"/>
            <a:ext cx="2025725" cy="531875"/>
          </a:xfrm>
          <a:prstGeom prst="rect">
            <a:avLst/>
          </a:prstGeom>
          <a:noFill/>
          <a:ln>
            <a:noFill/>
          </a:ln>
        </p:spPr>
      </p:pic>
      <p:sp>
        <p:nvSpPr>
          <p:cNvPr id="98" name="Google Shape;98;p17"/>
          <p:cNvSpPr txBox="1"/>
          <p:nvPr/>
        </p:nvSpPr>
        <p:spPr>
          <a:xfrm>
            <a:off x="406525" y="1343825"/>
            <a:ext cx="76188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Playfair Display"/>
                <a:ea typeface="Playfair Display"/>
                <a:cs typeface="Playfair Display"/>
                <a:sym typeface="Playfair Display"/>
              </a:rPr>
              <a:t>Si vous deviez mettre en place </a:t>
            </a:r>
            <a:r>
              <a:rPr b="1" lang="en" sz="1200">
                <a:latin typeface="Playfair Display"/>
                <a:ea typeface="Playfair Display"/>
                <a:cs typeface="Playfair Display"/>
                <a:sym typeface="Playfair Display"/>
              </a:rPr>
              <a:t>un système de recommandation de plantes sur l'application/site e-commerce de Greenthumb,</a:t>
            </a:r>
            <a:r>
              <a:rPr b="1" lang="en" sz="1200">
                <a:latin typeface="Playfair Display"/>
                <a:ea typeface="Playfair Display"/>
                <a:cs typeface="Playfair Display"/>
                <a:sym typeface="Playfair Display"/>
              </a:rPr>
              <a:t> détaillez les besoins en compétences techniques, en ressources humaines, en ressources matérielles et logicielles. </a:t>
            </a:r>
            <a:endParaRPr b="1" sz="1200">
              <a:latin typeface="Playfair Display"/>
              <a:ea typeface="Playfair Display"/>
              <a:cs typeface="Playfair Display"/>
              <a:sym typeface="Playfair Display"/>
            </a:endParaRPr>
          </a:p>
          <a:p>
            <a:pPr indent="0" lvl="0" marL="0" rtl="0" algn="l">
              <a:spcBef>
                <a:spcPts val="0"/>
              </a:spcBef>
              <a:spcAft>
                <a:spcPts val="0"/>
              </a:spcAft>
              <a:buNone/>
            </a:pPr>
            <a:r>
              <a:rPr b="1" lang="en" sz="1200">
                <a:latin typeface="Playfair Display"/>
                <a:ea typeface="Playfair Display"/>
                <a:cs typeface="Playfair Display"/>
                <a:sym typeface="Playfair Display"/>
              </a:rPr>
              <a:t>Proposez également un système et outil de gestion de projet. </a:t>
            </a:r>
            <a:endParaRPr b="1" sz="1200">
              <a:latin typeface="Playfair Display"/>
              <a:ea typeface="Playfair Display"/>
              <a:cs typeface="Playfair Display"/>
              <a:sym typeface="Playfair Display"/>
            </a:endParaRPr>
          </a:p>
          <a:p>
            <a:pPr indent="0" lvl="0" marL="0" marR="0" rtl="0" algn="l">
              <a:lnSpc>
                <a:spcPct val="100000"/>
              </a:lnSpc>
              <a:spcBef>
                <a:spcPts val="0"/>
              </a:spcBef>
              <a:spcAft>
                <a:spcPts val="0"/>
              </a:spcAft>
              <a:buNone/>
            </a:pPr>
            <a:r>
              <a:t/>
            </a:r>
            <a:endParaRPr b="1" sz="1200">
              <a:latin typeface="Playfair Display"/>
              <a:ea typeface="Playfair Display"/>
              <a:cs typeface="Playfair Display"/>
              <a:sym typeface="Playfair Display"/>
            </a:endParaRPr>
          </a:p>
        </p:txBody>
      </p:sp>
      <p:sp>
        <p:nvSpPr>
          <p:cNvPr id="99" name="Google Shape;99;p17"/>
          <p:cNvSpPr txBox="1"/>
          <p:nvPr/>
        </p:nvSpPr>
        <p:spPr>
          <a:xfrm>
            <a:off x="311700" y="2178525"/>
            <a:ext cx="8520600" cy="2249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B7B7B7"/>
                </a:solidFill>
                <a:latin typeface="Lato"/>
                <a:ea typeface="Lato"/>
                <a:cs typeface="Lato"/>
                <a:sym typeface="Lato"/>
              </a:rPr>
              <a:t>Répondez ici (vous pouvez différencier les différents besoins: humains, matériels, techniques etc…)</a:t>
            </a:r>
            <a:endParaRPr sz="2000">
              <a:solidFill>
                <a:srgbClr val="B7B7B7"/>
              </a:solidFill>
              <a:latin typeface="Lato"/>
              <a:ea typeface="Lato"/>
              <a:cs typeface="Lato"/>
              <a:sym typeface="Lato"/>
            </a:endParaRPr>
          </a:p>
          <a:p>
            <a:pPr indent="0" lvl="0" marL="0" rtl="0" algn="l">
              <a:lnSpc>
                <a:spcPct val="115000"/>
              </a:lnSpc>
              <a:spcBef>
                <a:spcPts val="0"/>
              </a:spcBef>
              <a:spcAft>
                <a:spcPts val="1200"/>
              </a:spcAft>
              <a:buNone/>
            </a:pPr>
            <a:r>
              <a:t/>
            </a:r>
            <a:endParaRPr sz="1800">
              <a:solidFill>
                <a:srgbClr val="5E696C"/>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8"/>
          <p:cNvPicPr preferRelativeResize="0"/>
          <p:nvPr/>
        </p:nvPicPr>
        <p:blipFill>
          <a:blip r:embed="rId3">
            <a:alphaModFix/>
          </a:blip>
          <a:stretch>
            <a:fillRect/>
          </a:stretch>
        </p:blipFill>
        <p:spPr>
          <a:xfrm>
            <a:off x="6893175" y="152400"/>
            <a:ext cx="2025725" cy="531875"/>
          </a:xfrm>
          <a:prstGeom prst="rect">
            <a:avLst/>
          </a:prstGeom>
          <a:noFill/>
          <a:ln>
            <a:noFill/>
          </a:ln>
        </p:spPr>
      </p:pic>
      <p:sp>
        <p:nvSpPr>
          <p:cNvPr id="105" name="Google Shape;105;p18"/>
          <p:cNvSpPr txBox="1"/>
          <p:nvPr/>
        </p:nvSpPr>
        <p:spPr>
          <a:xfrm>
            <a:off x="311700" y="696150"/>
            <a:ext cx="8520600" cy="626100"/>
          </a:xfrm>
          <a:prstGeom prst="rect">
            <a:avLst/>
          </a:prstGeom>
          <a:noFill/>
          <a:ln>
            <a:noFill/>
          </a:ln>
        </p:spPr>
        <p:txBody>
          <a:bodyPr anchorCtr="0" anchor="ctr" bIns="91425" lIns="91425" spcFirstLastPara="1" rIns="91425" wrap="square" tIns="91425">
            <a:normAutofit fontScale="92500" lnSpcReduction="20000"/>
          </a:bodyPr>
          <a:lstStyle/>
          <a:p>
            <a:pPr indent="0" lvl="0" marL="0" marR="0" rtl="0" algn="l">
              <a:lnSpc>
                <a:spcPct val="100000"/>
              </a:lnSpc>
              <a:spcBef>
                <a:spcPts val="0"/>
              </a:spcBef>
              <a:spcAft>
                <a:spcPts val="0"/>
              </a:spcAft>
              <a:buNone/>
            </a:pPr>
            <a:r>
              <a:rPr b="1" lang="en" sz="3600">
                <a:latin typeface="PT Sans Narrow"/>
                <a:ea typeface="PT Sans Narrow"/>
                <a:cs typeface="PT Sans Narrow"/>
                <a:sym typeface="PT Sans Narrow"/>
              </a:rPr>
              <a:t>Définissez les</a:t>
            </a:r>
            <a:r>
              <a:rPr b="1" lang="en" sz="3600">
                <a:latin typeface="PT Sans Narrow"/>
                <a:ea typeface="PT Sans Narrow"/>
                <a:cs typeface="PT Sans Narrow"/>
                <a:sym typeface="PT Sans Narrow"/>
              </a:rPr>
              <a:t> phases du projet et les dates associées</a:t>
            </a:r>
            <a:endParaRPr b="1" sz="3600">
              <a:latin typeface="PT Sans Narrow"/>
              <a:ea typeface="PT Sans Narrow"/>
              <a:cs typeface="PT Sans Narrow"/>
              <a:sym typeface="PT Sans Narrow"/>
            </a:endParaRPr>
          </a:p>
        </p:txBody>
      </p:sp>
      <p:sp>
        <p:nvSpPr>
          <p:cNvPr id="106" name="Google Shape;106;p18"/>
          <p:cNvSpPr txBox="1"/>
          <p:nvPr/>
        </p:nvSpPr>
        <p:spPr>
          <a:xfrm>
            <a:off x="311700" y="1873725"/>
            <a:ext cx="8520600" cy="29238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B7B7B7"/>
                </a:solidFill>
                <a:latin typeface="Lato"/>
                <a:ea typeface="Lato"/>
                <a:cs typeface="Lato"/>
                <a:sym typeface="Lato"/>
              </a:rPr>
              <a:t>Répondez ici (vous pouvez créer un tableau, un graphique de gantt ou bien faire une liste à points des différentes phases)</a:t>
            </a:r>
            <a:endParaRPr>
              <a:solidFill>
                <a:srgbClr val="B7B7B7"/>
              </a:solidFill>
              <a:latin typeface="Lato"/>
              <a:ea typeface="Lato"/>
              <a:cs typeface="Lato"/>
              <a:sym typeface="Lato"/>
            </a:endParaRPr>
          </a:p>
          <a:p>
            <a:pPr indent="-317500" lvl="0" marL="457200" rtl="0" algn="l">
              <a:spcBef>
                <a:spcPts val="0"/>
              </a:spcBef>
              <a:spcAft>
                <a:spcPts val="0"/>
              </a:spcAft>
              <a:buClr>
                <a:srgbClr val="B7B7B7"/>
              </a:buClr>
              <a:buSzPts val="1400"/>
              <a:buFont typeface="Lato"/>
              <a:buChar char="-"/>
            </a:pPr>
            <a:r>
              <a:rPr lang="en">
                <a:solidFill>
                  <a:srgbClr val="B7B7B7"/>
                </a:solidFill>
                <a:latin typeface="Lato"/>
                <a:ea typeface="Lato"/>
                <a:cs typeface="Lato"/>
                <a:sym typeface="Lato"/>
              </a:rPr>
              <a:t>La réponse doit détailler un planning semaine par semaine des différentes phases de définition, développement, d’itération, et de conclusion du projet. </a:t>
            </a:r>
            <a:endParaRPr>
              <a:solidFill>
                <a:srgbClr val="B7B7B7"/>
              </a:solidFill>
              <a:latin typeface="Lato"/>
              <a:ea typeface="Lato"/>
              <a:cs typeface="Lato"/>
              <a:sym typeface="Lato"/>
            </a:endParaRPr>
          </a:p>
          <a:p>
            <a:pPr indent="0" lvl="0" marL="0" rtl="0" algn="l">
              <a:lnSpc>
                <a:spcPct val="115000"/>
              </a:lnSpc>
              <a:spcBef>
                <a:spcPts val="0"/>
              </a:spcBef>
              <a:spcAft>
                <a:spcPts val="1200"/>
              </a:spcAft>
              <a:buNone/>
            </a:pPr>
            <a:r>
              <a:t/>
            </a:r>
            <a:endParaRPr sz="1800">
              <a:solidFill>
                <a:srgbClr val="5E696C"/>
              </a:solidFill>
              <a:latin typeface="Lato"/>
              <a:ea typeface="Lato"/>
              <a:cs typeface="Lato"/>
              <a:sym typeface="Lato"/>
            </a:endParaRPr>
          </a:p>
        </p:txBody>
      </p:sp>
      <p:sp>
        <p:nvSpPr>
          <p:cNvPr id="107" name="Google Shape;107;p18"/>
          <p:cNvSpPr txBox="1"/>
          <p:nvPr/>
        </p:nvSpPr>
        <p:spPr>
          <a:xfrm>
            <a:off x="311700" y="1370725"/>
            <a:ext cx="835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Playfair Display"/>
                <a:ea typeface="Playfair Display"/>
                <a:cs typeface="Playfair Display"/>
                <a:sym typeface="Playfair Display"/>
              </a:rPr>
              <a:t>Détaillez semaine par semaine les différentes phases du projet - de la réflexion à l’aboutissement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