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82" r:id="rId5"/>
    <p:sldId id="283" r:id="rId6"/>
    <p:sldId id="297" r:id="rId7"/>
    <p:sldId id="284" r:id="rId8"/>
    <p:sldId id="298" r:id="rId9"/>
    <p:sldId id="299" r:id="rId10"/>
    <p:sldId id="285" r:id="rId11"/>
    <p:sldId id="300" r:id="rId12"/>
    <p:sldId id="301" r:id="rId13"/>
    <p:sldId id="302" r:id="rId14"/>
    <p:sldId id="30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1" autoAdjust="0"/>
  </p:normalViewPr>
  <p:slideViewPr>
    <p:cSldViewPr snapToGrid="0">
      <p:cViewPr>
        <p:scale>
          <a:sx n="67" d="100"/>
          <a:sy n="67" d="100"/>
        </p:scale>
        <p:origin x="644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12/29/2024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713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9300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9967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4866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8935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33385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428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51563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5660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1367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Aimen Umar SP23-BAI-008</a:t>
            </a:r>
          </a:p>
          <a:p>
            <a:r>
              <a:rPr lang="en-US" dirty="0"/>
              <a:t>Malaika Nadeem SP23-BAI-024</a:t>
            </a:r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sp>
        <p:nvSpPr>
          <p:cNvPr id="16" name="TextBox 15"/>
          <p:cNvSpPr txBox="1"/>
          <p:nvPr/>
        </p:nvSpPr>
        <p:spPr>
          <a:xfrm>
            <a:off x="1549667" y="664143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 Regression Combined Cycle Power Plant Dataset Losses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C17CB6-2EDE-46F8-9852-1D0DD5906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1208857"/>
            <a:ext cx="7248525" cy="451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9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sp>
        <p:nvSpPr>
          <p:cNvPr id="16" name="TextBox 15"/>
          <p:cNvSpPr txBox="1"/>
          <p:nvPr/>
        </p:nvSpPr>
        <p:spPr>
          <a:xfrm>
            <a:off x="4126215" y="407766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 Classification Fashion-MNIST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D79F0-553C-4BFA-8F0B-95834913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55" y="1249463"/>
            <a:ext cx="5477295" cy="4196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697324-404A-4809-B7BB-1DCE1E543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4" y="1255599"/>
            <a:ext cx="5657851" cy="41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20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sp>
        <p:nvSpPr>
          <p:cNvPr id="16" name="TextBox 15"/>
          <p:cNvSpPr txBox="1"/>
          <p:nvPr/>
        </p:nvSpPr>
        <p:spPr>
          <a:xfrm>
            <a:off x="428272" y="231826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 Classification Fashion-MNIST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F6AB-C346-4239-B3A8-482ACDCE6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07" y="1033107"/>
            <a:ext cx="5618743" cy="4786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7A1C44-B1A7-4D28-8FA0-90FDFE217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346" y="99635"/>
            <a:ext cx="3937479" cy="31007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302DF7-E947-491C-8F6D-FAF863B5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652" y="3390900"/>
            <a:ext cx="3890064" cy="296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6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4" y="548209"/>
            <a:ext cx="5184913" cy="432000"/>
          </a:xfrm>
        </p:spPr>
        <p:txBody>
          <a:bodyPr/>
          <a:lstStyle/>
          <a:p>
            <a:r>
              <a:rPr lang="en-US" dirty="0"/>
              <a:t>DATASET 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10" y="1335809"/>
            <a:ext cx="6010564" cy="457546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1. California Housing Dataset (ANN Regression)</a:t>
            </a:r>
          </a:p>
          <a:p>
            <a:r>
              <a:rPr lang="en-US" sz="1600" dirty="0"/>
              <a:t>Size: 20640</a:t>
            </a:r>
          </a:p>
          <a:p>
            <a:r>
              <a:rPr lang="en-US" sz="1600" dirty="0"/>
              <a:t>Features: 8</a:t>
            </a:r>
          </a:p>
          <a:p>
            <a:r>
              <a:rPr lang="en-US" sz="1600" dirty="0"/>
              <a:t>Target: Median house value (real)</a:t>
            </a:r>
          </a:p>
          <a:p>
            <a:pPr marL="0" indent="0">
              <a:buNone/>
            </a:pPr>
            <a:r>
              <a:rPr lang="en-US" sz="1600" b="1" dirty="0"/>
              <a:t>2. MNIST Dataset (ANN Classification)</a:t>
            </a:r>
          </a:p>
          <a:p>
            <a:r>
              <a:rPr lang="en-US" sz="1600" dirty="0"/>
              <a:t>Size: 60,000 train, 10,000 test</a:t>
            </a:r>
          </a:p>
          <a:p>
            <a:r>
              <a:rPr lang="en-US" sz="1600" dirty="0"/>
              <a:t>Features: 28x28 grayscale images</a:t>
            </a:r>
          </a:p>
          <a:p>
            <a:r>
              <a:rPr lang="en-US" sz="1600" dirty="0"/>
              <a:t>Classes: 10 </a:t>
            </a:r>
          </a:p>
          <a:p>
            <a:pPr marL="0" indent="0">
              <a:buNone/>
            </a:pPr>
            <a:r>
              <a:rPr lang="en-US" sz="1600" b="1" dirty="0"/>
              <a:t>3. CIFAR-10 Dataset (CNN Classification)</a:t>
            </a:r>
          </a:p>
          <a:p>
            <a:r>
              <a:rPr lang="en-US" sz="1600" dirty="0"/>
              <a:t>Size: 50,000 train, 10,000 test</a:t>
            </a:r>
          </a:p>
          <a:p>
            <a:r>
              <a:rPr lang="en-US" sz="1600" dirty="0"/>
              <a:t>Features: 32x32 color images (3 channels)</a:t>
            </a:r>
          </a:p>
          <a:p>
            <a:r>
              <a:rPr lang="en-US" sz="1600" dirty="0"/>
              <a:t>Classes: 10 (e.g., airplane, car, bird,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512157" y="6410986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4" y="548209"/>
            <a:ext cx="5184913" cy="432000"/>
          </a:xfrm>
        </p:spPr>
        <p:txBody>
          <a:bodyPr/>
          <a:lstStyle/>
          <a:p>
            <a:r>
              <a:rPr lang="en-US" dirty="0"/>
              <a:t>DATASET 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909" y="1335809"/>
            <a:ext cx="6350865" cy="4575464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1. Combined Cycle Power Plant Housing Dataset (ANN Regression)</a:t>
            </a:r>
          </a:p>
          <a:p>
            <a:r>
              <a:rPr lang="en-US" sz="1600" dirty="0"/>
              <a:t>Size: 9568</a:t>
            </a:r>
          </a:p>
          <a:p>
            <a:r>
              <a:rPr lang="en-US" sz="1600" dirty="0"/>
              <a:t>Features: 4</a:t>
            </a:r>
          </a:p>
          <a:p>
            <a:r>
              <a:rPr lang="en-US" sz="1600" dirty="0"/>
              <a:t>Target: PE (</a:t>
            </a:r>
            <a:r>
              <a:rPr lang="en-US" sz="1600" dirty="0" err="1"/>
              <a:t>Continous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r>
              <a:rPr lang="en-US" sz="1600" b="1" dirty="0"/>
              <a:t>2. Fashion-MNIST Dataset (ANN Classification)</a:t>
            </a:r>
          </a:p>
          <a:p>
            <a:r>
              <a:rPr lang="en-US" sz="1600" dirty="0"/>
              <a:t>Size: 60,000 train, 10,000 test</a:t>
            </a:r>
          </a:p>
          <a:p>
            <a:r>
              <a:rPr lang="en-US" sz="1600" dirty="0"/>
              <a:t>Features: 28x28 grayscale images</a:t>
            </a:r>
          </a:p>
          <a:p>
            <a:r>
              <a:rPr lang="en-US" sz="1600" dirty="0"/>
              <a:t>Classes: 10 (e.g., t-shirt, trouser, pullover, etc.)</a:t>
            </a:r>
          </a:p>
          <a:p>
            <a:pPr marL="0" indent="0">
              <a:buNone/>
            </a:pPr>
            <a:r>
              <a:rPr lang="en-US" sz="1600" b="1" dirty="0"/>
              <a:t>3. Fashion-MNIST Dataset (CNN Classification)</a:t>
            </a:r>
          </a:p>
          <a:p>
            <a:r>
              <a:rPr lang="en-US" sz="1600" dirty="0"/>
              <a:t>Size: 60,000 train, 10,000 test</a:t>
            </a:r>
          </a:p>
          <a:p>
            <a:r>
              <a:rPr lang="en-US" sz="1600" dirty="0"/>
              <a:t>Features: 28x28 color images (1 channel)</a:t>
            </a:r>
          </a:p>
          <a:p>
            <a:r>
              <a:rPr lang="en-US" sz="1600" dirty="0"/>
              <a:t>Classes: 10 (e.g., t-shirt, trouser, pullover, etc.)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512157" y="6410986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1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29522667"/>
              </p:ext>
            </p:extLst>
          </p:nvPr>
        </p:nvGraphicFramePr>
        <p:xfrm>
          <a:off x="92362" y="86628"/>
          <a:ext cx="12016510" cy="67021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3302">
                  <a:extLst>
                    <a:ext uri="{9D8B030D-6E8A-4147-A177-3AD203B41FA5}">
                      <a16:colId xmlns:a16="http://schemas.microsoft.com/office/drawing/2014/main" val="3166015211"/>
                    </a:ext>
                  </a:extLst>
                </a:gridCol>
                <a:gridCol w="2403302">
                  <a:extLst>
                    <a:ext uri="{9D8B030D-6E8A-4147-A177-3AD203B41FA5}">
                      <a16:colId xmlns:a16="http://schemas.microsoft.com/office/drawing/2014/main" val="3356696583"/>
                    </a:ext>
                  </a:extLst>
                </a:gridCol>
                <a:gridCol w="2403302">
                  <a:extLst>
                    <a:ext uri="{9D8B030D-6E8A-4147-A177-3AD203B41FA5}">
                      <a16:colId xmlns:a16="http://schemas.microsoft.com/office/drawing/2014/main" val="933815413"/>
                    </a:ext>
                  </a:extLst>
                </a:gridCol>
                <a:gridCol w="2403302">
                  <a:extLst>
                    <a:ext uri="{9D8B030D-6E8A-4147-A177-3AD203B41FA5}">
                      <a16:colId xmlns:a16="http://schemas.microsoft.com/office/drawing/2014/main" val="3235080505"/>
                    </a:ext>
                  </a:extLst>
                </a:gridCol>
                <a:gridCol w="2403302">
                  <a:extLst>
                    <a:ext uri="{9D8B030D-6E8A-4147-A177-3AD203B41FA5}">
                      <a16:colId xmlns:a16="http://schemas.microsoft.com/office/drawing/2014/main" val="1676080938"/>
                    </a:ext>
                  </a:extLst>
                </a:gridCol>
              </a:tblGrid>
              <a:tr h="97027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 Hyperparameters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Metrics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Training Time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643595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cycle power plant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{4, 128, 64, 16}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Mse: 0.0595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0.1853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57.8s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23792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cycle power plant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{4, 64, 32, 16}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Mse: 1.1879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0.8302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61.8s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184515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Combined cycle power plant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{4, 64, 32, 16}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Mse: 3.0697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1.3972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77.65s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583728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75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512, 384, 256, 128,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86.53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86.64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86.66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86.64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2327.44s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5849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50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512, 384, 256, 128,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32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81.45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83.32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81.47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81.53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1789.2s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324777"/>
                  </a:ext>
                </a:extLst>
              </a:tr>
              <a:tr h="955304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50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512, 384, 256, 128,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85.32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85.33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85.31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84.41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1545.42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6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5118873"/>
              </p:ext>
            </p:extLst>
          </p:nvPr>
        </p:nvGraphicFramePr>
        <p:xfrm>
          <a:off x="92362" y="-1"/>
          <a:ext cx="12099640" cy="67921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9928">
                  <a:extLst>
                    <a:ext uri="{9D8B030D-6E8A-4147-A177-3AD203B41FA5}">
                      <a16:colId xmlns:a16="http://schemas.microsoft.com/office/drawing/2014/main" val="3166015211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3356696583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933815413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3235080505"/>
                    </a:ext>
                  </a:extLst>
                </a:gridCol>
                <a:gridCol w="2419928">
                  <a:extLst>
                    <a:ext uri="{9D8B030D-6E8A-4147-A177-3AD203B41FA5}">
                      <a16:colId xmlns:a16="http://schemas.microsoft.com/office/drawing/2014/main" val="1676080938"/>
                    </a:ext>
                  </a:extLst>
                </a:gridCol>
              </a:tblGrid>
              <a:tr h="381781">
                <a:tc>
                  <a:txBody>
                    <a:bodyPr/>
                    <a:lstStyle/>
                    <a:p>
                      <a:r>
                        <a:rPr lang="en-US" dirty="0"/>
                        <a:t>Model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Hyperparameters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  <a:r>
                        <a:rPr lang="en-US" baseline="0" dirty="0"/>
                        <a:t> Metrics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643595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{512, 256,10}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99.05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92.62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92.27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92.28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92.27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92.27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89.27s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23792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50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{128,10}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86.33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87.37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86.58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86.80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86.57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86.62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248.63s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184515"/>
                  </a:ext>
                </a:extLst>
              </a:tr>
              <a:tr h="122389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 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Fashion-Mnist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{256,128,10}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99.75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92.10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91.9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378.12s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583728"/>
                  </a:ext>
                </a:extLst>
              </a:tr>
              <a:tr h="874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California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{8,64,16,8,1}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Mse: 0.7220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0.6322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1min17sec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5849"/>
                  </a:ext>
                </a:extLst>
              </a:tr>
              <a:tr h="874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California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{8,8,4,2,1}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Mse: 0.8819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0.7173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1min 7sec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324777"/>
                  </a:ext>
                </a:extLst>
              </a:tr>
              <a:tr h="87420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California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Housing 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{8,16,8,4,1}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0.9727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Mae: 0.7753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6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882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447502" y="6401750"/>
            <a:ext cx="278418" cy="274324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21" name="Content Placeholder 2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44424446"/>
              </p:ext>
            </p:extLst>
          </p:nvPr>
        </p:nvGraphicFramePr>
        <p:xfrm>
          <a:off x="96253" y="-125127"/>
          <a:ext cx="12095747" cy="69036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733">
                  <a:extLst>
                    <a:ext uri="{9D8B030D-6E8A-4147-A177-3AD203B41FA5}">
                      <a16:colId xmlns:a16="http://schemas.microsoft.com/office/drawing/2014/main" val="3166015211"/>
                    </a:ext>
                  </a:extLst>
                </a:gridCol>
                <a:gridCol w="1462693">
                  <a:extLst>
                    <a:ext uri="{9D8B030D-6E8A-4147-A177-3AD203B41FA5}">
                      <a16:colId xmlns:a16="http://schemas.microsoft.com/office/drawing/2014/main" val="3356696583"/>
                    </a:ext>
                  </a:extLst>
                </a:gridCol>
                <a:gridCol w="3734536">
                  <a:extLst>
                    <a:ext uri="{9D8B030D-6E8A-4147-A177-3AD203B41FA5}">
                      <a16:colId xmlns:a16="http://schemas.microsoft.com/office/drawing/2014/main" val="933815413"/>
                    </a:ext>
                  </a:extLst>
                </a:gridCol>
                <a:gridCol w="2697164">
                  <a:extLst>
                    <a:ext uri="{9D8B030D-6E8A-4147-A177-3AD203B41FA5}">
                      <a16:colId xmlns:a16="http://schemas.microsoft.com/office/drawing/2014/main" val="3235080505"/>
                    </a:ext>
                  </a:extLst>
                </a:gridCol>
                <a:gridCol w="2043621">
                  <a:extLst>
                    <a:ext uri="{9D8B030D-6E8A-4147-A177-3AD203B41FA5}">
                      <a16:colId xmlns:a16="http://schemas.microsoft.com/office/drawing/2014/main" val="1676080938"/>
                    </a:ext>
                  </a:extLst>
                </a:gridCol>
              </a:tblGrid>
              <a:tr h="400343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</a:t>
                      </a:r>
                      <a:r>
                        <a:rPr lang="en-US" dirty="0" err="1"/>
                        <a:t>Hyperparameters</a:t>
                      </a:r>
                      <a:endParaRPr lang="en-US" dirty="0"/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Metrics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3643595"/>
                  </a:ext>
                </a:extLst>
              </a:tr>
              <a:tr h="9032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512, 256, 128,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97.57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97.559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97.550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97.552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9623792"/>
                  </a:ext>
                </a:extLst>
              </a:tr>
              <a:tr h="9032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4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512, 384, 256, 128,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97.47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97.440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97.463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97.446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 min 31 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8184515"/>
                  </a:ext>
                </a:extLst>
              </a:tr>
              <a:tr h="90323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MNIST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hidden layers: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{784, 256, 128, 64, 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Accuracy: 96.87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96.85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96.86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96.85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4583728"/>
                  </a:ext>
                </a:extLst>
              </a:tr>
              <a:tr h="1264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Cifar10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{256,10}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95.55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87.69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87.690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87.75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87.69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87.67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14min 57sec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5849"/>
                  </a:ext>
                </a:extLst>
              </a:tr>
              <a:tr h="1264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Cifar10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{128,10}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96.59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85.31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85.310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85.88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85.31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85.20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14min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30sec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4324777"/>
                  </a:ext>
                </a:extLst>
              </a:tr>
              <a:tr h="126452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Cifar10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Epochs: 100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dense layers: 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Conv2d: 6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Max pooling: 3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Neurons: {256,10}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 rate: 0.0001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Batch size: 64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Train accuracy: 88.61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Validation accuracy: 84.80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accuracy: 84.79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Precision: 84.97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Recall: 84.80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F1: 84.67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162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760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433211"/>
            <a:ext cx="7170821" cy="393382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49667" y="664143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 Regression California Housing Dataset Losses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sp>
        <p:nvSpPr>
          <p:cNvPr id="16" name="TextBox 15"/>
          <p:cNvSpPr txBox="1"/>
          <p:nvPr/>
        </p:nvSpPr>
        <p:spPr>
          <a:xfrm>
            <a:off x="4126215" y="407766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ANN Classification MNIST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6" y="1217596"/>
            <a:ext cx="5279307" cy="41918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90" y="1217596"/>
            <a:ext cx="5562600" cy="41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 hidden="1">
            <a:extLst>
              <a:ext uri="{FF2B5EF4-FFF2-40B4-BE49-F238E27FC236}">
                <a16:creationId xmlns:a16="http://schemas.microsoft.com/office/drawing/2014/main" id="{D4D7552C-2487-44D3-B47B-039B6E9A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215" y="5095875"/>
            <a:ext cx="1526570" cy="1095375"/>
          </a:xfrm>
        </p:spPr>
      </p:pic>
      <p:sp>
        <p:nvSpPr>
          <p:cNvPr id="16" name="TextBox 15"/>
          <p:cNvSpPr txBox="1"/>
          <p:nvPr/>
        </p:nvSpPr>
        <p:spPr>
          <a:xfrm>
            <a:off x="428272" y="231826"/>
            <a:ext cx="7777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CNN Classification Cifar10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2" y="1180392"/>
            <a:ext cx="6078604" cy="50108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48" y="49900"/>
            <a:ext cx="4347863" cy="31878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848" y="3237791"/>
            <a:ext cx="4953152" cy="362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00F67-BC3D-46B4-8D39-802DC9D7F2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1142</Words>
  <Application>Microsoft Office PowerPoint</Application>
  <PresentationFormat>Widescreen</PresentationFormat>
  <Paragraphs>317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Office Theme</vt:lpstr>
      <vt:lpstr>NEURAL NETWORKS PROJECT</vt:lpstr>
      <vt:lpstr>DATASET  DESCRIPTION</vt:lpstr>
      <vt:lpstr>DATASET  DESCRIPTION</vt:lpstr>
      <vt:lpstr>PowerPoint Presentation</vt:lpstr>
      <vt:lpstr>PowerPoint Presentation</vt:lpstr>
      <vt:lpstr>PowerPoint Presentation</vt:lpstr>
      <vt:lpstr>Image SLide</vt:lpstr>
      <vt:lpstr>Image SLide</vt:lpstr>
      <vt:lpstr>Image SLide</vt:lpstr>
      <vt:lpstr>Image SLide</vt:lpstr>
      <vt:lpstr>Image SLide</vt:lpstr>
      <vt:lpstr>Image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2024-12-29T14:53:09Z</dcterms:created>
  <dcterms:modified xsi:type="dcterms:W3CDTF">2024-12-29T15:50:43Z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