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303" r:id="rId4"/>
    <p:sldId id="305" r:id="rId5"/>
    <p:sldId id="301" r:id="rId6"/>
    <p:sldId id="298" r:id="rId7"/>
    <p:sldId id="295" r:id="rId8"/>
    <p:sldId id="296" r:id="rId9"/>
    <p:sldId id="271" r:id="rId10"/>
    <p:sldId id="284" r:id="rId11"/>
    <p:sldId id="294" r:id="rId12"/>
    <p:sldId id="285" r:id="rId13"/>
    <p:sldId id="286" r:id="rId14"/>
    <p:sldId id="262" r:id="rId15"/>
    <p:sldId id="259" r:id="rId16"/>
    <p:sldId id="277" r:id="rId17"/>
    <p:sldId id="276" r:id="rId18"/>
    <p:sldId id="288" r:id="rId19"/>
    <p:sldId id="287" r:id="rId20"/>
    <p:sldId id="293" r:id="rId21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108"/>
    <a:srgbClr val="3232FF"/>
    <a:srgbClr val="07BD0B"/>
    <a:srgbClr val="300B99"/>
    <a:srgbClr val="D161B1"/>
    <a:srgbClr val="68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81" d="100"/>
          <a:sy n="81" d="100"/>
        </p:scale>
        <p:origin x="84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F015-1A69-47F8-B93D-940CAF6864D8}" type="datetimeFigureOut">
              <a:rPr lang="en-GB" smtClean="0"/>
              <a:t>23/09/2016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A5B45-70CB-4A3C-A5BF-25E46021F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841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5AC-64ED-4D21-8D0B-999ECF150412}" type="datetimeFigureOut">
              <a:rPr lang="en-GB" smtClean="0"/>
              <a:t>23/09/2016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6EC3-654A-4C39-850C-037A224575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9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4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8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66EC3-654A-4C39-850C-037A2245750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4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73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695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48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8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2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B565-FE0C-466F-BB7A-174B8442422C}" type="datetimeFigureOut">
              <a:rPr lang="de-CH" smtClean="0"/>
              <a:t>23.09.2016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D216-5CBB-48B7-82AE-8FCF69A1586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87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Generalised Verification for Quantified Permissions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smtClean="0"/>
              <a:t>Final </a:t>
            </a:r>
            <a:r>
              <a:rPr lang="en-GB" noProof="0" dirty="0" smtClean="0"/>
              <a:t>Presentation of Master Thesis Project</a:t>
            </a:r>
          </a:p>
          <a:p>
            <a:r>
              <a:rPr lang="en-GB" noProof="0" dirty="0" smtClean="0"/>
              <a:t>Nadja Müller</a:t>
            </a:r>
          </a:p>
          <a:p>
            <a:endParaRPr lang="en-GB" noProof="0" dirty="0" smtClean="0"/>
          </a:p>
          <a:p>
            <a:r>
              <a:rPr lang="en-GB" noProof="0" dirty="0" smtClean="0"/>
              <a:t>Supervisor: Alex Summers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13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Predicate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pred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),…,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c(x): </a:t>
                </a:r>
                <a:r>
                  <a:rPr lang="en-US" sz="1600" dirty="0" err="1"/>
                  <a:t>boolean</a:t>
                </a:r>
                <a:r>
                  <a:rPr lang="en-US" sz="1600" dirty="0"/>
                  <a:t> expression</a:t>
                </a:r>
              </a:p>
              <a:p>
                <a:pPr marL="457200" lvl="1" indent="0">
                  <a:buNone/>
                </a:pPr>
                <a:r>
                  <a:rPr lang="en-US" sz="1600" dirty="0" err="1"/>
                  <a:t>pred</a:t>
                </a:r>
                <a:r>
                  <a:rPr lang="en-US" sz="1600" dirty="0"/>
                  <a:t>: predicate </a:t>
                </a:r>
                <a:r>
                  <a:rPr lang="en-US" sz="1600" dirty="0" smtClean="0"/>
                  <a:t>name</a:t>
                </a:r>
                <a:endPara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(x): </a:t>
                </a:r>
                <a:r>
                  <a:rPr lang="en-US" sz="1600" dirty="0" smtClean="0"/>
                  <a:t>injective expression, predicate argument type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p(x</a:t>
                </a:r>
                <a:r>
                  <a:rPr lang="en-US" sz="1600" dirty="0"/>
                  <a:t>): permission </a:t>
                </a:r>
                <a:r>
                  <a:rPr lang="en-US" sz="1600" dirty="0" smtClean="0"/>
                  <a:t>expression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Example (set of trees):</a:t>
                </a: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Ref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isRoot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write</m:t>
                        </m:r>
                      </m:e>
                    </m:d>
                  </m:oMath>
                </a14:m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9526287" cy="3705385"/>
              </a:xfrm>
              <a:blipFill rotWithShape="0"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Quantified </a:t>
            </a:r>
            <a:r>
              <a:rPr lang="en-GB" dirty="0" smtClean="0"/>
              <a:t>Field 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b="0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forall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7576721"/>
                  </p:ext>
                </p:extLst>
              </p:nvPr>
            </p:nvGraphicFramePr>
            <p:xfrm>
              <a:off x="772886" y="1973579"/>
              <a:ext cx="9989458" cy="320434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489535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6173" r="-79" b="-551852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57333" r="-79" b="-19800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157333" r="-79" b="-98000"/>
                          </a:stretch>
                        </a:blipFill>
                      </a:tcPr>
                    </a:tc>
                  </a:tr>
                  <a:tr h="8860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endParaRPr lang="en-GB" i="0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44" t="-264384" r="-79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92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i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40383884"/>
                  </p:ext>
                </p:extLst>
              </p:nvPr>
            </p:nvGraphicFramePr>
            <p:xfrm>
              <a:off x="772886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217901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7989" r="-79" b="-14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),…,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i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arg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 b="0" i="0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pred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forall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2: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:: 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 !=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&amp;&amp; 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 </m:t>
                              </m:r>
                              <m:r>
                                <a:rPr lang="en-US" sz="1800" b="0" i="0" kern="120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⇒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|| … ||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1) != </m:t>
                              </m:r>
                              <m:sSub>
                                <m:sSubPr>
                                  <m:ctrlPr>
                                    <a:rPr lang="en-GB" sz="1800" b="0" i="1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800" b="0" i="0" kern="1200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GB" sz="1800" b="0" i="0" kern="1200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2)</m:t>
                              </m:r>
                            </m:oMath>
                          </a14:m>
                          <a:r>
                            <a:rPr lang="en-GB" sz="1800" b="0" i="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 </a:t>
                          </a:r>
                          <a:endParaRPr lang="en-GB" sz="1800" b="0" i="0" kern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10979013"/>
                  </p:ext>
                </p:extLst>
              </p:nvPr>
            </p:nvGraphicFramePr>
            <p:xfrm>
              <a:off x="772886" y="1973579"/>
              <a:ext cx="9989458" cy="453034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3086" r="-79" b="-359877"/>
                          </a:stretch>
                        </a:blipFill>
                      </a:tcPr>
                    </a:tc>
                  </a:tr>
                  <a:tr h="208229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48830" r="-79" b="-70468"/>
                          </a:stretch>
                        </a:blipFill>
                      </a:tcPr>
                    </a:tc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Predicate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644" t="-212083" r="-79" b="-4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8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Magic Wand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2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22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GB" sz="2200" b="0" i="1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wand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2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reuse Predicate Approach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Representation example: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 in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xs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 --* 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acc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200" dirty="0" err="1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x.f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200" dirty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wand(Seq#Contains(xs</a:t>
                </a: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x), x, </a:t>
                </a:r>
                <a:r>
                  <a:rPr lang="en-US" sz="2200" dirty="0" err="1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FullPerm</a:t>
                </a:r>
                <a:r>
                  <a:rPr lang="en-US" sz="2200" dirty="0" smtClean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buFontTx/>
                  <a:buChar char="-"/>
                </a:pPr>
                <a:endParaRPr lang="en-US" sz="22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738" y="1898157"/>
                <a:ext cx="10515600" cy="3678859"/>
              </a:xfrm>
              <a:blipFill rotWithShape="0"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3946945" y="1533327"/>
            <a:ext cx="1790699" cy="437158"/>
            <a:chOff x="5076826" y="1514277"/>
            <a:chExt cx="1790699" cy="437158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5076826" y="1514277"/>
              <a:ext cx="1790699" cy="37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 flipH="1">
              <a:off x="6267451" y="1514277"/>
              <a:ext cx="571499" cy="43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/>
            <p:nvPr/>
          </p:nvCxnSpPr>
          <p:spPr>
            <a:xfrm flipH="1">
              <a:off x="6096000" y="1514277"/>
              <a:ext cx="742950" cy="40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5880520" y="1291639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ea typeface="+mj-ea"/>
                <a:cs typeface="+mj-cs"/>
              </a:rPr>
              <a:t>m</a:t>
            </a:r>
            <a:r>
              <a:rPr lang="en-GB" dirty="0" smtClean="0">
                <a:latin typeface="+mj-lt"/>
                <a:ea typeface="+mj-ea"/>
                <a:cs typeface="+mj-cs"/>
              </a:rPr>
              <a:t>ight depend </a:t>
            </a:r>
            <a:r>
              <a:rPr lang="en-GB" dirty="0">
                <a:latin typeface="+mj-lt"/>
                <a:ea typeface="+mj-ea"/>
                <a:cs typeface="+mj-cs"/>
              </a:rPr>
              <a:t>on x</a:t>
            </a:r>
          </a:p>
        </p:txBody>
      </p:sp>
    </p:spTree>
    <p:extLst>
      <p:ext uri="{BB962C8B-B14F-4D97-AF65-F5344CB8AC3E}">
        <p14:creationId xmlns:p14="http://schemas.microsoft.com/office/powerpoint/2010/main" val="2582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Combinations with pure Quantifiers and 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2200" b="0" dirty="0" smtClean="0">
                    <a:solidFill>
                      <a:srgbClr val="300B99"/>
                    </a:solidFill>
                  </a:rPr>
                  <a:t>r)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b="0" dirty="0" smtClean="0">
                    <a:solidFill>
                      <a:srgbClr val="300B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b(x) : pure expression</a:t>
                </a:r>
              </a:p>
              <a:p>
                <a:pPr marL="0" indent="0">
                  <a:buNone/>
                </a:pPr>
                <a:r>
                  <a:rPr lang="en-US" sz="2200" dirty="0"/>
                  <a:t>e</a:t>
                </a:r>
                <a:r>
                  <a:rPr lang="en-US" sz="2200" b="0" dirty="0" smtClean="0"/>
                  <a:t>xpr: pure expression</a:t>
                </a:r>
                <a:r>
                  <a:rPr lang="en-US" sz="2200" dirty="0" smtClean="0"/>
                  <a:t>, </a:t>
                </a:r>
                <a:r>
                  <a:rPr lang="en-US" sz="2200" b="0" dirty="0" smtClean="0"/>
                  <a:t>field </a:t>
                </a:r>
                <a:r>
                  <a:rPr lang="en-US" sz="2200" dirty="0"/>
                  <a:t>permission</a:t>
                </a:r>
                <a:r>
                  <a:rPr lang="en-US" sz="2200" b="0" dirty="0" smtClean="0"/>
                  <a:t>, predicate permission</a:t>
                </a:r>
              </a:p>
              <a:p>
                <a:pPr marL="0" indent="0">
                  <a:buNone/>
                </a:pPr>
                <a:endParaRPr lang="de-CH" sz="2200" dirty="0" smtClean="0"/>
              </a:p>
              <a:p>
                <a:pPr marL="0" indent="0">
                  <a:buNone/>
                </a:pPr>
                <a:r>
                  <a:rPr lang="de-CH" sz="2200" dirty="0" err="1" smtClean="0"/>
                  <a:t>Example</a:t>
                </a:r>
                <a:r>
                  <a:rPr lang="de-CH" sz="2200" dirty="0" smtClean="0"/>
                  <a:t> (</a:t>
                </a:r>
                <a:r>
                  <a:rPr lang="de-CH" sz="2200" dirty="0" err="1" smtClean="0"/>
                  <a:t>two</a:t>
                </a:r>
                <a:r>
                  <a:rPr lang="de-CH" sz="2200" dirty="0" smtClean="0"/>
                  <a:t> </a:t>
                </a:r>
                <a:r>
                  <a:rPr lang="de-CH" sz="2200" dirty="0" err="1" smtClean="0"/>
                  <a:t>arrays</a:t>
                </a:r>
                <a:r>
                  <a:rPr lang="de-CH" sz="22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&gt;0⇒(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200" b="0" i="1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&amp;&amp; 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len</m:t>
                    </m:r>
                    <m:d>
                      <m:dPr>
                        <m:ctrlP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22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de-CH" sz="22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Combination: Rewriting Rules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∷(</m:t>
                    </m:r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))⇒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US" sz="22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GB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&amp;&amp;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:endParaRPr lang="en-GB" sz="2200" i="1" dirty="0" smtClean="0">
                  <a:solidFill>
                    <a:srgbClr val="32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300B99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32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22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2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2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expr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:endParaRPr lang="en-US" sz="2200" b="0" dirty="0" smtClean="0">
                  <a:solidFill>
                    <a:srgbClr val="3232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115"/>
            <a:ext cx="10515600" cy="1325563"/>
          </a:xfrm>
        </p:spPr>
        <p:txBody>
          <a:bodyPr/>
          <a:lstStyle/>
          <a:p>
            <a:r>
              <a:rPr lang="en-GB" dirty="0"/>
              <a:t>Nested Quantified </a:t>
            </a:r>
            <a:r>
              <a:rPr lang="en-GB" dirty="0" smtClean="0"/>
              <a:t>Permissions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 …)</m:t>
                    </m:r>
                  </m:oMath>
                </a14:m>
                <a:endParaRPr lang="en-GB" sz="2000" dirty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GB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0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20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GB" sz="200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Rewriting (1)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(2):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 ⇒(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∷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2400" i="0">
                        <a:latin typeface="Cambria Math" panose="02040503050406030204" pitchFamily="18" charset="0"/>
                      </a:rPr>
                      <m:t>expr</m:t>
                    </m:r>
                    <m:r>
                      <a:rPr lang="en-GB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GB" sz="2400" i="1" dirty="0" smtClean="0">
                    <a:solidFill>
                      <a:srgbClr val="32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GB" sz="240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240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 smtClean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∷</m:t>
                    </m:r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 &amp;&amp;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GB" sz="2400" i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GB" sz="2400" i="0">
                                <a:solidFill>
                                  <a:srgbClr val="300B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rgbClr val="300B99"/>
                        </a:solidFill>
                        <a:latin typeface="Cambria Math" panose="02040503050406030204" pitchFamily="18" charset="0"/>
                      </a:rPr>
                      <m:t>expr</m:t>
                    </m:r>
                  </m:oMath>
                </a14:m>
                <a:endParaRPr lang="en-GB" sz="2400" dirty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2200" b="0" dirty="0" smtClean="0">
                  <a:solidFill>
                    <a:srgbClr val="32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500" y="1889919"/>
                <a:ext cx="10515600" cy="4038441"/>
              </a:xfrm>
              <a:blipFill rotWithShape="0">
                <a:blip r:embed="rId2"/>
                <a:stretch>
                  <a:fillRect l="-754" t="-1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5102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7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b="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inv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0" i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n</a:t>
                          </a:r>
                          <a:r>
                            <a:rPr lang="en-GB" sz="1800" b="0" i="0" baseline="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> inverse functions</a:t>
                          </a:r>
                          <a:r>
                            <a:rPr lang="en-GB" sz="1800" b="0" i="0" baseline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, where for each inverse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inv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rgbClr val="300B9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i="0" dirty="0" smtClean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GB" b="0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5102"/>
                  </p:ext>
                </p:extLst>
              </p:nvPr>
            </p:nvGraphicFramePr>
            <p:xfrm>
              <a:off x="805838" y="1973579"/>
              <a:ext cx="9989458" cy="310261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282373"/>
                    <a:gridCol w="770708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3086" r="-79" b="-215432"/>
                          </a:stretch>
                        </a:blipFill>
                      </a:tcPr>
                    </a:tc>
                  </a:tr>
                  <a:tr h="2117598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Inverse</a:t>
                          </a:r>
                          <a:r>
                            <a:rPr lang="en-GB" b="1" i="0" baseline="0" dirty="0" smtClean="0"/>
                            <a:t> Function: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endParaRPr lang="en-GB" i="0" baseline="0" dirty="0" smtClean="0"/>
                        </a:p>
                        <a:p>
                          <a:endParaRPr lang="en-GB" i="0" baseline="0" dirty="0" smtClean="0"/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65" t="-47989" r="-79" b="-2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03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292336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130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58424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</m:t>
                                    </m:r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acc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rgbClr val="300B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…</m:t>
                                        </m:r>
                                        <m:r>
                                          <a:rPr lang="en-GB" sz="180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1800">
                                                <a:solidFill>
                                                  <a:schemeClr val="accent2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 b="0" dirty="0" smtClean="0">
                            <a:solidFill>
                              <a:srgbClr val="3232FF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9522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 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±=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err="1" smtClean="0"/>
                                  <m:t>inv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i="0" baseline="0" dirty="0" smtClean="0"/>
                                  <m:t>))</m:t>
                                </m:r>
                              </m:oMath>
                            </m:oMathPara>
                          </a14:m>
                          <a:endParaRPr lang="en-GB" i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forall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 b="0" i="0" smtClean="0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perm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)±=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inv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i="0" dirty="0"/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6006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i="0" dirty="0" smtClean="0"/>
                        </a:p>
                        <a:p>
                          <a:r>
                            <a:rPr lang="en-GB" i="0" dirty="0" err="1" smtClean="0"/>
                            <a:t>forall</a:t>
                          </a:r>
                          <a:r>
                            <a:rPr lang="en-GB" i="0" dirty="0" smtClean="0"/>
                            <a:t> x1:T, x2:T :: (x1 != x2) &amp;&amp; c(x1)</a:t>
                          </a:r>
                          <a:r>
                            <a:rPr lang="en-GB" i="0" baseline="0" dirty="0" smtClean="0"/>
                            <a:t> &amp;&amp; c(x2)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GB" i="0" dirty="0" smtClean="0"/>
                            <a:t> e(x1) != e(x2)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forall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:: ((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|| </m:t>
                                </m:r>
                                <m:r>
                                  <a:rPr lang="en-GB" sz="1800" b="0" i="1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|| 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!=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))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 &amp;&amp;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b="0" i="0" kern="120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GB" sz="1800" b="0" i="0" kern="1200" dirty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 !=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1800" b="0" i="0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300B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solidFill>
                                      <a:srgbClr val="300B99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i="0" dirty="0">
                            <a:solidFill>
                              <a:srgbClr val="300B99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5292336"/>
                  </p:ext>
                </p:extLst>
              </p:nvPr>
            </p:nvGraphicFramePr>
            <p:xfrm>
              <a:off x="772886" y="1973579"/>
              <a:ext cx="10515600" cy="3975418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402585"/>
                    <a:gridCol w="8113015"/>
                  </a:tblGrid>
                  <a:tr h="985012">
                    <a:tc>
                      <a:txBody>
                        <a:bodyPr/>
                        <a:lstStyle/>
                        <a:p>
                          <a:r>
                            <a:rPr lang="en-GB" i="0" dirty="0" smtClean="0"/>
                            <a:t>Declaration:</a:t>
                          </a:r>
                        </a:p>
                        <a:p>
                          <a:r>
                            <a:rPr lang="en-GB" b="0" i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3086" r="-75" b="-308025"/>
                          </a:stretch>
                        </a:blipFill>
                      </a:tcPr>
                    </a:tc>
                  </a:tr>
                  <a:tr h="1807972">
                    <a:tc>
                      <a:txBody>
                        <a:bodyPr/>
                        <a:lstStyle/>
                        <a:p>
                          <a:r>
                            <a:rPr lang="en-GB" b="1" i="0" dirty="0" smtClean="0"/>
                            <a:t>Add/Remove</a:t>
                          </a:r>
                          <a:r>
                            <a:rPr lang="en-GB" b="1" i="0" baseline="0" dirty="0" smtClean="0"/>
                            <a:t> Permission: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</a:p>
                        <a:p>
                          <a:endParaRPr lang="en-GB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56229" r="-75" b="-6801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r>
                            <a:rPr lang="en-GB" b="1" i="0" dirty="0" err="1" smtClean="0"/>
                            <a:t>Injectivity</a:t>
                          </a:r>
                          <a:r>
                            <a:rPr lang="en-GB" b="1" i="0" baseline="0" dirty="0" smtClean="0"/>
                            <a:t>:</a:t>
                          </a:r>
                        </a:p>
                        <a:p>
                          <a:r>
                            <a:rPr lang="en-GB" i="0" baseline="0" dirty="0" smtClean="0"/>
                            <a:t>Field</a:t>
                          </a:r>
                        </a:p>
                        <a:p>
                          <a:r>
                            <a:rPr lang="en-GB" sz="1800" b="0" i="0" kern="1200" dirty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Nested</a:t>
                          </a:r>
                          <a:endParaRPr lang="en-GB" sz="1800" b="0" i="0" kern="1200" dirty="0">
                            <a:solidFill>
                              <a:srgbClr val="300B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580" t="-239175" r="-75" b="-41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02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Current Structure:</a:t>
                </a:r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(x): </a:t>
                </a:r>
                <a:r>
                  <a:rPr lang="en-US" sz="2400" dirty="0" err="1" smtClean="0"/>
                  <a:t>boolean</a:t>
                </a:r>
                <a:r>
                  <a:rPr lang="en-US" sz="2400" dirty="0" smtClean="0"/>
                  <a:t> expression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e(x): injective, reference-typed expression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p(x): permission expression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Ref</m:t>
                      </m:r>
                      <m:r>
                        <a:rPr lang="en-US" sz="24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xs</m:t>
                      </m:r>
                      <m: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400" i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write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100"/>
                <a:ext cx="10515600" cy="4351338"/>
              </a:xfrm>
              <a:blipFill rotWithShape="0">
                <a:blip r:embed="rId2"/>
                <a:stretch>
                  <a:fillRect l="-754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593725"/>
            <a:ext cx="10515600" cy="1325563"/>
          </a:xfrm>
        </p:spPr>
        <p:txBody>
          <a:bodyPr/>
          <a:lstStyle/>
          <a:p>
            <a:r>
              <a:rPr lang="en-GB" noProof="0" dirty="0" smtClean="0"/>
              <a:t>Quantified Permissions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Overview: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pred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),…,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i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GB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300B99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GB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 −−∗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forall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∷</m:t>
                    </m:r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sz="16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GB" sz="160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GB" sz="1600" dirty="0">
                    <a:solidFill>
                      <a:schemeClr val="accent2">
                        <a:lumMod val="50000"/>
                      </a:schemeClr>
                    </a:solidFill>
                  </a:rPr>
                  <a:t>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&amp;&amp;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expr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⇒(</m:t>
                      </m:r>
                      <m:r>
                        <m:rPr>
                          <m:sty m:val="p"/>
                        </m:rPr>
                        <a:rPr lang="en-GB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6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⇒ …)</m:t>
                      </m:r>
                    </m:oMath>
                  </m:oMathPara>
                </a14:m>
                <a:endParaRPr lang="en-US" sz="1600" dirty="0" smtClean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forall</m:t>
                      </m:r>
                      <m:r>
                        <a:rPr lang="en-US" sz="1600" smtClean="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GB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300B99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300B99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r>
                                <a:rPr lang="en-GB" sz="1600">
                                  <a:solidFill>
                                    <a:srgbClr val="300B99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solidFill>
                                        <a:srgbClr val="300B9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Approach:</a:t>
                </a:r>
              </a:p>
              <a:p>
                <a:pPr>
                  <a:buFontTx/>
                  <a:buChar char="-"/>
                </a:pPr>
                <a:r>
                  <a:rPr lang="en-US" sz="2200" dirty="0" smtClean="0">
                    <a:latin typeface="Cambria Math" panose="02040503050406030204" pitchFamily="18" charset="0"/>
                  </a:rPr>
                  <a:t>Combinations and nested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expression: </a:t>
                </a:r>
                <a:r>
                  <a:rPr lang="en-US" sz="2200" dirty="0" smtClean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Rewriting</a:t>
                </a:r>
              </a:p>
              <a:p>
                <a:pPr>
                  <a:buFontTx/>
                  <a:buChar char="-"/>
                </a:pPr>
                <a:r>
                  <a:rPr lang="en-US" sz="2200" dirty="0">
                    <a:solidFill>
                      <a:srgbClr val="300B99"/>
                    </a:solidFill>
                    <a:latin typeface="Cambria Math" panose="02040503050406030204" pitchFamily="18" charset="0"/>
                  </a:rPr>
                  <a:t>Base Cases: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Predicate Permission, </a:t>
                </a:r>
                <a:r>
                  <a:rPr lang="en-US" sz="2200" dirty="0">
                    <a:latin typeface="Cambria Math" panose="02040503050406030204" pitchFamily="18" charset="0"/>
                  </a:rPr>
                  <a:t>Field 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Permission, pure </a:t>
                </a:r>
                <a:r>
                  <a:rPr lang="en-US" sz="2200" dirty="0" err="1" smtClean="0">
                    <a:latin typeface="Cambria Math" panose="02040503050406030204" pitchFamily="18" charset="0"/>
                  </a:rPr>
                  <a:t>forall</a:t>
                </a:r>
                <a:r>
                  <a:rPr lang="en-US" sz="2200" dirty="0" smtClean="0">
                    <a:latin typeface="Cambria Math" panose="02040503050406030204" pitchFamily="18" charset="0"/>
                  </a:rPr>
                  <a:t> expression</a:t>
                </a: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8275" y="1758155"/>
                <a:ext cx="10515600" cy="3705385"/>
              </a:xfrm>
              <a:blipFill rotWithShape="0">
                <a:blip r:embed="rId3"/>
                <a:stretch>
                  <a:fillRect l="-754" t="-1645" b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Previously supported Quantifiers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de-CH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i="1" dirty="0">
                  <a:solidFill>
                    <a:srgbClr val="058108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732" cy="4351338"/>
              </a:xfrm>
              <a:blipFill>
                <a:blip r:embed="rId2"/>
                <a:stretch>
                  <a:fillRect l="-1881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39097" y="2361584"/>
            <a:ext cx="50351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058108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chemeClr val="bg1"/>
                </a:solidFill>
              </a:rPr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24085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0581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de-CH" dirty="0">
                    <a:solidFill>
                      <a:srgbClr val="FF0000"/>
                    </a:solidFill>
                  </a:rPr>
                  <a:t> </a:t>
                </a:r>
                <a:r>
                  <a:rPr lang="de-CH" dirty="0" smtClean="0">
                    <a:solidFill>
                      <a:srgbClr val="FF0000"/>
                    </a:solidFill>
                  </a:rPr>
                  <a:t>            |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∷</m:t>
                    </m:r>
                    <m:d>
                      <m:dPr>
                        <m:begChr m:val="{"/>
                        <m:endChr m:val="}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91400" cy="4351338"/>
              </a:xfrm>
              <a:blipFill>
                <a:blip r:embed="rId2"/>
                <a:stretch>
                  <a:fillRect l="-1485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46867" y="2361583"/>
            <a:ext cx="503513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058108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Magic Wand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Conjunction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Implication</a:t>
            </a:r>
          </a:p>
          <a:p>
            <a:r>
              <a:rPr lang="de-CH" sz="2500" dirty="0" smtClean="0">
                <a:solidFill>
                  <a:srgbClr val="FF0000"/>
                </a:solidFill>
              </a:rPr>
              <a:t>Nested Quantifier</a:t>
            </a:r>
          </a:p>
        </p:txBody>
      </p:sp>
    </p:spTree>
    <p:extLst>
      <p:ext uri="{BB962C8B-B14F-4D97-AF65-F5344CB8AC3E}">
        <p14:creationId xmlns:p14="http://schemas.microsoft.com/office/powerpoint/2010/main" val="2006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Generalisation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𝐹𝑜𝑟𝑎𝑙𝑙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 ..,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∷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𝑡𝑟𝑠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 smtClean="0"/>
                  <a:t>,</a:t>
                </a:r>
                <a:r>
                  <a:rPr lang="de-CH" dirty="0"/>
                  <a:t/>
                </a:r>
                <a:br>
                  <a:rPr lang="de-CH" dirty="0"/>
                </a:br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  <m:oMath xmlns:m="http://schemas.openxmlformats.org/officeDocument/2006/math">
                      <m:r>
                        <a:rPr lang="de-CH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  |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i="1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de-CH" i="1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, ..,</m:t>
                      </m:r>
                      <m:sSub>
                        <m:sSubPr>
                          <m:ctrlPr>
                            <a:rPr lang="de-CH" i="1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3232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i="1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de-CH" dirty="0" smtClean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0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de-CH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CH" i="1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 −−∗</m:t>
                      </m:r>
                      <m:r>
                        <a:rPr lang="de-CH" b="0" i="1" smtClean="0">
                          <a:solidFill>
                            <a:srgbClr val="32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 smtClean="0">
                  <a:solidFill>
                    <a:srgbClr val="32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&amp;&amp;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⇒	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endParaRPr lang="de-CH" dirty="0"/>
              </a:p>
              <a:p>
                <a:pPr marL="0" indent="0">
                  <a:buNone/>
                </a:pPr>
                <a:r>
                  <a:rPr lang="de-CH" dirty="0" smtClean="0"/>
                  <a:t>b : Boolean expression</a:t>
                </a:r>
              </a:p>
              <a:p>
                <a:pPr marL="0" indent="0">
                  <a:buNone/>
                </a:pPr>
                <a:r>
                  <a:rPr lang="de-CH" dirty="0" smtClean="0"/>
                  <a:t>e : pure expression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732" cy="4351338"/>
              </a:xfrm>
              <a:blipFill>
                <a:blip r:embed="rId2"/>
                <a:stretch>
                  <a:fillRect l="-1881" t="-2801" b="-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39097" y="2361584"/>
            <a:ext cx="50351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500" dirty="0" smtClean="0">
                <a:solidFill>
                  <a:srgbClr val="3232FF"/>
                </a:solidFill>
              </a:rPr>
              <a:t>Pure Expression</a:t>
            </a:r>
          </a:p>
          <a:p>
            <a:r>
              <a:rPr lang="de-CH" sz="2500" dirty="0" smtClean="0">
                <a:solidFill>
                  <a:srgbClr val="3232FF"/>
                </a:solidFill>
              </a:rPr>
              <a:t>Field Permission</a:t>
            </a:r>
          </a:p>
          <a:p>
            <a:r>
              <a:rPr lang="de-CH" sz="2500" dirty="0" smtClean="0">
                <a:solidFill>
                  <a:srgbClr val="3232FF"/>
                </a:solidFill>
              </a:rPr>
              <a:t>Predicate Permission</a:t>
            </a:r>
          </a:p>
          <a:p>
            <a:r>
              <a:rPr lang="de-CH" sz="2500" dirty="0" smtClean="0">
                <a:solidFill>
                  <a:srgbClr val="3232FF"/>
                </a:solidFill>
              </a:rPr>
              <a:t>Magic Wand</a:t>
            </a:r>
          </a:p>
          <a:p>
            <a:r>
              <a:rPr lang="de-CH" sz="2500" dirty="0" smtClean="0"/>
              <a:t>Conjunction</a:t>
            </a:r>
          </a:p>
          <a:p>
            <a:r>
              <a:rPr lang="de-CH" sz="2500" dirty="0" smtClean="0"/>
              <a:t>Implication</a:t>
            </a:r>
          </a:p>
        </p:txBody>
      </p:sp>
    </p:spTree>
    <p:extLst>
      <p:ext uri="{BB962C8B-B14F-4D97-AF65-F5344CB8AC3E}">
        <p14:creationId xmlns:p14="http://schemas.microsoft.com/office/powerpoint/2010/main" val="24853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Examples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𝐹𝑜𝑟𝑎𝑙𝑙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,: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..,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∷</m:t>
                      </m:r>
                      <m:d>
                        <m:dPr>
                          <m:begChr m:val="{"/>
                          <m:endChr m:val="}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𝑡𝑟𝑠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CH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29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Verification Condition Generation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18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Symbolic Execution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Quantified Field Chunk</a:t>
            </a:r>
          </a:p>
        </p:txBody>
      </p:sp>
    </p:spTree>
    <p:extLst>
      <p:ext uri="{BB962C8B-B14F-4D97-AF65-F5344CB8AC3E}">
        <p14:creationId xmlns:p14="http://schemas.microsoft.com/office/powerpoint/2010/main" val="388313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Design &amp; Implementation (Carbon &amp; Silicon):</a:t>
            </a:r>
            <a:endParaRPr lang="de-CH" sz="2400" dirty="0" smtClean="0"/>
          </a:p>
          <a:p>
            <a:pPr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ombinations of quantified pure and permission-based assertions</a:t>
            </a:r>
          </a:p>
          <a:p>
            <a:pPr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redicate support within quantified permissions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Design:</a:t>
            </a:r>
          </a:p>
          <a:p>
            <a:pPr>
              <a:buFontTx/>
              <a:buChar char="-"/>
            </a:pPr>
            <a:r>
              <a:rPr lang="en-US" sz="2400" dirty="0" smtClean="0"/>
              <a:t>magic wand </a:t>
            </a:r>
            <a:r>
              <a:rPr lang="en-US" sz="2400" dirty="0"/>
              <a:t>support within quantified </a:t>
            </a:r>
            <a:r>
              <a:rPr lang="en-US" sz="2400" dirty="0" smtClean="0"/>
              <a:t>permissions</a:t>
            </a:r>
          </a:p>
          <a:p>
            <a:pPr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ested quantified permissions</a:t>
            </a:r>
          </a:p>
        </p:txBody>
      </p:sp>
    </p:spTree>
    <p:extLst>
      <p:ext uri="{BB962C8B-B14F-4D97-AF65-F5344CB8AC3E}">
        <p14:creationId xmlns:p14="http://schemas.microsoft.com/office/powerpoint/2010/main" val="1875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375</Words>
  <Application>Microsoft Office PowerPoint</Application>
  <PresentationFormat>Widescreen</PresentationFormat>
  <Paragraphs>229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Generalised Verification for Quantified Permissions</vt:lpstr>
      <vt:lpstr>Quantified Permissions</vt:lpstr>
      <vt:lpstr>Previously supported Quantifiers</vt:lpstr>
      <vt:lpstr>Generalisation</vt:lpstr>
      <vt:lpstr>Generalisation</vt:lpstr>
      <vt:lpstr>Examples</vt:lpstr>
      <vt:lpstr>Verification Condition Generation</vt:lpstr>
      <vt:lpstr>Symbolic Execution</vt:lpstr>
      <vt:lpstr>Core Goals</vt:lpstr>
      <vt:lpstr>Quantified Predicate Permissions</vt:lpstr>
      <vt:lpstr>Quantified Field Permissions</vt:lpstr>
      <vt:lpstr>Quantified Permissions</vt:lpstr>
      <vt:lpstr>Quantified Permissions</vt:lpstr>
      <vt:lpstr>Quantified Magic Wand Permissions</vt:lpstr>
      <vt:lpstr>Combinations with pure Quantifiers and Quantified Permissions</vt:lpstr>
      <vt:lpstr>Combination: Rewriting Rules</vt:lpstr>
      <vt:lpstr>Nested Quantified Permissions</vt:lpstr>
      <vt:lpstr>Quantified Permissions</vt:lpstr>
      <vt:lpstr>Quantified Permissions</vt:lpstr>
      <vt:lpstr>Quantified Permissions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Generalised Verification for Quantified Permissions</dc:title>
  <dc:creator>Müller  Nadja</dc:creator>
  <cp:lastModifiedBy>Nadja Müller</cp:lastModifiedBy>
  <cp:revision>163</cp:revision>
  <cp:lastPrinted>2016-04-27T19:49:22Z</cp:lastPrinted>
  <dcterms:created xsi:type="dcterms:W3CDTF">2016-04-22T08:39:52Z</dcterms:created>
  <dcterms:modified xsi:type="dcterms:W3CDTF">2016-09-23T17:29:26Z</dcterms:modified>
</cp:coreProperties>
</file>