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366" r:id="rId4"/>
    <p:sldId id="381" r:id="rId5"/>
    <p:sldId id="391" r:id="rId6"/>
    <p:sldId id="392" r:id="rId7"/>
    <p:sldId id="382" r:id="rId8"/>
    <p:sldId id="384" r:id="rId9"/>
    <p:sldId id="370" r:id="rId10"/>
    <p:sldId id="334" r:id="rId11"/>
    <p:sldId id="372" r:id="rId12"/>
    <p:sldId id="376" r:id="rId13"/>
    <p:sldId id="385" r:id="rId14"/>
    <p:sldId id="374" r:id="rId15"/>
    <p:sldId id="335" r:id="rId16"/>
    <p:sldId id="333" r:id="rId17"/>
    <p:sldId id="337" r:id="rId18"/>
    <p:sldId id="342" r:id="rId19"/>
    <p:sldId id="349" r:id="rId20"/>
    <p:sldId id="338" r:id="rId21"/>
    <p:sldId id="377" r:id="rId22"/>
    <p:sldId id="363" r:id="rId23"/>
    <p:sldId id="386" r:id="rId24"/>
    <p:sldId id="262" r:id="rId25"/>
    <p:sldId id="387" r:id="rId26"/>
    <p:sldId id="389" r:id="rId27"/>
    <p:sldId id="388" r:id="rId28"/>
    <p:sldId id="378" r:id="rId29"/>
    <p:sldId id="362" r:id="rId30"/>
    <p:sldId id="390" r:id="rId31"/>
    <p:sldId id="379" r:id="rId32"/>
    <p:sldId id="353" r:id="rId33"/>
    <p:sldId id="354" r:id="rId34"/>
    <p:sldId id="383" r:id="rId35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22D"/>
    <a:srgbClr val="0069B4"/>
    <a:srgbClr val="6F6F6E"/>
    <a:srgbClr val="1F407A"/>
    <a:srgbClr val="956013"/>
    <a:srgbClr val="3232FF"/>
    <a:srgbClr val="300B99"/>
    <a:srgbClr val="058108"/>
    <a:srgbClr val="07BD0B"/>
    <a:srgbClr val="D16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7478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5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28/09/2016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0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85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068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07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6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95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06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81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45D216-5CBB-48B7-82AE-8FCF69A1586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83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115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856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9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5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F6F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45D216-5CBB-48B7-82AE-8FCF69A1586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2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0602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dirty="0"/>
              <a:t>29 September 2016</a:t>
            </a:r>
          </a:p>
          <a:p>
            <a:r>
              <a:rPr lang="en-GB" noProof="0" dirty="0" smtClean="0"/>
              <a:t>Supervisor: Alex Summers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Verification Condition Generation</a:t>
            </a:r>
          </a:p>
          <a:p>
            <a:r>
              <a:rPr lang="de-CH" sz="2200" dirty="0" smtClean="0"/>
              <a:t>Carbon</a:t>
            </a:r>
            <a:endParaRPr lang="de-CH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Symbolic</a:t>
            </a:r>
            <a:r>
              <a:rPr lang="de-CH" sz="2200" dirty="0" smtClean="0"/>
              <a:t> </a:t>
            </a:r>
            <a:r>
              <a:rPr lang="de-CH" sz="2200" dirty="0" err="1" smtClean="0"/>
              <a:t>Execution</a:t>
            </a:r>
            <a:r>
              <a:rPr lang="de-CH" sz="2200" dirty="0" smtClean="0"/>
              <a:t> Generation</a:t>
            </a:r>
          </a:p>
          <a:p>
            <a:r>
              <a:rPr lang="de-CH" sz="2200" dirty="0" smtClean="0"/>
              <a:t>Silicon</a:t>
            </a:r>
            <a:endParaRPr lang="de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Introduce</a:t>
            </a:r>
          </a:p>
          <a:p>
            <a:pPr lvl="1"/>
            <a:r>
              <a:rPr lang="de-CH" sz="2200" dirty="0" smtClean="0"/>
              <a:t>Heap representation</a:t>
            </a:r>
          </a:p>
          <a:p>
            <a:pPr lvl="1"/>
            <a:r>
              <a:rPr lang="de-CH" sz="2200" dirty="0" err="1" smtClean="0"/>
              <a:t>Inhaling</a:t>
            </a:r>
            <a:r>
              <a:rPr lang="de-CH" sz="2200" dirty="0" smtClean="0"/>
              <a:t> / </a:t>
            </a:r>
            <a:r>
              <a:rPr lang="de-CH" sz="2200" dirty="0" err="1" smtClean="0"/>
              <a:t>exhaling</a:t>
            </a:r>
            <a:r>
              <a:rPr lang="de-CH" sz="2200" dirty="0" smtClean="0"/>
              <a:t> Quantified Field Permissions</a:t>
            </a:r>
          </a:p>
          <a:p>
            <a:r>
              <a:rPr lang="de-CH" sz="2200" dirty="0" smtClean="0"/>
              <a:t>Adapt</a:t>
            </a:r>
          </a:p>
          <a:p>
            <a:pPr lvl="1"/>
            <a:r>
              <a:rPr lang="de-CH" sz="2200" dirty="0" smtClean="0"/>
              <a:t>Inhale single field permission</a:t>
            </a:r>
          </a:p>
          <a:p>
            <a:pPr lvl="1"/>
            <a:r>
              <a:rPr lang="de-CH" sz="2200" dirty="0" smtClean="0"/>
              <a:t>Exhale single field permission</a:t>
            </a:r>
          </a:p>
          <a:p>
            <a:pPr lvl="1"/>
            <a:r>
              <a:rPr lang="de-CH" sz="2200" dirty="0" smtClean="0"/>
              <a:t>Read</a:t>
            </a:r>
          </a:p>
          <a:p>
            <a:pPr lvl="1"/>
            <a:r>
              <a:rPr lang="de-CH" sz="2200" dirty="0" smtClean="0"/>
              <a:t>Write</a:t>
            </a:r>
            <a:endParaRPr lang="de-CH" sz="22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018048"/>
                  </p:ext>
                </p:extLst>
              </p:nvPr>
            </p:nvGraphicFramePr>
            <p:xfrm>
              <a:off x="838200" y="1985771"/>
              <a:ext cx="10080000" cy="396651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1" i="0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1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↦[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Adding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i="1" kern="1200" smtClean="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800" kern="120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i="1" kern="120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) ?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i="1" kern="120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1800" kern="120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i="1" kern="120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z="1800" kern="120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018048"/>
                  </p:ext>
                </p:extLst>
              </p:nvPr>
            </p:nvGraphicFramePr>
            <p:xfrm>
              <a:off x="838200" y="1985771"/>
              <a:ext cx="10080000" cy="396651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497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282" r="-78" b="-318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2115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9601" t="-79397" r="-78" b="-1497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1922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01" t="-236424" r="-78" b="-97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Adding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47945" r="-78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722096"/>
                  </p:ext>
                </p:extLst>
              </p:nvPr>
            </p:nvGraphicFramePr>
            <p:xfrm>
              <a:off x="838200" y="1985771"/>
              <a:ext cx="10080000" cy="395107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Remove Permission</a:t>
                          </a:r>
                          <a:r>
                            <a:rPr lang="en-GB" sz="1600" b="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722096"/>
                  </p:ext>
                </p:extLst>
              </p:nvPr>
            </p:nvGraphicFramePr>
            <p:xfrm>
              <a:off x="838200" y="1985771"/>
              <a:ext cx="10080000" cy="395107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497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400"/>
                            </a:spcAft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282" r="-78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229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9601" t="-78218" r="-78" b="-144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Remove Permission</a:t>
                          </a:r>
                          <a:r>
                            <a:rPr lang="en-GB" sz="1600" b="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45890" r="-78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Quantified</a:t>
            </a:r>
            <a:r>
              <a:rPr lang="de-CH" dirty="0" smtClean="0"/>
              <a:t> </a:t>
            </a:r>
            <a:r>
              <a:rPr lang="de-CH" dirty="0" err="1" smtClean="0"/>
              <a:t>Predicate</a:t>
            </a:r>
            <a:r>
              <a:rPr lang="de-CH" dirty="0" smtClean="0"/>
              <a:t> </a:t>
            </a:r>
            <a:r>
              <a:rPr lang="de-CH" dirty="0" err="1" smtClean="0"/>
              <a:t>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rgbClr val="A8322D"/>
                    </a:solidFill>
                  </a:rPr>
                  <a:t>Predicate</a:t>
                </a:r>
                <a:endParaRPr lang="de-CH" sz="2000" dirty="0" smtClean="0">
                  <a:solidFill>
                    <a:srgbClr val="A8322D"/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Conjunction</a:t>
                </a:r>
                <a:endParaRPr lang="de-CH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Quantifier</a:t>
                </a:r>
                <a:endParaRPr lang="de-CH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32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 dirty="0" err="1" smtClean="0"/>
              <a:t>Quantified</a:t>
            </a:r>
            <a:r>
              <a:rPr lang="de-CH" dirty="0" smtClean="0"/>
              <a:t> </a:t>
            </a:r>
            <a:r>
              <a:rPr lang="de-CH" dirty="0" err="1" smtClean="0"/>
              <a:t>Predicate</a:t>
            </a:r>
            <a:r>
              <a:rPr lang="de-CH" dirty="0" smtClean="0"/>
              <a:t>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</p:spPr>
            <p:txBody>
              <a:bodyPr/>
              <a:lstStyle/>
              <a:p>
                <a:r>
                  <a:rPr lang="de-CH" dirty="0" err="1" smtClean="0">
                    <a:solidFill>
                      <a:srgbClr val="1F407A"/>
                    </a:solidFill>
                  </a:rPr>
                  <a:t>inhale</a:t>
                </a:r>
                <a:r>
                  <a:rPr lang="de-CH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  <a:blipFill rotWithShape="0">
                <a:blip r:embed="rId2"/>
                <a:stretch>
                  <a:fillRect l="-1891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 smtClean="0">
                <a:solidFill>
                  <a:srgbClr val="A8322D"/>
                </a:solidFill>
              </a:rPr>
              <a:t>inverse function</a:t>
            </a:r>
          </a:p>
          <a:p>
            <a:r>
              <a:rPr lang="de-CH" sz="2200" dirty="0" err="1" smtClean="0"/>
              <a:t>Define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permissions</a:t>
            </a:r>
            <a:r>
              <a:rPr lang="de-CH" sz="2200" dirty="0" smtClean="0"/>
              <a:t> for general location</a:t>
            </a:r>
            <a:endParaRPr lang="de-CH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err="1" smtClean="0">
                    <a:solidFill>
                      <a:srgbClr val="1F407A"/>
                    </a:solidFill>
                  </a:rPr>
                  <a:t>exhale</a:t>
                </a:r>
                <a:r>
                  <a:rPr lang="de-CH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i="1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A8322D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200" dirty="0"/>
                  <a:t>Assert </a:t>
                </a:r>
                <a:r>
                  <a:rPr lang="de-CH" sz="2200" dirty="0">
                    <a:solidFill>
                      <a:srgbClr val="A8322D"/>
                    </a:solidFill>
                  </a:rPr>
                  <a:t>injectivity</a:t>
                </a:r>
                <a:r>
                  <a:rPr lang="de-CH" sz="2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sz="22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de-CH" sz="2200" dirty="0" smtClean="0"/>
              </a:p>
              <a:p>
                <a:r>
                  <a:rPr lang="de-CH" sz="2200" dirty="0" smtClean="0"/>
                  <a:t>Assert sufficient permission</a:t>
                </a:r>
              </a:p>
              <a:p>
                <a:r>
                  <a:rPr lang="de-CH" sz="2200" dirty="0" smtClean="0"/>
                  <a:t>Define </a:t>
                </a:r>
                <a:r>
                  <a:rPr lang="de-CH" sz="2200" dirty="0">
                    <a:solidFill>
                      <a:srgbClr val="A8322D"/>
                    </a:solidFill>
                  </a:rPr>
                  <a:t>inverse function</a:t>
                </a:r>
              </a:p>
              <a:p>
                <a:r>
                  <a:rPr lang="de-CH" sz="2200" dirty="0" err="1" smtClean="0"/>
                  <a:t>Define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permissions</a:t>
                </a:r>
                <a:r>
                  <a:rPr lang="de-CH" sz="2200" dirty="0" smtClean="0"/>
                  <a:t> for general location</a:t>
                </a:r>
                <a:endParaRPr lang="de-CH" sz="22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1412" t="-198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de-CH" sz="2200" dirty="0" smtClean="0"/>
              <a:t>Verification Condition Generation</a:t>
            </a:r>
          </a:p>
          <a:p>
            <a:r>
              <a:rPr lang="de-CH" sz="2200" dirty="0" smtClean="0"/>
              <a:t>Carbon</a:t>
            </a:r>
            <a:endParaRPr lang="de-CH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Symbolic</a:t>
            </a:r>
            <a:r>
              <a:rPr lang="de-CH" sz="2200" dirty="0" smtClean="0"/>
              <a:t> </a:t>
            </a:r>
            <a:r>
              <a:rPr lang="de-CH" sz="2200" dirty="0" err="1" smtClean="0"/>
              <a:t>Execution</a:t>
            </a:r>
            <a:r>
              <a:rPr lang="de-CH" sz="2200" dirty="0" smtClean="0"/>
              <a:t> Generation</a:t>
            </a:r>
          </a:p>
          <a:p>
            <a:r>
              <a:rPr lang="de-CH" sz="2200" dirty="0" smtClean="0"/>
              <a:t>Silicon</a:t>
            </a:r>
            <a:endParaRPr lang="de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Introduce</a:t>
            </a:r>
            <a:endParaRPr lang="de-CH" sz="2200" dirty="0" smtClean="0"/>
          </a:p>
          <a:p>
            <a:pPr lvl="1"/>
            <a:r>
              <a:rPr lang="de-CH" sz="2200" dirty="0"/>
              <a:t>H</a:t>
            </a:r>
            <a:r>
              <a:rPr lang="de-CH" sz="2200" dirty="0" smtClean="0"/>
              <a:t>eap </a:t>
            </a:r>
            <a:r>
              <a:rPr lang="de-CH" sz="2200" dirty="0" err="1" smtClean="0"/>
              <a:t>representation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inhaling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exhaling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r>
              <a:rPr lang="de-CH" sz="2200" dirty="0" err="1" smtClean="0"/>
              <a:t>Adapt</a:t>
            </a:r>
            <a:endParaRPr lang="de-CH" sz="2200" dirty="0" smtClean="0"/>
          </a:p>
          <a:p>
            <a:pPr lvl="1"/>
            <a:r>
              <a:rPr lang="de-CH" sz="2200" dirty="0" err="1" smtClean="0"/>
              <a:t>Inhale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/>
              <a:t>Exhale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>
                <a:solidFill>
                  <a:srgbClr val="A8322D"/>
                </a:solidFill>
              </a:rPr>
              <a:t>Fold</a:t>
            </a:r>
            <a:endParaRPr lang="de-CH" sz="2200" dirty="0" smtClean="0">
              <a:solidFill>
                <a:srgbClr val="A8322D"/>
              </a:solidFill>
            </a:endParaRPr>
          </a:p>
          <a:p>
            <a:pPr lvl="1"/>
            <a:r>
              <a:rPr lang="de-CH" sz="2200" dirty="0" err="1" smtClean="0">
                <a:solidFill>
                  <a:srgbClr val="A8322D"/>
                </a:solidFill>
              </a:rPr>
              <a:t>Unfold</a:t>
            </a:r>
            <a:endParaRPr lang="de-CH" sz="2200" dirty="0">
              <a:solidFill>
                <a:srgbClr val="A8322D"/>
              </a:solidFill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5338996"/>
                  </p:ext>
                </p:extLst>
              </p:nvPr>
            </p:nvGraphicFramePr>
            <p:xfrm>
              <a:off x="838200" y="1985771"/>
              <a:ext cx="10080000" cy="396551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6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)→</m:t>
                              </m:r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de-CH" dirty="0" smtClean="0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&amp;&amp; …&amp;&amp;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5338996"/>
                  </p:ext>
                </p:extLst>
              </p:nvPr>
            </p:nvGraphicFramePr>
            <p:xfrm>
              <a:off x="838200" y="1985771"/>
              <a:ext cx="10080000" cy="396551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algn="l" defTabSz="914400" rtl="0" eaLnBrk="1" latinLnBrk="0" hangingPunct="1">
                            <a:spcAft>
                              <a:spcPts val="600"/>
                            </a:spcAft>
                          </a:pPr>
                          <a:r>
                            <a:rPr lang="en-GB" sz="1600" b="1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1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117" r="-78" b="-264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87959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38266" r="-78" b="-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284177"/>
                  </p:ext>
                </p:extLst>
              </p:nvPr>
            </p:nvGraphicFramePr>
            <p:xfrm>
              <a:off x="838200" y="1985771"/>
              <a:ext cx="10080000" cy="355479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Predicate</a:t>
                          </a:r>
                          <a:endParaRPr lang="en-GB" sz="1600" i="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↦[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A8322D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) ?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) ?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0284177"/>
                  </p:ext>
                </p:extLst>
              </p:nvPr>
            </p:nvGraphicFramePr>
            <p:xfrm>
              <a:off x="838200" y="1985771"/>
              <a:ext cx="10080000" cy="355479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01" t="-1124" r="-78" b="-229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9245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General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Quantified Predicate</a:t>
                          </a:r>
                          <a:endParaRPr lang="en-GB" sz="1600" i="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9601" t="-118421" r="-78" b="-169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43435946"/>
                      </a:ext>
                    </a:extLst>
                  </a:tr>
                  <a:tr h="154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 Heap Chunk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601" t="-130709" r="-78" b="-11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7201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1299680"/>
                  </p:ext>
                </p:extLst>
              </p:nvPr>
            </p:nvGraphicFramePr>
            <p:xfrm>
              <a:off x="838200" y="1985771"/>
              <a:ext cx="10080000" cy="3922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exhale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600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sz="160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600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z="16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))∧…∧(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1299680"/>
                  </p:ext>
                </p:extLst>
              </p:nvPr>
            </p:nvGraphicFramePr>
            <p:xfrm>
              <a:off x="838200" y="1985771"/>
              <a:ext cx="10080000" cy="3922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30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769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108591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Declaration: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1117" r="-78" b="-260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3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Check </a:t>
                          </a:r>
                          <a:r>
                            <a:rPr lang="en-GB" sz="16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Injectivity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Field</a:t>
                          </a:r>
                        </a:p>
                        <a:p>
                          <a:pPr>
                            <a:spcAft>
                              <a:spcPts val="300"/>
                            </a:spcAft>
                          </a:pPr>
                          <a:endParaRPr lang="en-GB" sz="1600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Predicate</a:t>
                          </a: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9B4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01" t="-56563" r="-78" b="-45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400"/>
                            </a:spcAft>
                          </a:pPr>
                          <a:r>
                            <a:rPr lang="en-GB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Inverse</a:t>
                          </a:r>
                          <a:r>
                            <a:rPr lang="en-GB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 before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F407A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9684714"/>
                  </p:ext>
                </p:extLst>
              </p:nvPr>
            </p:nvGraphicFramePr>
            <p:xfrm>
              <a:off x="838200" y="1985771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i="1" dirty="0" smtClean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 smtClean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dirty="0" smtClean="0">
                                                <a:solidFill>
                                                  <a:srgbClr val="A8322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i="1" dirty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>
                                                    <a:solidFill>
                                                      <a:srgbClr val="A8322D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9684714"/>
                  </p:ext>
                </p:extLst>
              </p:nvPr>
            </p:nvGraphicFramePr>
            <p:xfrm>
              <a:off x="838200" y="1985771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10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03086" r="-79" b="-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1F407A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1F407A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1F407A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1F407A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3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064348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)? 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en-US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)?  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119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064348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2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79082" r="-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80000" r="-79" b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)? 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de-CH" sz="1800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1800" kern="1200">
                                  <a:latin typeface="Cambria Math" panose="02040503050406030204" pitchFamily="18" charset="0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)?  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1195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3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8440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1155" r="-79" b="-71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1203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8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Quantified</a:t>
            </a:r>
            <a:r>
              <a:rPr lang="de-CH" dirty="0" smtClean="0"/>
              <a:t> </a:t>
            </a:r>
            <a:r>
              <a:rPr lang="de-CH" dirty="0" err="1" smtClean="0"/>
              <a:t>Predicate</a:t>
            </a:r>
            <a:r>
              <a:rPr lang="de-CH" dirty="0" smtClean="0"/>
              <a:t> </a:t>
            </a:r>
            <a:r>
              <a:rPr lang="de-CH" dirty="0" err="1" smtClean="0"/>
              <a:t>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</a:t>
                </a:r>
                <a:r>
                  <a:rPr lang="de-CH" sz="2000" dirty="0" err="1" smtClean="0"/>
                  <a:t>Predicate</a:t>
                </a:r>
                <a:endParaRPr lang="de-CH" sz="2000" dirty="0" smtClean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de-CH" sz="2000" b="0" i="1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sz="2000" b="0" i="1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rgbClr val="A8322D"/>
                    </a:solidFill>
                  </a:rPr>
                  <a:t>		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de-CH" sz="2000" dirty="0" smtClean="0">
                    <a:solidFill>
                      <a:srgbClr val="A8322D"/>
                    </a:solidFill>
                  </a:rPr>
                  <a:t>Magic Wand</a:t>
                </a:r>
                <a:endParaRPr lang="en-US" sz="2000" dirty="0" smtClean="0">
                  <a:solidFill>
                    <a:srgbClr val="A8322D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Conjunction</a:t>
                </a:r>
                <a:endParaRPr lang="de-CH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Quantifier</a:t>
                </a:r>
                <a:endParaRPr lang="de-CH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1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Combinations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</a:t>
                </a:r>
                <a:r>
                  <a:rPr lang="de-CH" sz="2000" dirty="0" err="1" smtClean="0"/>
                  <a:t>Predicate</a:t>
                </a:r>
                <a:endParaRPr lang="de-CH" sz="2000" dirty="0" smtClean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rgbClr val="A8322D"/>
                    </a:solidFill>
                  </a:rPr>
                  <a:t>		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de-CH" sz="2000" dirty="0" smtClean="0"/>
                  <a:t>Magic Wand</a:t>
                </a:r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Conjunction</a:t>
                </a:r>
                <a:endParaRPr lang="de-CH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Quantifier</a:t>
                </a:r>
                <a:endParaRPr lang="de-CH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71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No condition defined: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de-CH" sz="22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CH" sz="2200" b="0" i="1" smtClean="0">
                        <a:latin typeface="Cambria Math" panose="02040503050406030204" pitchFamily="18" charset="0"/>
                      </a:rPr>
                      <m:t>𝑒𝑤𝑟𝑖𝑡𝑒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)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 </a:t>
                </a: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638799" y="2442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Combinations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</a:t>
                </a:r>
                <a:r>
                  <a:rPr lang="de-CH" sz="2000" dirty="0" err="1" smtClean="0"/>
                  <a:t>Predicate</a:t>
                </a:r>
                <a:endParaRPr lang="de-CH" sz="2000" dirty="0" smtClean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rgbClr val="A8322D"/>
                    </a:solidFill>
                  </a:rPr>
                  <a:t>		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			</a:t>
                </a:r>
                <a:r>
                  <a:rPr lang="de-CH" sz="2000" dirty="0" smtClean="0"/>
                  <a:t>Magic Wand</a:t>
                </a:r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rgbClr val="A8322D"/>
                    </a:solidFill>
                  </a:rPr>
                  <a:t>Conjunction</a:t>
                </a:r>
                <a:endParaRPr lang="de-CH" sz="2000" dirty="0" smtClean="0">
                  <a:solidFill>
                    <a:srgbClr val="A8322D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rgbClr val="A8322D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Quantifier</a:t>
                </a:r>
                <a:endParaRPr lang="de-CH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CH" sz="1800" dirty="0" smtClean="0"/>
                  <a:t>r</a:t>
                </a:r>
                <a:r>
                  <a:rPr lang="de-CH" sz="1800" b="0" dirty="0" err="1" smtClean="0"/>
                  <a:t>ewrite</a:t>
                </a:r>
                <a:r>
                  <a:rPr lang="de-CH" sz="1800" b="0" dirty="0" smtClean="0"/>
                  <a:t> </a:t>
                </a:r>
                <a:r>
                  <a:rPr lang="de-CH" sz="1800" b="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8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latin typeface="Cambria Math" panose="02040503050406030204" pitchFamily="18" charset="0"/>
                  </a:rPr>
                  <a:t>) </a:t>
                </a:r>
                <a:r>
                  <a:rPr lang="de-CH" sz="1800" dirty="0">
                    <a:latin typeface="Cambria Math" panose="02040503050406030204" pitchFamily="18" charset="0"/>
                  </a:rPr>
                  <a:t>:</a:t>
                </a:r>
                <a:endParaRPr lang="de-CH" sz="18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rewrite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2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Pure </a:t>
                </a:r>
                <a:r>
                  <a:rPr lang="de-CH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Predicate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Conjunction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Quantifier</a:t>
                </a:r>
                <a:endParaRPr lang="de-CH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2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Predicate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					Magic Wand</a:t>
                </a:r>
                <a:endPara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Conjunction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rgbClr val="A8322D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rgbClr val="A8322D"/>
                    </a:solidFill>
                  </a:rPr>
                  <a:t>Nested</a:t>
                </a:r>
                <a:r>
                  <a:rPr lang="de-CH" sz="2000" dirty="0" smtClean="0">
                    <a:solidFill>
                      <a:srgbClr val="A8322D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rgbClr val="A8322D"/>
                    </a:solidFill>
                  </a:rPr>
                  <a:t>Quantifier</a:t>
                </a:r>
                <a:endParaRPr lang="de-CH" sz="2000" dirty="0">
                  <a:solidFill>
                    <a:srgbClr val="A8322D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3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Adapted </a:t>
            </a:r>
            <a:r>
              <a:rPr lang="en-GB" noProof="0" dirty="0" smtClean="0"/>
              <a:t>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CH" sz="2200" b="0" dirty="0" smtClean="0"/>
              </a:p>
              <a:p>
                <a:pPr marL="457200" lvl="1" indent="0">
                  <a:buNone/>
                </a:pPr>
                <a:r>
                  <a:rPr lang="de-CH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de-CH" sz="1800" b="0" dirty="0" err="1" smtClean="0">
                    <a:solidFill>
                      <a:schemeClr val="tx1"/>
                    </a:solidFill>
                  </a:rPr>
                  <a:t>ewrite</a:t>
                </a:r>
                <a:r>
                  <a:rPr lang="de-CH" sz="1800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𝑡𝑟𝑠</m:t>
                            </m:r>
                          </m:e>
                          <m:sub>
                            <m:r>
                              <a:rPr lang="de-CH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 :	</a:t>
                </a:r>
              </a:p>
              <a:p>
                <a:pPr marL="457200" lvl="1" indent="0">
                  <a:buNone/>
                </a:pPr>
                <a:r>
                  <a:rPr lang="de-CH" sz="1600" dirty="0"/>
                  <a:t>	</a:t>
                </a:r>
                <a:r>
                  <a:rPr lang="de-CH" sz="1600" dirty="0" smtClean="0"/>
                  <a:t>		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rewrite(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 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  <m:sSub>
                          <m:sSubPr>
                            <m:ctrlPr>
                              <a:rPr lang="de-CH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6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CH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𝑡𝑟𝑠</m:t>
                            </m:r>
                          </m:e>
                          <m:sub>
                            <m:r>
                              <a:rPr lang="de-CH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CH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</a:t>
            </a:r>
            <a:r>
              <a:rPr lang="en-GB" dirty="0" smtClean="0"/>
              <a:t>Nested Quantified Field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567639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r>
                                <a:rPr lang="de-CH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dirty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CH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u="none" baseline="0" smtClean="0">
                                        <a:solidFill>
                                          <a:srgbClr val="A832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dirty="0" smtClean="0">
                                            <a:solidFill>
                                              <a:srgbClr val="A8322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i="1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i="1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i="1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>
                                                  <a:solidFill>
                                                    <a:srgbClr val="A8322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 .. .  ∧(</m:t>
                                  </m:r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solidFill>
                                            <a:srgbClr val="A8322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solidFill>
                                                <a:srgbClr val="A8322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567639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8549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926" r="-7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</a:t>
            </a:r>
            <a:r>
              <a:rPr lang="en-GB" dirty="0"/>
              <a:t>Nested Quantified Field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602915"/>
                  </p:ext>
                </p:extLst>
              </p:nvPr>
            </p:nvGraphicFramePr>
            <p:xfrm>
              <a:off x="838200" y="1948642"/>
              <a:ext cx="9989458" cy="40107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))⇒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== 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solidFill>
                                    <a:srgbClr val="A8322D"/>
                                  </a:solidFill>
                                  <a:latin typeface="Cambria Math" panose="02040503050406030204" pitchFamily="18" charset="0"/>
                                </a:rPr>
                                <m:t>)∧ …∧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solidFill>
                                    <a:srgbClr val="A8322D"/>
                                  </a:solidFill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i="1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0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solidFill>
                                        <a:srgbClr val="A8322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solidFill>
                                <a:srgbClr val="A8322D"/>
                              </a:solidFill>
                            </a:rPr>
                            <a:t>)</a:t>
                          </a:r>
                          <a:endParaRPr lang="de-CH" dirty="0" smtClean="0">
                            <a:solidFill>
                              <a:srgbClr val="A8322D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ctrlPr>
                                          <a:rPr lang="de-CH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u="non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de-CH" u="none" baseline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u="non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  <m: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u="non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de-CH" u="none" baseline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e>
                                          <m:sub>
                                            <m:r>
                                              <a:rPr lang="de-CH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de-CH" i="1" u="none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dirty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602915"/>
                  </p:ext>
                </p:extLst>
              </p:nvPr>
            </p:nvGraphicFramePr>
            <p:xfrm>
              <a:off x="838200" y="1948642"/>
              <a:ext cx="9989458" cy="401072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04698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49702" r="-79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7872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12422" r="-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Predicate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Conjunction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Quantifier</a:t>
                </a:r>
                <a:endParaRPr lang="de-CH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34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5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Pure </a:t>
                </a:r>
                <a:r>
                  <a:rPr lang="de-CH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Predicate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Magic Wand</a:t>
                </a:r>
                <a:endPara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Conjunction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Quantifier</a:t>
                </a:r>
                <a:endParaRPr lang="de-CH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54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Pure </a:t>
                </a:r>
                <a:r>
                  <a:rPr lang="de-CH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Predicate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Magic Wand</a:t>
                </a:r>
                <a:endPara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Conjunction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Quantifier</a:t>
                </a:r>
                <a:endParaRPr lang="de-CH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91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Pure </a:t>
                </a:r>
                <a:r>
                  <a:rPr lang="de-CH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Predicate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Magic Wand</a:t>
                </a:r>
                <a:endPara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Conjunction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Quantifier</a:t>
                </a:r>
                <a:endParaRPr lang="de-CH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67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Pure </a:t>
                </a:r>
                <a:r>
                  <a:rPr lang="de-CH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Predicate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smtClean="0">
                    <a:solidFill>
                      <a:srgbClr val="C00000"/>
                    </a:solidFill>
                  </a:rPr>
                  <a:t>Magic Wand</a:t>
                </a:r>
                <a:endParaRPr lang="en-US" sz="20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Conjunction</a:t>
                </a:r>
                <a:endParaRPr lang="de-CH" sz="2000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rgbClr val="C00000"/>
                    </a:solidFill>
                  </a:rPr>
                  <a:t>Nested</a:t>
                </a:r>
                <a:r>
                  <a:rPr lang="de-CH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rgbClr val="C00000"/>
                    </a:solidFill>
                  </a:rPr>
                  <a:t>Quantifier</a:t>
                </a:r>
                <a:endParaRPr lang="de-CH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40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Previously</a:t>
            </a:r>
            <a:r>
              <a:rPr lang="de-CH" dirty="0" smtClean="0"/>
              <a:t> </a:t>
            </a:r>
            <a:r>
              <a:rPr lang="de-CH" dirty="0" err="1" smtClean="0"/>
              <a:t>Permitted</a:t>
            </a:r>
            <a:r>
              <a:rPr lang="de-CH" dirty="0" smtClean="0"/>
              <a:t> </a:t>
            </a:r>
            <a:r>
              <a:rPr lang="de-CH" dirty="0" err="1" smtClean="0"/>
              <a:t>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Predicate</a:t>
                </a:r>
                <a:endParaRPr lang="de-CH" sz="2000" dirty="0" smtClean="0">
                  <a:solidFill>
                    <a:schemeClr val="bg1"/>
                  </a:solidFill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Conjunction</a:t>
                </a:r>
                <a:endParaRPr lang="de-CH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Implication</a:t>
                </a:r>
                <a: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Nested</a:t>
                </a:r>
                <a:r>
                  <a:rPr lang="de-CH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CH" sz="2000" dirty="0" err="1" smtClean="0">
                    <a:solidFill>
                      <a:schemeClr val="bg1"/>
                    </a:solidFill>
                  </a:rPr>
                  <a:t>Quantifier</a:t>
                </a:r>
                <a:endParaRPr lang="de-CH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37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>
                    <a:solidFill>
                      <a:srgbClr val="1F407A"/>
                    </a:solidFill>
                  </a:rPr>
                  <a:t>i</a:t>
                </a:r>
                <a:r>
                  <a:rPr lang="de-CH" dirty="0" err="1" smtClean="0">
                    <a:solidFill>
                      <a:srgbClr val="1F407A"/>
                    </a:solidFill>
                  </a:rPr>
                  <a:t>nhale</a:t>
                </a:r>
                <a:r>
                  <a:rPr lang="de-CH" dirty="0" smtClean="0">
                    <a:solidFill>
                      <a:srgbClr val="1F40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91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Define</a:t>
            </a:r>
            <a:r>
              <a:rPr lang="de-CH" sz="2200" dirty="0" smtClean="0"/>
              <a:t> inverse </a:t>
            </a:r>
            <a:r>
              <a:rPr lang="de-CH" sz="2200" dirty="0" err="1" smtClean="0"/>
              <a:t>function</a:t>
            </a:r>
            <a:endParaRPr lang="de-CH" sz="2200" dirty="0" smtClean="0"/>
          </a:p>
          <a:p>
            <a:r>
              <a:rPr lang="de-CH" sz="2200" dirty="0" err="1" smtClean="0"/>
              <a:t>Assume</a:t>
            </a:r>
            <a:r>
              <a:rPr lang="de-CH" sz="2200" dirty="0" smtClean="0"/>
              <a:t> </a:t>
            </a:r>
            <a:r>
              <a:rPr lang="de-CH" sz="2200" dirty="0" smtClean="0"/>
              <a:t>receivers are non-null</a:t>
            </a:r>
          </a:p>
          <a:p>
            <a:r>
              <a:rPr lang="de-CH" sz="2200" dirty="0" err="1" smtClean="0"/>
              <a:t>Define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permissions</a:t>
            </a:r>
            <a:r>
              <a:rPr lang="de-CH" sz="2200" dirty="0" smtClean="0"/>
              <a:t> </a:t>
            </a:r>
            <a:r>
              <a:rPr lang="de-CH" sz="2200" dirty="0" smtClean="0"/>
              <a:t>for general location</a:t>
            </a:r>
            <a:endParaRPr lang="de-CH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smtClean="0">
                    <a:solidFill>
                      <a:srgbClr val="1F407A"/>
                    </a:solidFill>
                  </a:rPr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1F407A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1F407A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1F407A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>
                  <a:solidFill>
                    <a:srgbClr val="1F407A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59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Assert</a:t>
            </a:r>
            <a:r>
              <a:rPr lang="de-CH" sz="2200" dirty="0" smtClean="0"/>
              <a:t> </a:t>
            </a:r>
            <a:r>
              <a:rPr lang="de-CH" sz="2200" dirty="0" err="1"/>
              <a:t>i</a:t>
            </a:r>
            <a:r>
              <a:rPr lang="de-CH" sz="2200" dirty="0" err="1" smtClean="0"/>
              <a:t>njecti</a:t>
            </a:r>
            <a:r>
              <a:rPr lang="de-CH" sz="2200" dirty="0" err="1" smtClean="0"/>
              <a:t>vity</a:t>
            </a:r>
            <a:endParaRPr lang="de-CH" sz="2200" dirty="0" smtClean="0"/>
          </a:p>
          <a:p>
            <a:r>
              <a:rPr lang="de-CH" sz="2200" dirty="0" err="1" smtClean="0"/>
              <a:t>Assert</a:t>
            </a:r>
            <a:r>
              <a:rPr lang="de-CH" sz="2200" dirty="0" smtClean="0"/>
              <a:t> </a:t>
            </a:r>
            <a:r>
              <a:rPr lang="de-CH" sz="2200" dirty="0" smtClean="0"/>
              <a:t>sufficient permission</a:t>
            </a:r>
          </a:p>
          <a:p>
            <a:r>
              <a:rPr lang="de-CH" sz="2200" dirty="0" err="1"/>
              <a:t>Define</a:t>
            </a:r>
            <a:r>
              <a:rPr lang="de-CH" sz="2200" dirty="0"/>
              <a:t> inverse </a:t>
            </a:r>
            <a:r>
              <a:rPr lang="de-CH" sz="2200" dirty="0" err="1" smtClean="0"/>
              <a:t>function</a:t>
            </a:r>
            <a:endParaRPr lang="de-CH" sz="2200" dirty="0" smtClean="0"/>
          </a:p>
          <a:p>
            <a:r>
              <a:rPr lang="de-CH" sz="2200" dirty="0" err="1" smtClean="0"/>
              <a:t>Define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permissions</a:t>
            </a:r>
            <a:r>
              <a:rPr lang="de-CH" sz="2200" dirty="0" smtClean="0"/>
              <a:t> </a:t>
            </a:r>
            <a:r>
              <a:rPr lang="de-CH" sz="2200" dirty="0" smtClean="0"/>
              <a:t>for general location</a:t>
            </a:r>
            <a:endParaRPr lang="de-CH" sz="22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 September 2016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</Words>
  <Application>Microsoft Office PowerPoint</Application>
  <PresentationFormat>Breitbild</PresentationFormat>
  <Paragraphs>491</Paragraphs>
  <Slides>34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Generalised Verification for Quantified Permissions</vt:lpstr>
      <vt:lpstr>Quantified Permissions</vt:lpstr>
      <vt:lpstr>Generalisation</vt:lpstr>
      <vt:lpstr>Generalisation</vt:lpstr>
      <vt:lpstr>Generalisation</vt:lpstr>
      <vt:lpstr>Generalisation</vt:lpstr>
      <vt:lpstr>Generalisation</vt:lpstr>
      <vt:lpstr>Previously Permitted Quantifiers</vt:lpstr>
      <vt:lpstr>Quantified Field Permissions</vt:lpstr>
      <vt:lpstr>Quantified Field Permissions</vt:lpstr>
      <vt:lpstr>Inhaling Quantified Permissions</vt:lpstr>
      <vt:lpstr>Exhaling Quantified Permissions</vt:lpstr>
      <vt:lpstr>Quantified Predicate Permissions</vt:lpstr>
      <vt:lpstr>Quantified Predicate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Inhaling/Exhaling Unquantified Permissions</vt:lpstr>
      <vt:lpstr>Inhaling/Exhaling Unquantified Permissions</vt:lpstr>
      <vt:lpstr>Demo</vt:lpstr>
      <vt:lpstr>Quantified Predicate Permissions</vt:lpstr>
      <vt:lpstr>Quantified Magic Wand Permissions</vt:lpstr>
      <vt:lpstr>Combinations of Quantifiers</vt:lpstr>
      <vt:lpstr>Combination: Rewriting Rules</vt:lpstr>
      <vt:lpstr>Combinations of Quantifiers</vt:lpstr>
      <vt:lpstr>Combination: Rewriting Rules</vt:lpstr>
      <vt:lpstr>Demo</vt:lpstr>
      <vt:lpstr>Nested Quantifiers</vt:lpstr>
      <vt:lpstr>Adapted Rewriting Rules</vt:lpstr>
      <vt:lpstr>Inhaling Nested Quantified Field Permissions</vt:lpstr>
      <vt:lpstr>Exhaling Nested Quantified Field Permissions</vt:lpstr>
      <vt:lpstr>Generalisation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344</cp:revision>
  <cp:lastPrinted>2016-04-27T19:49:22Z</cp:lastPrinted>
  <dcterms:created xsi:type="dcterms:W3CDTF">2016-04-22T08:39:52Z</dcterms:created>
  <dcterms:modified xsi:type="dcterms:W3CDTF">2016-09-28T19:33:45Z</dcterms:modified>
</cp:coreProperties>
</file>