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66" r:id="rId4"/>
    <p:sldId id="370" r:id="rId5"/>
    <p:sldId id="334" r:id="rId6"/>
    <p:sldId id="372" r:id="rId7"/>
    <p:sldId id="376" r:id="rId8"/>
    <p:sldId id="374" r:id="rId9"/>
    <p:sldId id="335" r:id="rId10"/>
    <p:sldId id="333" r:id="rId11"/>
    <p:sldId id="337" r:id="rId12"/>
    <p:sldId id="342" r:id="rId13"/>
    <p:sldId id="349" r:id="rId14"/>
    <p:sldId id="338" r:id="rId15"/>
    <p:sldId id="377" r:id="rId16"/>
    <p:sldId id="363" r:id="rId17"/>
    <p:sldId id="262" r:id="rId18"/>
    <p:sldId id="378" r:id="rId19"/>
    <p:sldId id="362" r:id="rId20"/>
    <p:sldId id="379" r:id="rId21"/>
    <p:sldId id="353" r:id="rId22"/>
    <p:sldId id="354" r:id="rId23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4"/>
    <a:srgbClr val="A8322D"/>
    <a:srgbClr val="6F6F6E"/>
    <a:srgbClr val="1F407A"/>
    <a:srgbClr val="956013"/>
    <a:srgbClr val="3232FF"/>
    <a:srgbClr val="300B99"/>
    <a:srgbClr val="058108"/>
    <a:srgbClr val="07BD0B"/>
    <a:srgbClr val="D16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7478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5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28/09/2016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0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85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068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07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6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9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06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81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45D216-5CBB-48B7-82AE-8FCF69A1586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83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115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856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9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5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45D216-5CBB-48B7-82AE-8FCF69A1586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2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0602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dirty="0"/>
              <a:t>29 September 2016</a:t>
            </a:r>
          </a:p>
          <a:p>
            <a:r>
              <a:rPr lang="en-GB" noProof="0" dirty="0" smtClean="0"/>
              <a:t>Supervisor: Alex Summers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5338996"/>
                  </p:ext>
                </p:extLst>
              </p:nvPr>
            </p:nvGraphicFramePr>
            <p:xfrm>
              <a:off x="838200" y="1985771"/>
              <a:ext cx="10080000" cy="396551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de-CH" dirty="0" smtClean="0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&amp;&amp; …&amp;&amp;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5338996"/>
                  </p:ext>
                </p:extLst>
              </p:nvPr>
            </p:nvGraphicFramePr>
            <p:xfrm>
              <a:off x="838200" y="1985771"/>
              <a:ext cx="10080000" cy="396551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1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117" r="-78" b="-264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87959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8266" r="-78" b="-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284177"/>
                  </p:ext>
                </p:extLst>
              </p:nvPr>
            </p:nvGraphicFramePr>
            <p:xfrm>
              <a:off x="838200" y="1985771"/>
              <a:ext cx="10080000" cy="355479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Predicate</a:t>
                          </a:r>
                          <a:endParaRPr lang="en-GB" sz="1600" i="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↦[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) ?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) ?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284177"/>
                  </p:ext>
                </p:extLst>
              </p:nvPr>
            </p:nvGraphicFramePr>
            <p:xfrm>
              <a:off x="838200" y="1985771"/>
              <a:ext cx="10080000" cy="355479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01" t="-1124" r="-78" b="-229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9245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Predicate</a:t>
                          </a:r>
                          <a:endParaRPr lang="en-GB" sz="1600" i="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9601" t="-118421" r="-78" b="-169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43435946"/>
                      </a:ext>
                    </a:extLst>
                  </a:tr>
                  <a:tr h="154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01" t="-130709" r="-78" b="-11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720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2313467"/>
                  </p:ext>
                </p:extLst>
              </p:nvPr>
            </p:nvGraphicFramePr>
            <p:xfrm>
              <a:off x="838200" y="1985771"/>
              <a:ext cx="10080000" cy="3922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))∧…∧(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2313467"/>
                  </p:ext>
                </p:extLst>
              </p:nvPr>
            </p:nvGraphicFramePr>
            <p:xfrm>
              <a:off x="838200" y="1985771"/>
              <a:ext cx="10080000" cy="3922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117" r="-78" b="-260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56563" r="-78" b="-45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0883595"/>
                  </p:ext>
                </p:extLst>
              </p:nvPr>
            </p:nvGraphicFramePr>
            <p:xfrm>
              <a:off x="838200" y="1985771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0883595"/>
                  </p:ext>
                </p:extLst>
              </p:nvPr>
            </p:nvGraphicFramePr>
            <p:xfrm>
              <a:off x="838200" y="1985771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10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03086" r="-79" b="-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456405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)? 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en-US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)?  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456405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2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79082" r="-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80000" r="-79" b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)? 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)?  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3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8440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1155" r="-79" b="-71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1203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No condition defined: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esugare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)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 </a:t>
                </a: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/>
                  <a:t>Combinations:</a:t>
                </a:r>
                <a:endParaRPr lang="de-CH" sz="2200" b="0" dirty="0" smtClean="0"/>
              </a:p>
              <a:p>
                <a:pPr marL="457200" lvl="1" indent="0">
                  <a:buNone/>
                </a:pPr>
                <a:r>
                  <a:rPr lang="de-CH" sz="1800" dirty="0" err="1"/>
                  <a:t>r</a:t>
                </a:r>
                <a:r>
                  <a:rPr lang="de-CH" sz="1800" b="0" dirty="0" err="1" smtClean="0"/>
                  <a:t>ewrite</a:t>
                </a:r>
                <a:r>
                  <a:rPr lang="de-CH" sz="1800" b="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8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latin typeface="Cambria Math" panose="02040503050406030204" pitchFamily="18" charset="0"/>
                  </a:rPr>
                  <a:t>) </a:t>
                </a: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736123" y="3204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38799" y="2442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2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1F407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3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No condition defined:</a:t>
                </a:r>
              </a:p>
              <a:p>
                <a:pPr marL="0" indent="0">
                  <a:buNone/>
                </a:pPr>
                <a:r>
                  <a:rPr lang="en-US" sz="17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esugare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GB" sz="18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/>
                  <a:t>Combinations:</a:t>
                </a:r>
                <a:endParaRPr lang="de-CH" sz="2200" b="0" dirty="0" smtClean="0"/>
              </a:p>
              <a:p>
                <a:pPr marL="457200" lvl="1" indent="0">
                  <a:buNone/>
                </a:pPr>
                <a:r>
                  <a:rPr lang="de-CH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de-CH" sz="1800" b="0" dirty="0" err="1" smtClean="0">
                    <a:solidFill>
                      <a:schemeClr val="tx1"/>
                    </a:solidFill>
                  </a:rPr>
                  <a:t>ewrite</a:t>
                </a:r>
                <a:r>
                  <a:rPr lang="de-CH" sz="1800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 :	</a:t>
                </a:r>
              </a:p>
              <a:p>
                <a:pPr marL="457200" lvl="1" indent="0">
                  <a:buNone/>
                </a:pPr>
                <a:r>
                  <a:rPr lang="de-CH" sz="1600" dirty="0"/>
                  <a:t>	</a:t>
                </a:r>
                <a:r>
                  <a:rPr lang="de-CH" sz="1600" dirty="0" smtClean="0"/>
                  <a:t>		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rewrite(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 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b="-15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287107" y="3173046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154614" y="2442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8659527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u="none" baseline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.. .  ∧(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8659527"/>
                  </p:ext>
                </p:extLst>
              </p:nvPr>
            </p:nvGraphicFramePr>
            <p:xfrm>
              <a:off x="838200" y="1948642"/>
              <a:ext cx="9989458" cy="441210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4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42709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9663" r="-79" b="-18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233084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⇒(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)∧ …∧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)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233084"/>
                  </p:ext>
                </p:extLst>
              </p:nvPr>
            </p:nvGraphicFramePr>
            <p:xfrm>
              <a:off x="838200" y="1948642"/>
              <a:ext cx="9989458" cy="418230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282889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44533" r="-79" b="-402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Predicate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Conjuntion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Quantifier</a:t>
                </a:r>
                <a:endParaRPr lang="de-CH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>
                    <a:solidFill>
                      <a:srgbClr val="1F407A"/>
                    </a:solidFill>
                  </a:rPr>
                  <a:t>i</a:t>
                </a:r>
                <a:r>
                  <a:rPr lang="de-CH" dirty="0" err="1" smtClean="0">
                    <a:solidFill>
                      <a:srgbClr val="1F407A"/>
                    </a:solidFill>
                  </a:rPr>
                  <a:t>nhale</a:t>
                </a:r>
                <a:r>
                  <a:rPr lang="de-CH" dirty="0" smtClean="0">
                    <a:solidFill>
                      <a:srgbClr val="1F40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91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inverse function</a:t>
            </a:r>
          </a:p>
          <a:p>
            <a:r>
              <a:rPr lang="de-CH" sz="2200" dirty="0" smtClean="0"/>
              <a:t>Assume receivers are non-null</a:t>
            </a:r>
          </a:p>
          <a:p>
            <a:r>
              <a:rPr lang="de-CH" sz="2200" dirty="0" smtClean="0"/>
              <a:t>Define Permissions for general location</a:t>
            </a:r>
            <a:endParaRPr lang="de-CH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smtClean="0">
                    <a:solidFill>
                      <a:srgbClr val="1F407A"/>
                    </a:solidFill>
                  </a:rPr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>
                  <a:solidFill>
                    <a:srgbClr val="1F407A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/>
              <a:t>Assert injectivity of e(x</a:t>
            </a:r>
            <a:r>
              <a:rPr lang="de-CH" sz="2200" dirty="0" smtClean="0"/>
              <a:t>)</a:t>
            </a:r>
          </a:p>
          <a:p>
            <a:r>
              <a:rPr lang="de-CH" sz="2200" dirty="0" smtClean="0"/>
              <a:t>Assert sufficient permission</a:t>
            </a:r>
          </a:p>
          <a:p>
            <a:r>
              <a:rPr lang="de-CH" sz="2200" dirty="0" smtClean="0"/>
              <a:t>Define </a:t>
            </a:r>
            <a:r>
              <a:rPr lang="de-CH" sz="2200" dirty="0"/>
              <a:t>inverse function</a:t>
            </a:r>
          </a:p>
          <a:p>
            <a:r>
              <a:rPr lang="de-CH" sz="2200" dirty="0" smtClean="0"/>
              <a:t>Define Permissions for general location</a:t>
            </a:r>
            <a:endParaRPr lang="de-CH" sz="22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Verification Condition Generation</a:t>
            </a:r>
          </a:p>
          <a:p>
            <a:r>
              <a:rPr lang="de-CH" sz="2200" dirty="0" smtClean="0"/>
              <a:t>Carbon</a:t>
            </a:r>
            <a:endParaRPr lang="de-CH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Symbolic</a:t>
            </a:r>
            <a:r>
              <a:rPr lang="de-CH" sz="2200" dirty="0" smtClean="0"/>
              <a:t> </a:t>
            </a:r>
            <a:r>
              <a:rPr lang="de-CH" sz="2200" dirty="0" err="1" smtClean="0"/>
              <a:t>Execution</a:t>
            </a:r>
            <a:r>
              <a:rPr lang="de-CH" sz="2200" dirty="0" smtClean="0"/>
              <a:t> Generation</a:t>
            </a:r>
          </a:p>
          <a:p>
            <a:r>
              <a:rPr lang="de-CH" sz="2200" dirty="0" smtClean="0"/>
              <a:t>Silicon</a:t>
            </a:r>
            <a:endParaRPr lang="de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Introduce</a:t>
            </a:r>
          </a:p>
          <a:p>
            <a:pPr lvl="1"/>
            <a:r>
              <a:rPr lang="de-CH" sz="2200" dirty="0" smtClean="0"/>
              <a:t>Heap representation</a:t>
            </a:r>
          </a:p>
          <a:p>
            <a:pPr lvl="1"/>
            <a:r>
              <a:rPr lang="de-CH" sz="2200" dirty="0" err="1" smtClean="0"/>
              <a:t>Inhaling</a:t>
            </a:r>
            <a:r>
              <a:rPr lang="de-CH" sz="2200" dirty="0" smtClean="0"/>
              <a:t> / </a:t>
            </a:r>
            <a:r>
              <a:rPr lang="de-CH" sz="2200" dirty="0" err="1" smtClean="0"/>
              <a:t>exhaling</a:t>
            </a:r>
            <a:r>
              <a:rPr lang="de-CH" sz="2200" dirty="0" smtClean="0"/>
              <a:t> Quantified Field Permissions</a:t>
            </a:r>
          </a:p>
          <a:p>
            <a:r>
              <a:rPr lang="de-CH" sz="2200" dirty="0" smtClean="0"/>
              <a:t>Adapt</a:t>
            </a:r>
          </a:p>
          <a:p>
            <a:pPr lvl="1"/>
            <a:r>
              <a:rPr lang="de-CH" sz="2200" dirty="0" smtClean="0"/>
              <a:t>Inhale single field permission</a:t>
            </a:r>
          </a:p>
          <a:p>
            <a:pPr lvl="1"/>
            <a:r>
              <a:rPr lang="de-CH" sz="2200" dirty="0" smtClean="0"/>
              <a:t>Exhale single field permission</a:t>
            </a:r>
          </a:p>
          <a:p>
            <a:pPr lvl="1"/>
            <a:r>
              <a:rPr lang="de-CH" sz="2200" dirty="0" smtClean="0"/>
              <a:t>Read</a:t>
            </a:r>
          </a:p>
          <a:p>
            <a:pPr lvl="1"/>
            <a:r>
              <a:rPr lang="de-CH" sz="2200" dirty="0" smtClean="0"/>
              <a:t>Write</a:t>
            </a:r>
            <a:endParaRPr lang="de-CH" sz="22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313246"/>
                  </p:ext>
                </p:extLst>
              </p:nvPr>
            </p:nvGraphicFramePr>
            <p:xfrm>
              <a:off x="838200" y="1985771"/>
              <a:ext cx="10080000" cy="396651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↦[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Adding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) ?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313246"/>
                  </p:ext>
                </p:extLst>
              </p:nvPr>
            </p:nvGraphicFramePr>
            <p:xfrm>
              <a:off x="838200" y="1985771"/>
              <a:ext cx="10080000" cy="396651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9497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282" r="-78" b="-318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2115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9601" t="-79397" r="-78" b="-1497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91922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01" t="-236424" r="-78" b="-97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Adding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47945" r="-78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0734876"/>
                  </p:ext>
                </p:extLst>
              </p:nvPr>
            </p:nvGraphicFramePr>
            <p:xfrm>
              <a:off x="838200" y="1985771"/>
              <a:ext cx="10080000" cy="398638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b="1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Remove Permission</a:t>
                          </a:r>
                          <a:r>
                            <a:rPr lang="en-GB" sz="1600" b="1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0734876"/>
                  </p:ext>
                </p:extLst>
              </p:nvPr>
            </p:nvGraphicFramePr>
            <p:xfrm>
              <a:off x="838200" y="1985771"/>
              <a:ext cx="10080000" cy="398638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235" r="-78" b="-30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229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9601" t="-81188" r="-78" b="-144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b="1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Remove Permission</a:t>
                          </a:r>
                          <a:r>
                            <a:rPr lang="en-GB" sz="1600" b="1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50000" r="-78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 dirty="0" err="1" smtClean="0"/>
              <a:t>Quantified</a:t>
            </a:r>
            <a:r>
              <a:rPr lang="de-CH" dirty="0" smtClean="0"/>
              <a:t> </a:t>
            </a:r>
            <a:r>
              <a:rPr lang="de-CH" dirty="0" err="1" smtClean="0"/>
              <a:t>Predicate</a:t>
            </a:r>
            <a:r>
              <a:rPr lang="de-CH" dirty="0" smtClean="0"/>
              <a:t>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</p:spPr>
            <p:txBody>
              <a:bodyPr/>
              <a:lstStyle/>
              <a:p>
                <a:r>
                  <a:rPr lang="de-CH" dirty="0" err="1" smtClean="0">
                    <a:solidFill>
                      <a:srgbClr val="1F407A"/>
                    </a:solidFill>
                  </a:rPr>
                  <a:t>inhale</a:t>
                </a:r>
                <a:r>
                  <a:rPr lang="de-CH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  <a:blipFill rotWithShape="0">
                <a:blip r:embed="rId2"/>
                <a:stretch>
                  <a:fillRect l="-1891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 smtClean="0">
                <a:solidFill>
                  <a:srgbClr val="A8322D"/>
                </a:solidFill>
              </a:rPr>
              <a:t>inverse function</a:t>
            </a:r>
          </a:p>
          <a:p>
            <a:r>
              <a:rPr lang="de-CH" sz="2200" dirty="0" err="1" smtClean="0"/>
              <a:t>Define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permissions</a:t>
            </a:r>
            <a:r>
              <a:rPr lang="de-CH" sz="2200" dirty="0" smtClean="0"/>
              <a:t> for general location</a:t>
            </a:r>
            <a:endParaRPr lang="de-CH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err="1" smtClean="0">
                    <a:solidFill>
                      <a:srgbClr val="1F407A"/>
                    </a:solidFill>
                  </a:rPr>
                  <a:t>exhale</a:t>
                </a:r>
                <a:r>
                  <a:rPr lang="de-CH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200" dirty="0"/>
                  <a:t>Assert </a:t>
                </a:r>
                <a:r>
                  <a:rPr lang="de-CH" sz="2200" dirty="0">
                    <a:solidFill>
                      <a:srgbClr val="A8322D"/>
                    </a:solidFill>
                  </a:rPr>
                  <a:t>injectivity</a:t>
                </a:r>
                <a:r>
                  <a:rPr lang="de-CH" sz="2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sz="22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de-CH" sz="2200" dirty="0" smtClean="0"/>
              </a:p>
              <a:p>
                <a:r>
                  <a:rPr lang="de-CH" sz="2200" dirty="0" smtClean="0"/>
                  <a:t>Assert sufficient permission</a:t>
                </a:r>
              </a:p>
              <a:p>
                <a:r>
                  <a:rPr lang="de-CH" sz="2200" dirty="0" smtClean="0"/>
                  <a:t>Define </a:t>
                </a:r>
                <a:r>
                  <a:rPr lang="de-CH" sz="2200" dirty="0">
                    <a:solidFill>
                      <a:srgbClr val="A8322D"/>
                    </a:solidFill>
                  </a:rPr>
                  <a:t>inverse function</a:t>
                </a:r>
              </a:p>
              <a:p>
                <a:r>
                  <a:rPr lang="de-CH" sz="2200" dirty="0" err="1" smtClean="0"/>
                  <a:t>Define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permissions</a:t>
                </a:r>
                <a:r>
                  <a:rPr lang="de-CH" sz="2200" dirty="0" smtClean="0"/>
                  <a:t> for general location</a:t>
                </a:r>
                <a:endParaRPr lang="de-CH" sz="22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1412" t="-198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de-CH" sz="2200" dirty="0" smtClean="0"/>
              <a:t>Verification Condition Generation</a:t>
            </a:r>
          </a:p>
          <a:p>
            <a:r>
              <a:rPr lang="de-CH" sz="2200" dirty="0" smtClean="0"/>
              <a:t>Carbon</a:t>
            </a:r>
            <a:endParaRPr lang="de-CH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Symbolic</a:t>
            </a:r>
            <a:r>
              <a:rPr lang="de-CH" sz="2200" dirty="0" smtClean="0"/>
              <a:t> </a:t>
            </a:r>
            <a:r>
              <a:rPr lang="de-CH" sz="2200" dirty="0" err="1" smtClean="0"/>
              <a:t>Execution</a:t>
            </a:r>
            <a:r>
              <a:rPr lang="de-CH" sz="2200" dirty="0" smtClean="0"/>
              <a:t> Generation</a:t>
            </a:r>
          </a:p>
          <a:p>
            <a:r>
              <a:rPr lang="de-CH" sz="2200" dirty="0" smtClean="0"/>
              <a:t>Silicon</a:t>
            </a:r>
            <a:endParaRPr lang="de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Introduce</a:t>
            </a:r>
            <a:endParaRPr lang="de-CH" sz="2200" dirty="0" smtClean="0"/>
          </a:p>
          <a:p>
            <a:pPr lvl="1"/>
            <a:r>
              <a:rPr lang="de-CH" sz="2200" dirty="0"/>
              <a:t>H</a:t>
            </a:r>
            <a:r>
              <a:rPr lang="de-CH" sz="2200" dirty="0" smtClean="0"/>
              <a:t>eap </a:t>
            </a:r>
            <a:r>
              <a:rPr lang="de-CH" sz="2200" dirty="0" err="1" smtClean="0"/>
              <a:t>representation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inhaling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exhaling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r>
              <a:rPr lang="de-CH" sz="2200" dirty="0" err="1" smtClean="0"/>
              <a:t>Adapt</a:t>
            </a:r>
            <a:endParaRPr lang="de-CH" sz="2200" dirty="0" smtClean="0"/>
          </a:p>
          <a:p>
            <a:pPr lvl="1"/>
            <a:r>
              <a:rPr lang="de-CH" sz="2200" dirty="0" err="1" smtClean="0"/>
              <a:t>Inhale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/>
              <a:t>Exhale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>
                <a:solidFill>
                  <a:srgbClr val="A8322D"/>
                </a:solidFill>
              </a:rPr>
              <a:t>Fold</a:t>
            </a:r>
            <a:endParaRPr lang="de-CH" sz="2200" dirty="0" smtClean="0">
              <a:solidFill>
                <a:srgbClr val="A8322D"/>
              </a:solidFill>
            </a:endParaRPr>
          </a:p>
          <a:p>
            <a:pPr lvl="1"/>
            <a:r>
              <a:rPr lang="de-CH" sz="2200" dirty="0" err="1" smtClean="0">
                <a:solidFill>
                  <a:srgbClr val="A8322D"/>
                </a:solidFill>
              </a:rPr>
              <a:t>Unfold</a:t>
            </a:r>
            <a:endParaRPr lang="de-CH" sz="2200" dirty="0">
              <a:solidFill>
                <a:srgbClr val="A8322D"/>
              </a:solidFill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Widescreen</PresentationFormat>
  <Paragraphs>359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Generalised Verification for Quantified Permissions</vt:lpstr>
      <vt:lpstr>Quantified Permissions</vt:lpstr>
      <vt:lpstr>Generalisation</vt:lpstr>
      <vt:lpstr>Quantified Field Permissions</vt:lpstr>
      <vt:lpstr>Quantified Field Permissions</vt:lpstr>
      <vt:lpstr>Inhaling Quantified Permissions</vt:lpstr>
      <vt:lpstr>Exhaling Quantified Permissions</vt:lpstr>
      <vt:lpstr>Quantified Predicate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Inhaling/Exhaling Unquantified Permissions</vt:lpstr>
      <vt:lpstr>Inhaling/Exhaling Unquantified Permissions</vt:lpstr>
      <vt:lpstr>Demo</vt:lpstr>
      <vt:lpstr>Quantified Magic Wand Permissions</vt:lpstr>
      <vt:lpstr>Combination: Rewriting Rules</vt:lpstr>
      <vt:lpstr>Demo</vt:lpstr>
      <vt:lpstr>Combination: Rewriting Rules</vt:lpstr>
      <vt:lpstr>Inhaling Quantified Permissions</vt:lpstr>
      <vt:lpstr>Exhaling Quantified Permissions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310</cp:revision>
  <cp:lastPrinted>2016-04-27T19:49:22Z</cp:lastPrinted>
  <dcterms:created xsi:type="dcterms:W3CDTF">2016-04-22T08:39:52Z</dcterms:created>
  <dcterms:modified xsi:type="dcterms:W3CDTF">2016-09-28T17:08:22Z</dcterms:modified>
</cp:coreProperties>
</file>