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306" r:id="rId4"/>
    <p:sldId id="366" r:id="rId5"/>
    <p:sldId id="305" r:id="rId6"/>
    <p:sldId id="355" r:id="rId7"/>
    <p:sldId id="370" r:id="rId8"/>
    <p:sldId id="334" r:id="rId9"/>
    <p:sldId id="372" r:id="rId10"/>
    <p:sldId id="335" r:id="rId11"/>
    <p:sldId id="333" r:id="rId12"/>
    <p:sldId id="337" r:id="rId13"/>
    <p:sldId id="342" r:id="rId14"/>
    <p:sldId id="348" r:id="rId15"/>
    <p:sldId id="349" r:id="rId16"/>
    <p:sldId id="351" r:id="rId17"/>
    <p:sldId id="338" r:id="rId18"/>
    <p:sldId id="344" r:id="rId19"/>
    <p:sldId id="352" r:id="rId20"/>
    <p:sldId id="363" r:id="rId21"/>
    <p:sldId id="359" r:id="rId22"/>
    <p:sldId id="262" r:id="rId23"/>
    <p:sldId id="360" r:id="rId24"/>
    <p:sldId id="259" r:id="rId25"/>
    <p:sldId id="277" r:id="rId26"/>
    <p:sldId id="367" r:id="rId27"/>
    <p:sldId id="362" r:id="rId28"/>
    <p:sldId id="361" r:id="rId29"/>
    <p:sldId id="276" r:id="rId30"/>
    <p:sldId id="353" r:id="rId31"/>
    <p:sldId id="354" r:id="rId32"/>
    <p:sldId id="356" r:id="rId33"/>
    <p:sldId id="357" r:id="rId34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058108"/>
    <a:srgbClr val="300B99"/>
    <a:srgbClr val="07BD0B"/>
    <a:srgbClr val="D161B1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25/09/2016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25.09.2016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Final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Quantified Predicate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</a:t>
            </a:r>
            <a:r>
              <a:rPr lang="de-CH" dirty="0"/>
              <a:t>t</a:t>
            </a:r>
            <a:r>
              <a:rPr lang="de-CH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Symbolic Exectuion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Introduce</a:t>
            </a:r>
          </a:p>
          <a:p>
            <a:pPr lvl="1"/>
            <a:r>
              <a:rPr lang="de-CH" dirty="0" smtClean="0"/>
              <a:t> heap representation</a:t>
            </a:r>
          </a:p>
          <a:p>
            <a:pPr lvl="1"/>
            <a:r>
              <a:rPr lang="de-CH" dirty="0" smtClean="0"/>
              <a:t>Quantified inhaling</a:t>
            </a:r>
            <a:r>
              <a:rPr lang="de-CH" dirty="0"/>
              <a:t> of predicates</a:t>
            </a:r>
            <a:endParaRPr lang="de-CH" dirty="0" smtClean="0"/>
          </a:p>
          <a:p>
            <a:pPr lvl="1"/>
            <a:r>
              <a:rPr lang="de-CH" dirty="0" smtClean="0"/>
              <a:t>Quantified exhaling of predicates</a:t>
            </a:r>
          </a:p>
          <a:p>
            <a:r>
              <a:rPr lang="de-CH" dirty="0" smtClean="0"/>
              <a:t>Adapt</a:t>
            </a:r>
          </a:p>
          <a:p>
            <a:pPr lvl="1"/>
            <a:r>
              <a:rPr lang="de-CH" dirty="0" smtClean="0"/>
              <a:t>Inhale single predicate permission</a:t>
            </a:r>
          </a:p>
          <a:p>
            <a:pPr lvl="1"/>
            <a:r>
              <a:rPr lang="de-CH" dirty="0" smtClean="0"/>
              <a:t>Exhale single predicate permission</a:t>
            </a:r>
          </a:p>
          <a:p>
            <a:pPr lvl="1"/>
            <a:r>
              <a:rPr lang="de-CH" dirty="0" smtClean="0"/>
              <a:t>Fold</a:t>
            </a:r>
          </a:p>
          <a:p>
            <a:pPr lvl="1"/>
            <a:r>
              <a:rPr lang="de-CH" dirty="0" smtClean="0"/>
              <a:t>Unfold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975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3606755"/>
                  </p:ext>
                </p:extLst>
              </p:nvPr>
            </p:nvGraphicFramePr>
            <p:xfrm>
              <a:off x="838200" y="1948642"/>
              <a:ext cx="9989458" cy="39255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b="0" i="1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 &amp;&amp; …&amp;&amp;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i="1" u="none" baseline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3606755"/>
                  </p:ext>
                </p:extLst>
              </p:nvPr>
            </p:nvGraphicFramePr>
            <p:xfrm>
              <a:off x="838200" y="1948642"/>
              <a:ext cx="9989458" cy="39255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98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055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4576" r="-79" b="-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0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7796651"/>
                  </p:ext>
                </p:extLst>
              </p:nvPr>
            </p:nvGraphicFramePr>
            <p:xfrm>
              <a:off x="838200" y="1940329"/>
              <a:ext cx="9989458" cy="34127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General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de-CH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↦[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de-CH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 ?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 ?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b="0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7796651"/>
                  </p:ext>
                </p:extLst>
              </p:nvPr>
            </p:nvGraphicFramePr>
            <p:xfrm>
              <a:off x="838200" y="1940329"/>
              <a:ext cx="9989458" cy="34127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50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General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11333" r="-79" b="-1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435946"/>
                      </a:ext>
                    </a:extLst>
                  </a:tr>
                  <a:tr h="151333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 Heap Chunk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27309" r="-79" b="-2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7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3441258"/>
                  </p:ext>
                </p:extLst>
              </p:nvPr>
            </p:nvGraphicFramePr>
            <p:xfrm>
              <a:off x="838200" y="1948642"/>
              <a:ext cx="9989458" cy="38826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 fresh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symbolic constants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3441258"/>
                  </p:ext>
                </p:extLst>
              </p:nvPr>
            </p:nvGraphicFramePr>
            <p:xfrm>
              <a:off x="838200" y="1948642"/>
              <a:ext cx="9989458" cy="38826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50606" r="-79" b="-4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6694470"/>
                  </p:ext>
                </p:extLst>
              </p:nvPr>
            </p:nvGraphicFramePr>
            <p:xfrm>
              <a:off x="838200" y="1948642"/>
              <a:ext cx="9989458" cy="473559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2503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𝑟𝑒𝑚𝑜𝑣𝑒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𝑓𝑖𝑒𝑙𝑑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de-CH" b="0" i="1" dirty="0" smtClean="0">
                              <a:latin typeface="Cambria Math" panose="02040503050406030204" pitchFamily="18" charset="0"/>
                            </a:rPr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de-CH" b="0" i="1" dirty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𝑛𝑒𝑒𝑑𝑒𝑑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𝑛𝑒𝑒𝑑𝑒𝑑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𝑛𝑒𝑒𝑑𝑒𝑑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de-CH" b="0" i="1" dirty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𝑐𝑢𝑟𝑟𝑒𝑛𝑡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de-CH" b="0" dirty="0" smtClean="0">
                            <a:effectLst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↦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𝑐𝑢𝑟𝑟𝑒𝑛𝑡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𝑐h𝑒𝑐𝑘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𝑛𝑒𝑒𝑑𝑒𝑑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==0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8637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6694470"/>
                  </p:ext>
                </p:extLst>
              </p:nvPr>
            </p:nvGraphicFramePr>
            <p:xfrm>
              <a:off x="838200" y="1948642"/>
              <a:ext cx="9989458" cy="473559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5386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505" r="-79" b="-60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92503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89231" r="-79" b="-4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771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5810" r="-79" b="-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86377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3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248556"/>
                  </p:ext>
                </p:extLst>
              </p:nvPr>
            </p:nvGraphicFramePr>
            <p:xfrm>
              <a:off x="838200" y="1948642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 …,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248556"/>
                  </p:ext>
                </p:extLst>
              </p:nvPr>
            </p:nvGraphicFramePr>
            <p:xfrm>
              <a:off x="838200" y="1948642"/>
              <a:ext cx="9989458" cy="1970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10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3086" r="-79" b="-4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3030843"/>
                  </p:ext>
                </p:extLst>
              </p:nvPr>
            </p:nvGraphicFramePr>
            <p:xfrm>
              <a:off x="838200" y="1948642"/>
              <a:ext cx="9989458" cy="44256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𝑟𝑒𝑚𝑜𝑣𝑒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𝑝𝑟𝑒𝑑𝑖𝑐𝑎𝑡𝑒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de-CH" b="0" i="1" dirty="0" smtClean="0">
                              <a:latin typeface="Cambria Math" panose="02040503050406030204" pitchFamily="18" charset="0"/>
                            </a:rPr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CH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dirty="0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CH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 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de-CH" b="0" i="1" dirty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𝑛𝑒𝑒𝑑𝑒𝑑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CH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CH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 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CH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CH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b="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𝑛𝑒𝑒𝑑𝑒𝑑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≔(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𝑛𝑒𝑒𝑑𝑒𝑑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func>
                            </m:oMath>
                          </a14:m>
                          <a:endParaRPr lang="de-CH" b="0" dirty="0" smtClean="0">
                            <a:effectLst/>
                          </a:endParaRPr>
                        </a:p>
                        <a:p>
                          <a:pPr marL="3200400" marR="0" lvl="7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de-CH" b="0" dirty="0" smtClean="0">
                              <a:effectLst/>
                            </a:rPr>
                            <a:t>))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≔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∪{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↦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914400" marR="0" lvl="2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de-C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}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𝑐h𝑒𝑐𝑘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𝑛𝑒𝑒𝑑𝑒𝑑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==0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421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3030843"/>
                  </p:ext>
                </p:extLst>
              </p:nvPr>
            </p:nvGraphicFramePr>
            <p:xfrm>
              <a:off x="838200" y="1948642"/>
              <a:ext cx="9989458" cy="442563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35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4062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Remove: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9558" r="-79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421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81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</a:t>
            </a:r>
            <a:r>
              <a:rPr lang="en-GB" dirty="0" smtClean="0"/>
              <a:t>Unq</a:t>
            </a:r>
            <a:r>
              <a:rPr lang="en-GB" dirty="0" smtClean="0"/>
              <a:t>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6454872"/>
                  </p:ext>
                </p:extLst>
              </p:nvPr>
            </p:nvGraphicFramePr>
            <p:xfrm>
              <a:off x="838200" y="1940329"/>
              <a:ext cx="9989458" cy="39674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inhale</m:t>
                                </m:r>
                                <m:r>
                                  <a:rPr lang="de-CH" b="0" i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0" i="0" dirty="0" smtClean="0"/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Inhaling:</a:t>
                          </a:r>
                          <a:r>
                            <a:rPr lang="en-GB" b="1" i="0" baseline="0" dirty="0" smtClean="0"/>
                            <a:t> </a:t>
                          </a:r>
                          <a:r>
                            <a:rPr lang="en-GB" b="1" i="0" dirty="0" smtClean="0"/>
                            <a:t>Add </a:t>
                          </a:r>
                          <a:r>
                            <a:rPr lang="en-GB" b="1" i="0" dirty="0" smtClean="0"/>
                            <a:t>Heap </a:t>
                          </a:r>
                          <a:r>
                            <a:rPr lang="en-GB" b="1" i="0" dirty="0" smtClean="0"/>
                            <a:t>Chunk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==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)? 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sz="1800" b="0" i="1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∪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e-CH" sz="1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de-CH" sz="1800" b="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 &amp;&amp; …&amp;&amp;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?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  <m:r>
                                <a:rPr lang="de-CH" sz="1800" b="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:(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==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)?  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:0)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 &amp;&amp; …&amp;&amp;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  <m:r>
                                  <a:rPr lang="de-CH" sz="18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?</m:t>
                                </m:r>
                                <m:r>
                                  <a:rPr lang="de-CH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CH" sz="18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 :0]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6454872"/>
                  </p:ext>
                </p:extLst>
              </p:nvPr>
            </p:nvGraphicFramePr>
            <p:xfrm>
              <a:off x="838200" y="1940329"/>
              <a:ext cx="9989458" cy="39674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33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Inhaling:</a:t>
                          </a:r>
                          <a:r>
                            <a:rPr lang="en-GB" b="1" i="0" baseline="0" dirty="0" smtClean="0"/>
                            <a:t> </a:t>
                          </a:r>
                          <a:r>
                            <a:rPr lang="en-GB" b="1" i="0" dirty="0" smtClean="0"/>
                            <a:t>Add </a:t>
                          </a:r>
                          <a:r>
                            <a:rPr lang="en-GB" b="1" i="0" dirty="0" smtClean="0"/>
                            <a:t>Heap </a:t>
                          </a:r>
                          <a:r>
                            <a:rPr lang="en-GB" b="1" i="0" dirty="0" smtClean="0"/>
                            <a:t>Chunk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54196" r="-79" b="-75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5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04167" r="-79" b="-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195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4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0692896"/>
                  </p:ext>
                </p:extLst>
              </p:nvPr>
            </p:nvGraphicFramePr>
            <p:xfrm>
              <a:off x="838200" y="1948642"/>
              <a:ext cx="9989458" cy="32004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𝑓𝑖𝑒𝑙𝑑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𝑓𝑟𝑒𝑠h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𝑚𝑎𝑝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 ∅;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.0&lt;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.(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𝑝𝑒𝑟𝑚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30692896"/>
                  </p:ext>
                </p:extLst>
              </p:nvPr>
            </p:nvGraphicFramePr>
            <p:xfrm>
              <a:off x="838200" y="1948642"/>
              <a:ext cx="9989458" cy="32004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25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1223" r="-79" b="-2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2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261380"/>
                  </p:ext>
                </p:extLst>
              </p:nvPr>
            </p:nvGraphicFramePr>
            <p:xfrm>
              <a:off x="838200" y="1948642"/>
              <a:ext cx="9989458" cy="346843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summarise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𝑐h𝑢𝑛𝑘𝑠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𝑔𝑖𝑣𝑒𝑛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𝑠𝑡𝑎𝑡𝑒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𝑝𝑟𝑒𝑑𝑖𝑐𝑎𝑡𝑒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𝑓𝑟𝑒𝑠h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𝑚𝑎𝑝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 ∅;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𝑓𝑜𝑟𝑒𝑎𝑐h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↦</m:t>
                              </m:r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de-CH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b="0" i="1" dirty="0" smtClean="0">
                              <a:effectLst/>
                              <a:latin typeface="Cambria Math" panose="02040503050406030204" pitchFamily="18" charset="0"/>
                            </a:rPr>
                            <a:t> do:</a:t>
                          </a: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𝑑𝑒𝑓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de-CH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.0&lt;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i="1" dirty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de-CH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.(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𝑝𝑒𝑟𝑚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b="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8261380"/>
                  </p:ext>
                </p:extLst>
              </p:nvPr>
            </p:nvGraphicFramePr>
            <p:xfrm>
              <a:off x="838200" y="1948642"/>
              <a:ext cx="9989458" cy="346843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333" r="-79" b="-2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54034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6905" r="-79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12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Permitted Expressions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329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Combinations of 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058108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05810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4">
                    <a:lumMod val="50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350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Combinations </a:t>
            </a:r>
            <a:r>
              <a:rPr lang="en-GB" noProof="0" dirty="0" smtClean="0"/>
              <a:t>of Quantifiers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2200" b="0" dirty="0" smtClean="0">
                    <a:solidFill>
                      <a:srgbClr val="300B99"/>
                    </a:solidFill>
                  </a:rPr>
                  <a:t>r)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b(x) : pure expression</a:t>
                </a:r>
              </a:p>
              <a:p>
                <a:pPr marL="0" indent="0">
                  <a:buNone/>
                </a:pPr>
                <a:r>
                  <a:rPr lang="en-US" sz="2200" dirty="0"/>
                  <a:t>e</a:t>
                </a:r>
                <a:r>
                  <a:rPr lang="en-US" sz="2200" b="0" dirty="0" smtClean="0"/>
                  <a:t>xpr: pure expression</a:t>
                </a:r>
                <a:r>
                  <a:rPr lang="en-US" sz="2200" dirty="0" smtClean="0"/>
                  <a:t>, </a:t>
                </a:r>
                <a:r>
                  <a:rPr lang="en-US" sz="2200" b="0" dirty="0" smtClean="0"/>
                  <a:t>field </a:t>
                </a:r>
                <a:r>
                  <a:rPr lang="en-US" sz="2200" dirty="0"/>
                  <a:t>permission</a:t>
                </a:r>
                <a:r>
                  <a:rPr lang="en-US" sz="2200" b="0" dirty="0" smtClean="0"/>
                  <a:t>, predicate permission</a:t>
                </a: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err="1" smtClean="0"/>
                  <a:t>Example</a:t>
                </a:r>
                <a:r>
                  <a:rPr lang="de-CH" sz="2200" dirty="0" smtClean="0"/>
                  <a:t> (</a:t>
                </a:r>
                <a:r>
                  <a:rPr lang="de-CH" sz="2200" dirty="0" err="1" smtClean="0"/>
                  <a:t>two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arrays</a:t>
                </a:r>
                <a:r>
                  <a:rPr lang="de-CH" sz="22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&gt;0⇒(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2[</m:t>
                        </m:r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de-CH" sz="22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∷(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))⇒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:endParaRPr lang="en-GB" sz="2200" i="1" dirty="0" smtClean="0">
                  <a:solidFill>
                    <a:srgbClr val="32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 Condition: Rewriting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 </a:t>
                </a:r>
              </a:p>
              <a:p>
                <a:pPr marL="0" indent="0">
                  <a:buNone/>
                </a:pPr>
                <a:endParaRPr lang="de-C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4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Nested 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accent6">
                    <a:lumMod val="75000"/>
                  </a:schemeClr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accent6">
                    <a:lumMod val="75000"/>
                  </a:schemeClr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8570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dirty="0"/>
              <a:t>Nested Quantified </a:t>
            </a:r>
            <a:r>
              <a:rPr lang="en-GB" dirty="0" smtClean="0"/>
              <a:t>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 …)</m:t>
                    </m:r>
                  </m:oMath>
                </a14:m>
                <a:endParaRPr lang="en-GB" sz="20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Rewriting (1)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(2):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2400" i="1" dirty="0" smtClean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GB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</m:oMath>
                </a14:m>
                <a:endParaRPr lang="en-GB" sz="24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  <a:blipFill rotWithShape="0">
                <a:blip r:embed="rId2"/>
                <a:stretch>
                  <a:fillRect l="-754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Design &amp; Implementation (Carbon &amp; Silicon):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Design:</a:t>
            </a:r>
          </a:p>
          <a:p>
            <a:pPr>
              <a:buFontTx/>
              <a:buChar char="-"/>
            </a:pPr>
            <a:r>
              <a:rPr lang="en-US" sz="2400" dirty="0" smtClean="0"/>
              <a:t>magic wand </a:t>
            </a:r>
            <a:r>
              <a:rPr lang="en-US" sz="2400" dirty="0"/>
              <a:t>support within quantified </a:t>
            </a:r>
            <a:r>
              <a:rPr lang="en-US" sz="2400" dirty="0" smtClean="0"/>
              <a:t>permissions</a:t>
            </a:r>
          </a:p>
          <a:p>
            <a:pPr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ested quantified permissions</a:t>
            </a:r>
          </a:p>
        </p:txBody>
      </p:sp>
    </p:spTree>
    <p:extLst>
      <p:ext uri="{BB962C8B-B14F-4D97-AF65-F5344CB8AC3E}">
        <p14:creationId xmlns:p14="http://schemas.microsoft.com/office/powerpoint/2010/main" val="36712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526111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 fresh function of type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∪{∀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de-CH" b="0" i="1" u="none" strike="noStrik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endParaRPr lang="de-CH" b="0" i="1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u="none" baseline="0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b="0" i="1" u="none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b="0" i="1" u="none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∷</m:t>
                                  </m:r>
                                  <m: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 .. . 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526111"/>
                  </p:ext>
                </p:extLst>
              </p:nvPr>
            </p:nvGraphicFramePr>
            <p:xfrm>
              <a:off x="838200" y="1948642"/>
              <a:ext cx="9989458" cy="427050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8549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Nested Field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926" r="-79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7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</a:t>
            </a:r>
            <a:r>
              <a:rPr lang="en-GB" dirty="0" smtClean="0"/>
              <a:t>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0959644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</a:p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exhale</m:t>
                              </m:r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b="0" i="0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be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 fresh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symbolic constants </a:t>
                          </a: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 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..,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𝑐h𝑒𝑐𝑘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⊨</m:t>
                              </m:r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,..,</m:t>
                                  </m:r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 u="non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b="0" i="1" u="none" baseline="0" smtClean="0">
                                          <a:latin typeface="Cambria Math" panose="02040503050406030204" pitchFamily="18" charset="0"/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b="0" i="1" u="none" baseline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b="0" i="0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== 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 b="0" i="1" u="none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…∧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sSub>
                                <m:sSubPr>
                                  <m:ctrlP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u="none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)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Function, </a:t>
                          </a:r>
                        </a:p>
                        <a:p>
                          <a:r>
                            <a:rPr lang="en-GB" b="1" i="0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0959644"/>
                  </p:ext>
                </p:extLst>
              </p:nvPr>
            </p:nvGraphicFramePr>
            <p:xfrm>
              <a:off x="838200" y="1948642"/>
              <a:ext cx="9989458" cy="39463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</a:t>
                          </a:r>
                          <a:r>
                            <a:rPr lang="en-GB" i="0" dirty="0" smtClean="0"/>
                            <a:t>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b="0" i="0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086" r="-79" b="-3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4698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Check </a:t>
                          </a: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  <a:endParaRPr lang="en-GB" b="1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49555" r="-79" b="-44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Function, </a:t>
                          </a:r>
                        </a:p>
                        <a:p>
                          <a:r>
                            <a:rPr lang="en-GB" b="1" i="0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>
                              <a:latin typeface="Cambria Math" panose="02040503050406030204" pitchFamily="18" charset="0"/>
                            </a:rPr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Supported Expressions (Carbon &amp; Silicon)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>
                    <a:solidFill>
                      <a:schemeClr val="tx1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de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733" t="-2241" b="-30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54951" y="2473878"/>
            <a:ext cx="50351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/>
              <a:t>Predicate </a:t>
            </a:r>
            <a:r>
              <a:rPr lang="de-CH" sz="2500" dirty="0" smtClean="0"/>
              <a:t>Permission</a:t>
            </a:r>
          </a:p>
          <a:p>
            <a:r>
              <a:rPr lang="de-CH" sz="2500" dirty="0" smtClean="0"/>
              <a:t>Conjunction</a:t>
            </a:r>
            <a:endParaRPr lang="de-CH" sz="2500" dirty="0" smtClean="0"/>
          </a:p>
          <a:p>
            <a:r>
              <a:rPr lang="de-CH" sz="2500" dirty="0" smtClean="0"/>
              <a:t>Implication</a:t>
            </a:r>
            <a:endParaRPr lang="de-CH" sz="2500" dirty="0" smtClean="0"/>
          </a:p>
        </p:txBody>
      </p:sp>
    </p:spTree>
    <p:extLst>
      <p:ext uri="{BB962C8B-B14F-4D97-AF65-F5344CB8AC3E}">
        <p14:creationId xmlns:p14="http://schemas.microsoft.com/office/powerpoint/2010/main" val="31823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/>
              <a:t>Pure Expression</a:t>
            </a:r>
          </a:p>
          <a:p>
            <a:r>
              <a:rPr lang="de-CH" sz="2500" dirty="0" smtClean="0"/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  <a:p>
            <a:r>
              <a:rPr lang="de-CH" sz="2500" dirty="0" smtClean="0"/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8740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  <m:oMath xmlns:m="http://schemas.openxmlformats.org/officeDocument/2006/math">
                      <m: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m:rPr>
                          <m:nor/>
                        </m:rPr>
                        <a:rPr lang="de-CH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d>
                        <m:dPr>
                          <m:begChr m:val="{"/>
                          <m:endChr m:val="}"/>
                          <m:ctrlP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101" b="-182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71314" y="2473877"/>
            <a:ext cx="400693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/>
              <a:t>Pure Expression</a:t>
            </a:r>
          </a:p>
          <a:p>
            <a:r>
              <a:rPr lang="de-CH" sz="2500" dirty="0" smtClean="0"/>
              <a:t>Field Permission</a:t>
            </a:r>
          </a:p>
          <a:p>
            <a:r>
              <a:rPr lang="de-CH" sz="2500" dirty="0" smtClean="0"/>
              <a:t>Predicate Permission</a:t>
            </a:r>
          </a:p>
          <a:p>
            <a:r>
              <a:rPr lang="de-CH" sz="2500" dirty="0" smtClean="0"/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  <a:p>
            <a:r>
              <a:rPr lang="de-CH" sz="2500" dirty="0" smtClean="0"/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4206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Previously allowed Expressions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006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Predicate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chemeClr val="bg1"/>
                    </a:solidFill>
                  </a:rPr>
                  <a:t> </a:t>
                </a:r>
                <a:r>
                  <a:rPr lang="de-CH" dirty="0" smtClean="0">
                    <a:solidFill>
                      <a:schemeClr val="bg1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accent2">
                    <a:lumMod val="75000"/>
                  </a:schemeClr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18304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Inhale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91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inverse function</a:t>
            </a:r>
          </a:p>
          <a:p>
            <a:r>
              <a:rPr lang="de-CH" dirty="0" smtClean="0"/>
              <a:t>Assume receivers are non-null</a:t>
            </a:r>
          </a:p>
          <a:p>
            <a:r>
              <a:rPr lang="de-CH" dirty="0" smtClean="0"/>
              <a:t>Define Permissions for general location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Exhale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882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Assert injectivity of e(x</a:t>
            </a:r>
            <a:r>
              <a:rPr lang="de-CH" dirty="0" smtClean="0"/>
              <a:t>)</a:t>
            </a:r>
          </a:p>
          <a:p>
            <a:r>
              <a:rPr lang="de-CH" dirty="0" smtClean="0"/>
              <a:t>Assert sufficient permission</a:t>
            </a:r>
          </a:p>
          <a:p>
            <a:r>
              <a:rPr lang="de-CH" dirty="0" smtClean="0"/>
              <a:t>Define </a:t>
            </a:r>
            <a:r>
              <a:rPr lang="de-CH" dirty="0"/>
              <a:t>inverse function</a:t>
            </a:r>
          </a:p>
          <a:p>
            <a:r>
              <a:rPr lang="de-CH" dirty="0" smtClean="0"/>
              <a:t>Define Permissions for general location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9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Define </a:t>
            </a:r>
            <a:r>
              <a:rPr lang="de-CH" dirty="0"/>
              <a:t>t</a:t>
            </a:r>
            <a:r>
              <a:rPr lang="de-CH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Symbolic Exectuion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Introduce</a:t>
            </a:r>
          </a:p>
          <a:p>
            <a:pPr lvl="1"/>
            <a:r>
              <a:rPr lang="de-CH" dirty="0" smtClean="0"/>
              <a:t>Heap representation</a:t>
            </a:r>
          </a:p>
          <a:p>
            <a:pPr lvl="1"/>
            <a:r>
              <a:rPr lang="de-CH" dirty="0"/>
              <a:t>inhaling </a:t>
            </a:r>
            <a:r>
              <a:rPr lang="de-CH" dirty="0" smtClean="0"/>
              <a:t>/exhaling Quantified Field Permissions</a:t>
            </a:r>
          </a:p>
          <a:p>
            <a:r>
              <a:rPr lang="de-CH" dirty="0" smtClean="0"/>
              <a:t>Adapt</a:t>
            </a:r>
          </a:p>
          <a:p>
            <a:pPr lvl="1"/>
            <a:r>
              <a:rPr lang="de-CH" dirty="0" smtClean="0"/>
              <a:t>Inhale single field permission</a:t>
            </a:r>
          </a:p>
          <a:p>
            <a:pPr lvl="1"/>
            <a:r>
              <a:rPr lang="de-CH" dirty="0" smtClean="0"/>
              <a:t>Exhale single field permission</a:t>
            </a:r>
          </a:p>
          <a:p>
            <a:pPr lvl="1"/>
            <a:r>
              <a:rPr lang="de-CH" dirty="0" smtClean="0"/>
              <a:t>read</a:t>
            </a:r>
          </a:p>
          <a:p>
            <a:pPr lvl="1"/>
            <a:r>
              <a:rPr lang="de-CH" dirty="0" smtClean="0"/>
              <a:t>write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36199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</a:t>
                          </a:r>
                          <a:r>
                            <a:rPr lang="en-GB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mtClean="0"/>
                                  <m:t>𝑎𝑐𝑐</m:t>
                                </m:r>
                                <m:r>
                                  <a:rPr lang="de-CH" smtClean="0"/>
                                  <m:t>(</m:t>
                                </m:r>
                                <m:r>
                                  <a:rPr lang="de-CH" smtClean="0"/>
                                  <m:t>𝑒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𝑝</m:t>
                                </m:r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:pPr/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baseline="0" dirty="0" smtClean="0"/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r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f</m:t>
                                </m:r>
                                <m:r>
                                  <a:rPr lang="de-CH" smtClean="0"/>
                                  <m:t> ↦[</m:t>
                                </m:r>
                                <m:r>
                                  <a:rPr lang="de-CH" smtClean="0"/>
                                  <m:t>𝑣</m:t>
                                </m:r>
                                <m:r>
                                  <a:rPr lang="de-CH" smtClean="0"/>
                                  <m:t> ,</m:t>
                                </m:r>
                                <m:r>
                                  <a:rPr lang="de-CH" smtClean="0"/>
                                  <m:t>𝑝</m:t>
                                </m:r>
                                <m:r>
                                  <a:rPr lang="de-CH" smtClean="0"/>
                                  <m:t>]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r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f</m:t>
                                </m:r>
                                <m:r>
                                  <a:rPr lang="de-CH" smtClean="0"/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/>
                                    </m:ctrlPr>
                                  </m:dPr>
                                  <m:e>
                                    <m:r>
                                      <a:rPr lang="de-CH"/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/>
                                      <m:t>, </m:t>
                                    </m:r>
                                    <m:r>
                                      <a:rPr lang="de-CH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mtClean="0"/>
                                  </m:ctrlPr>
                                </m:sSup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/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 be </a:t>
                          </a:r>
                          <a:r>
                            <a:rPr lang="de-CH" dirty="0" smtClean="0"/>
                            <a:t>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𝑅𝑒𝑓</m:t>
                              </m:r>
                              <m:r>
                                <a:rPr lang="de-CH" smtClean="0"/>
                                <m:t>→</m:t>
                              </m:r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u="none" baseline="0"/>
                                  </m:ctrlPr>
                                </m:sSubPr>
                                <m:e>
                                  <m:r>
                                    <a:rPr lang="el-GR" u="none" baseline="0"/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 ∪{∀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 :</m:t>
                              </m:r>
                              <m:r>
                                <a:rPr lang="de-CH" u="none" baseline="0" smtClean="0"/>
                                <m:t>𝑅𝑒𝑓</m:t>
                              </m:r>
                              <m:r>
                                <a:rPr lang="de-CH" u="none" baseline="0" smtClean="0"/>
                                <m:t> ∷</m:t>
                              </m:r>
                              <m:r>
                                <a:rPr lang="de-CH" u="none" strike="noStrik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=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2</m:t>
                                  </m:r>
                                </m:sub>
                              </m:sSub>
                              <m:r>
                                <a:rPr lang="de-CH"/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/>
                                <m:t> ∪{∀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 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/>
                                <m:t> ∷</m:t>
                              </m:r>
                              <m:r>
                                <a:rPr lang="de-CH"/>
                                <m:t>𝑐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/>
                                <m:t>⇒</m:t>
                              </m:r>
                              <m:sSup>
                                <m:sSupPr>
                                  <m:ctrlPr>
                                    <a:rPr lang="de-CH"/>
                                  </m:ctrlPr>
                                </m:sSupPr>
                                <m:e>
                                  <m:r>
                                    <a:rPr lang="de-CH"/>
                                    <m:t>𝑒</m:t>
                                  </m:r>
                                </m:e>
                                <m:sup>
                                  <m:r>
                                    <a:rPr lang="de-CH"/>
                                    <m:t>−1</m:t>
                                  </m:r>
                                </m:sup>
                              </m:sSup>
                              <m:r>
                                <a:rPr lang="de-CH" smtClean="0"/>
                                <m:t>(</m:t>
                              </m:r>
                              <m:r>
                                <a:rPr lang="de-CH"/>
                                <m:t>𝑒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)</m:t>
                              </m:r>
                              <m:r>
                                <a:rPr lang="de-CH"/>
                                <m:t>=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/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800" kern="1200" smtClean="0"/>
                                    </m:ctrlPr>
                                  </m:sSubPr>
                                  <m:e>
                                    <m:r>
                                      <a:rPr lang="de-CH" sz="1800" kern="120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/>
                                      <m:t>1</m:t>
                                    </m:r>
                                  </m:sub>
                                </m:sSub>
                                <m:r>
                                  <a:rPr lang="de-CH" sz="1800" kern="1200"/>
                                  <m:t>≔</m:t>
                                </m:r>
                                <m:r>
                                  <m:rPr>
                                    <m:nor/>
                                  </m:rPr>
                                  <a:rPr lang="de-CH" sz="1800" kern="12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800" kern="1200"/>
                                    </m:ctrlPr>
                                  </m:sSubPr>
                                  <m:e>
                                    <m:r>
                                      <a:rPr lang="de-CH" sz="1800" kern="120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/>
                                      <m:t>0</m:t>
                                    </m:r>
                                  </m:sub>
                                </m:sSub>
                                <m:r>
                                  <a:rPr lang="de-CH" sz="1800" kern="1200"/>
                                  <m:t> ∪</m:t>
                                </m:r>
                                <m:r>
                                  <a:rPr lang="de-CH" sz="1800" kern="1200" smtClean="0"/>
                                  <m:t> </m:t>
                                </m:r>
                                <m:r>
                                  <a:rPr lang="de-CH" sz="1800" kern="1200"/>
                                  <m:t>{</m:t>
                                </m:r>
                                <m:r>
                                  <a:rPr lang="de-CH" sz="1800" kern="1200"/>
                                  <m:t>𝑟</m:t>
                                </m:r>
                                <m:r>
                                  <a:rPr lang="de-CH" sz="1800" kern="1200"/>
                                  <m:t>.</m:t>
                                </m:r>
                                <m:r>
                                  <a:rPr lang="de-CH" sz="1800" kern="1200"/>
                                  <m:t>𝑓</m:t>
                                </m:r>
                                <m:r>
                                  <a:rPr lang="de-CH" sz="1800" kern="1200" smtClean="0"/>
                                  <m:t>↦</m:t>
                                </m:r>
                                <m:r>
                                  <a:rPr lang="de-CH" sz="1800" kern="1200"/>
                                  <m:t>[</m:t>
                                </m:r>
                                <m:r>
                                  <a:rPr lang="de-CH" sz="1800" kern="1200"/>
                                  <m:t>𝑣</m:t>
                                </m:r>
                                <m:d>
                                  <m:dPr>
                                    <m:ctrlPr>
                                      <a:rPr lang="de-CH" sz="1800" kern="1200"/>
                                    </m:ctrlPr>
                                  </m:dPr>
                                  <m:e>
                                    <m:r>
                                      <a:rPr lang="de-CH" sz="1800" kern="1200"/>
                                      <m:t>𝑟</m:t>
                                    </m:r>
                                  </m:e>
                                </m:d>
                                <m:r>
                                  <a:rPr lang="de-CH" sz="1800" kern="1200"/>
                                  <m:t>, </m:t>
                                </m:r>
                                <m:r>
                                  <a:rPr lang="de-CH" sz="1800" kern="1200"/>
                                  <m:t>𝑐</m:t>
                                </m:r>
                                <m:r>
                                  <a:rPr lang="de-CH" sz="1800" kern="1200"/>
                                  <m:t>(</m:t>
                                </m:r>
                                <m:sSup>
                                  <m:sSupPr>
                                    <m:ctrlPr>
                                      <a:rPr lang="de-CH" sz="1800" kern="1200"/>
                                    </m:ctrlPr>
                                  </m:sSupPr>
                                  <m:e>
                                    <m:r>
                                      <a:rPr lang="de-CH" sz="1800" kern="1200"/>
                                      <m:t>𝑒</m:t>
                                    </m:r>
                                  </m:e>
                                  <m:sup>
                                    <m:r>
                                      <a:rPr lang="de-CH" sz="1800" kern="1200"/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sz="1800" kern="1200"/>
                                    </m:ctrlPr>
                                  </m:dPr>
                                  <m:e>
                                    <m:r>
                                      <a:rPr lang="de-CH" sz="1800" kern="1200"/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kern="1200"/>
                                  <m:t>) ?</m:t>
                                </m:r>
                                <m:r>
                                  <a:rPr lang="de-CH" sz="1800" kern="1200"/>
                                  <m:t>𝑝</m:t>
                                </m:r>
                                <m:d>
                                  <m:dPr>
                                    <m:ctrlPr>
                                      <a:rPr lang="de-CH" sz="1800" kern="120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z="1800" kern="1200"/>
                                        </m:ctrlPr>
                                      </m:sSupPr>
                                      <m:e>
                                        <m:r>
                                          <a:rPr lang="de-CH" sz="1800" kern="120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kern="1200"/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z="1800" kern="1200"/>
                                        </m:ctrlPr>
                                      </m:dPr>
                                      <m:e>
                                        <m:r>
                                          <a:rPr lang="de-CH" sz="1800" kern="1200"/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z="1800" kern="1200"/>
                                  <m:t> :0]}</m:t>
                                </m:r>
                              </m:oMath>
                            </m:oMathPara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36199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2402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</a:t>
                          </a:r>
                          <a:r>
                            <a:rPr lang="en-GB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488" r="-79" b="-257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baseline="0" dirty="0" smtClean="0"/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5102" r="-79" b="-16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3244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31034" r="-79" b="-8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94521" r="-79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Office PowerPoint</Application>
  <PresentationFormat>Widescreen</PresentationFormat>
  <Paragraphs>471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Generalised Verification for Quantified Permissions</vt:lpstr>
      <vt:lpstr>Quantified Permissions</vt:lpstr>
      <vt:lpstr>Core Goals</vt:lpstr>
      <vt:lpstr>Generalisation</vt:lpstr>
      <vt:lpstr>Previously allowed Expressions</vt:lpstr>
      <vt:lpstr>Quantified Predicate Permissions</vt:lpstr>
      <vt:lpstr>Quantified Field Permissions</vt:lpstr>
      <vt:lpstr>Quantified Field Permissions</vt:lpstr>
      <vt:lpstr>Inhaling Quantified Permissions</vt:lpstr>
      <vt:lpstr>Quantified Predicate Permissions</vt:lpstr>
      <vt:lpstr>Inhaling Quantified Permissions</vt:lpstr>
      <vt:lpstr>Inhaling Quantified Permissions</vt:lpstr>
      <vt:lpstr>Exhaling Quantified Permissions</vt:lpstr>
      <vt:lpstr>Exhaling Quantified Permissions</vt:lpstr>
      <vt:lpstr>Exhaling Quantified Permissions</vt:lpstr>
      <vt:lpstr>Exhaling Quantified Permissions</vt:lpstr>
      <vt:lpstr>Inhaling/Exhaling Unquantified Permissions</vt:lpstr>
      <vt:lpstr>Summarise</vt:lpstr>
      <vt:lpstr>Summarise</vt:lpstr>
      <vt:lpstr>Demo</vt:lpstr>
      <vt:lpstr>Permitted Expressions</vt:lpstr>
      <vt:lpstr>Quantified Magic Wand Permissions</vt:lpstr>
      <vt:lpstr>Combinations of Quantifiers</vt:lpstr>
      <vt:lpstr>Combinations of Quantifiers</vt:lpstr>
      <vt:lpstr>Combination: Rewriting Rules</vt:lpstr>
      <vt:lpstr>No Condition: Rewriting</vt:lpstr>
      <vt:lpstr>Demo</vt:lpstr>
      <vt:lpstr>Nested Quantifiers</vt:lpstr>
      <vt:lpstr>Nested Quantified Permissions</vt:lpstr>
      <vt:lpstr>Inhaling Quantified Permissions</vt:lpstr>
      <vt:lpstr>Exhaling Quantified Permissions</vt:lpstr>
      <vt:lpstr>Supported Expressions (Carbon &amp; Silicon)</vt:lpstr>
      <vt:lpstr>Generalisation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274</cp:revision>
  <cp:lastPrinted>2016-04-27T19:49:22Z</cp:lastPrinted>
  <dcterms:created xsi:type="dcterms:W3CDTF">2016-04-22T08:39:52Z</dcterms:created>
  <dcterms:modified xsi:type="dcterms:W3CDTF">2016-09-25T20:11:50Z</dcterms:modified>
</cp:coreProperties>
</file>