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8" r:id="rId3"/>
    <p:sldId id="306" r:id="rId4"/>
    <p:sldId id="366" r:id="rId5"/>
    <p:sldId id="305" r:id="rId6"/>
    <p:sldId id="355" r:id="rId7"/>
    <p:sldId id="370" r:id="rId8"/>
    <p:sldId id="334" r:id="rId9"/>
    <p:sldId id="372" r:id="rId10"/>
    <p:sldId id="335" r:id="rId11"/>
    <p:sldId id="333" r:id="rId12"/>
    <p:sldId id="337" r:id="rId13"/>
    <p:sldId id="342" r:id="rId14"/>
    <p:sldId id="348" r:id="rId15"/>
    <p:sldId id="349" r:id="rId16"/>
    <p:sldId id="351" r:id="rId17"/>
    <p:sldId id="338" r:id="rId18"/>
    <p:sldId id="344" r:id="rId19"/>
    <p:sldId id="352" r:id="rId20"/>
    <p:sldId id="363" r:id="rId21"/>
    <p:sldId id="359" r:id="rId22"/>
    <p:sldId id="262" r:id="rId23"/>
    <p:sldId id="360" r:id="rId24"/>
    <p:sldId id="277" r:id="rId25"/>
    <p:sldId id="373" r:id="rId26"/>
    <p:sldId id="367" r:id="rId27"/>
    <p:sldId id="362" r:id="rId28"/>
    <p:sldId id="361" r:id="rId29"/>
    <p:sldId id="276" r:id="rId30"/>
    <p:sldId id="353" r:id="rId31"/>
    <p:sldId id="354" r:id="rId32"/>
    <p:sldId id="356" r:id="rId33"/>
    <p:sldId id="357" r:id="rId34"/>
  </p:sldIdLst>
  <p:sldSz cx="12192000" cy="6858000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FF"/>
    <a:srgbClr val="058108"/>
    <a:srgbClr val="300B99"/>
    <a:srgbClr val="07BD0B"/>
    <a:srgbClr val="D161B1"/>
    <a:srgbClr val="682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4F015-1A69-47F8-B93D-940CAF6864D8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A5B45-70CB-4A3C-A5BF-25E46021F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841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0E5AC-64ED-4D21-8D0B-999ECF150412}" type="datetimeFigureOut">
              <a:rPr lang="en-GB" smtClean="0"/>
              <a:t>25/09/2016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66EC3-654A-4C39-850C-037A2245750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63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25.09.2016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665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25.09.2016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454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25.09.2016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733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25.09.2016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80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25.09.2016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695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25.09.2016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480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25.09.2016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586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25.09.2016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73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25.09.2016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3592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25.09.2016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29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25.09.2016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0908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8B565-FE0C-466F-BB7A-174B8442422C}" type="datetimeFigureOut">
              <a:rPr lang="de-CH" smtClean="0"/>
              <a:t>25.09.2016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873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smtClean="0"/>
              <a:t>Generalised Verification for Quantified Permissions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 smtClean="0"/>
              <a:t>Final Presentation of Master Thesis Project</a:t>
            </a:r>
          </a:p>
          <a:p>
            <a:r>
              <a:rPr lang="en-GB" noProof="0" dirty="0" smtClean="0"/>
              <a:t>Nadja Müller</a:t>
            </a:r>
          </a:p>
          <a:p>
            <a:endParaRPr lang="en-GB" noProof="0" dirty="0" smtClean="0"/>
          </a:p>
          <a:p>
            <a:r>
              <a:rPr lang="en-GB" noProof="0" dirty="0" smtClean="0"/>
              <a:t>Supervisor: Alex Summers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1365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Quantified Predicate Permissions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Verification Condition Generation</a:t>
            </a:r>
          </a:p>
          <a:p>
            <a:r>
              <a:rPr lang="de-CH" dirty="0" smtClean="0"/>
              <a:t>Carbon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Define </a:t>
            </a:r>
            <a:r>
              <a:rPr lang="de-CH" dirty="0"/>
              <a:t>t</a:t>
            </a:r>
            <a:r>
              <a:rPr lang="de-CH" dirty="0" smtClean="0"/>
              <a:t>ranslation of quantified inhaling and exhaling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Symbolic Exectuion Generation</a:t>
            </a:r>
          </a:p>
          <a:p>
            <a:r>
              <a:rPr lang="de-CH" dirty="0" smtClean="0"/>
              <a:t>Silicon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Introduce</a:t>
            </a:r>
          </a:p>
          <a:p>
            <a:pPr lvl="1"/>
            <a:r>
              <a:rPr lang="de-CH" dirty="0" smtClean="0"/>
              <a:t> heap representation</a:t>
            </a:r>
          </a:p>
          <a:p>
            <a:pPr lvl="1"/>
            <a:r>
              <a:rPr lang="de-CH" dirty="0" smtClean="0"/>
              <a:t>Quantified inhaling</a:t>
            </a:r>
            <a:r>
              <a:rPr lang="de-CH" dirty="0"/>
              <a:t> of predicates</a:t>
            </a:r>
            <a:endParaRPr lang="de-CH" dirty="0" smtClean="0"/>
          </a:p>
          <a:p>
            <a:pPr lvl="1"/>
            <a:r>
              <a:rPr lang="de-CH" dirty="0" smtClean="0"/>
              <a:t>Quantified exhaling of predicates</a:t>
            </a:r>
          </a:p>
          <a:p>
            <a:r>
              <a:rPr lang="de-CH" dirty="0" smtClean="0"/>
              <a:t>Adapt</a:t>
            </a:r>
          </a:p>
          <a:p>
            <a:pPr lvl="1"/>
            <a:r>
              <a:rPr lang="de-CH" dirty="0" smtClean="0"/>
              <a:t>Inhale single predicate permission</a:t>
            </a:r>
          </a:p>
          <a:p>
            <a:pPr lvl="1"/>
            <a:r>
              <a:rPr lang="de-CH" dirty="0" smtClean="0"/>
              <a:t>Exhale single predicate permission</a:t>
            </a:r>
          </a:p>
          <a:p>
            <a:pPr lvl="1"/>
            <a:r>
              <a:rPr lang="de-CH" dirty="0" smtClean="0"/>
              <a:t>Fold</a:t>
            </a:r>
          </a:p>
          <a:p>
            <a:pPr lvl="1"/>
            <a:r>
              <a:rPr lang="de-CH" dirty="0" smtClean="0"/>
              <a:t>Unfold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975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Inhaling Quantified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53606755"/>
                  </p:ext>
                </p:extLst>
              </p:nvPr>
            </p:nvGraphicFramePr>
            <p:xfrm>
              <a:off x="838200" y="1948642"/>
              <a:ext cx="9989458" cy="392557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inhale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inhale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endParaRPr lang="en-GB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be a fresh function of type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 u="none" baseline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 u="none" baseline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∪{∀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u="none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∪{∀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be a fresh function of type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 u="none" baseline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 u="none" baseline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∪{∀</m:t>
                              </m:r>
                              <m:sSub>
                                <m:sSubPr>
                                  <m:ctrlP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 …,</m:t>
                              </m:r>
                              <m:sSub>
                                <m:sSubPr>
                                  <m:ctrlPr>
                                    <a:rPr lang="de-CH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∷</m:t>
                              </m:r>
                              <m:r>
                                <a:rPr lang="de-CH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CH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i="1" dirty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CH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endParaRPr lang="de-CH" b="0" i="1" u="none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CH" b="0" i="1" u="none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i="1" u="none" baseline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i="1" u="none" baseline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i="1" u="none" baseline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b="0" i="1" u="none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de-CH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i="1" dirty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de-CH" b="0" i="1" u="none" baseline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  <m:t>) &amp;&amp; …&amp;&amp;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CH" b="0" i="1" u="none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i="1" u="none" baseline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i="1" u="none" baseline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i="1" u="none" baseline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b="0" i="1" u="none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de-CH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i="1" dirty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de-CH" b="0" i="1" u="none" baseline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de-CH" b="0" i="1" u="none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de-CH" u="none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∪{∀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53606755"/>
                  </p:ext>
                </p:extLst>
              </p:nvPr>
            </p:nvGraphicFramePr>
            <p:xfrm>
              <a:off x="838200" y="1948642"/>
              <a:ext cx="9989458" cy="392557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086" r="-79" b="-298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40558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endParaRPr lang="en-GB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4576" r="-79" b="-2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904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Inhaling Quantified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77796651"/>
                  </p:ext>
                </p:extLst>
              </p:nvPr>
            </p:nvGraphicFramePr>
            <p:xfrm>
              <a:off x="838200" y="1940329"/>
              <a:ext cx="9989458" cy="341274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b="0" i="0" smtClean="0">
                                    <a:latin typeface="Cambria Math" panose="02040503050406030204" pitchFamily="18" charset="0"/>
                                  </a:rPr>
                                  <m:t>inhale</m:t>
                                </m:r>
                                <m:r>
                                  <a:rPr lang="de-CH" b="0" i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𝑓𝑜𝑟𝑎𝑙𝑙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𝑎𝑐𝑐</m:t>
                                </m:r>
                                <m:d>
                                  <m:d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d>
                                      <m:d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="0" i="0" dirty="0" smtClean="0"/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inhale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General Heap Chunk</a:t>
                          </a:r>
                          <a:r>
                            <a:rPr lang="en-GB" b="1" i="0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Quantified 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baseline="0" dirty="0" smtClean="0"/>
                            <a:t>Quantified Predicate</a:t>
                          </a:r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↦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de-CH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…, 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de-CH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↦[</m:t>
                                </m:r>
                                <m:r>
                                  <a:rPr lang="de-CH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CH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de-CH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…, </m:t>
                                    </m:r>
                                    <m:sSub>
                                      <m:sSubPr>
                                        <m:ctrlPr>
                                          <a:rPr lang="de-CH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de-CH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CH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CH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…, 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)]</m:t>
                                </m:r>
                              </m:oMath>
                            </m:oMathPara>
                          </a14:m>
                          <a:endParaRPr lang="de-CH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3435946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dirty="0" smtClean="0"/>
                            <a:t>Add Heap Chunk</a:t>
                          </a:r>
                          <a:r>
                            <a:rPr lang="en-GB" b="1" i="0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∪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{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.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↦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[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 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 ?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sz="1800" b="0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sz="1800" b="0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sz="1800" b="0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sz="1800" b="0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sz="1800" b="0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:0]}</m:t>
                              </m:r>
                            </m:oMath>
                          </a14:m>
                          <a:endParaRPr lang="de-CH" sz="1800" b="0" i="1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sz="1800" b="0" i="1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∪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{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CH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↦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[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 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 ?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sz="1800" b="0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sz="1800" b="0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sz="1800" b="0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sz="1800" b="0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CH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i="1" dirty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CH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:0]}</m:t>
                              </m:r>
                            </m:oMath>
                          </a14:m>
                          <a:endParaRPr lang="de-CH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77796651"/>
                  </p:ext>
                </p:extLst>
              </p:nvPr>
            </p:nvGraphicFramePr>
            <p:xfrm>
              <a:off x="838200" y="1940329"/>
              <a:ext cx="9989458" cy="341274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086" r="-79" b="-2506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General Heap Chunk</a:t>
                          </a:r>
                          <a:r>
                            <a:rPr lang="en-GB" b="1" i="0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Quantified 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baseline="0" dirty="0" smtClean="0"/>
                            <a:t>Quantified Predicate</a:t>
                          </a:r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111333" r="-79" b="-17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3435946"/>
                      </a:ext>
                    </a:extLst>
                  </a:tr>
                  <a:tr h="151333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dirty="0" smtClean="0"/>
                            <a:t>Add Heap Chunk</a:t>
                          </a:r>
                          <a:r>
                            <a:rPr lang="en-GB" b="1" i="0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127309" r="-79" b="-28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72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</a:t>
            </a:r>
            <a:r>
              <a:rPr lang="en-GB" dirty="0" smtClean="0"/>
              <a:t>haling Quantified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03441258"/>
                  </p:ext>
                </p:extLst>
              </p:nvPr>
            </p:nvGraphicFramePr>
            <p:xfrm>
              <a:off x="838200" y="1948642"/>
              <a:ext cx="9989458" cy="3882698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exhale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exhale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Check </a:t>
                          </a:r>
                          <a:r>
                            <a:rPr lang="en-GB" b="1" i="0" dirty="0" err="1" smtClean="0"/>
                            <a:t>Injectivity</a:t>
                          </a:r>
                          <a:r>
                            <a:rPr lang="en-GB" b="1" i="0" baseline="0" dirty="0" smtClean="0"/>
                            <a:t>:</a:t>
                          </a: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Let</a:t>
                          </a:r>
                          <a14:m>
                            <m:oMath xmlns:m="http://schemas.openxmlformats.org/officeDocument/2006/math">
                              <m:r>
                                <a:rPr lang="de-CH" b="0" i="0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be </a:t>
                          </a: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a fresh </a:t>
                          </a: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symbolic constants </a:t>
                          </a: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of type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𝑐h𝑒𝑐𝑘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⊨</m:t>
                              </m:r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i="1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∧(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  <m:r>
                                <a:rPr lang="de-CH" b="0" i="0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CH" u="none" baseline="0" dirty="0" smtClean="0">
                                  <a:latin typeface="Cambria Math" panose="02040503050406030204" pitchFamily="18" charset="0"/>
                                </a:rPr>
                                <m:t> == 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de-CH" u="none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Let</a:t>
                          </a:r>
                          <a14:m>
                            <m:oMath xmlns:m="http://schemas.openxmlformats.org/officeDocument/2006/math">
                              <m:r>
                                <a:rPr lang="de-CH" b="0" i="0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be a fresh symbolic constants of type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𝑐h𝑒𝑐𝑘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⊨</m:t>
                              </m:r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i="1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de-CH" b="0" i="0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  <m:r>
                                <a:rPr lang="de-CH" b="0" i="0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CH" u="none" baseline="0" dirty="0" smtClean="0">
                                  <a:latin typeface="Cambria Math" panose="02040503050406030204" pitchFamily="18" charset="0"/>
                                </a:rPr>
                                <m:t> == 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as before</a:t>
                          </a: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07697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03441258"/>
                  </p:ext>
                </p:extLst>
              </p:nvPr>
            </p:nvGraphicFramePr>
            <p:xfrm>
              <a:off x="838200" y="1948642"/>
              <a:ext cx="9989458" cy="3882698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086" r="-79" b="-29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11680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Check </a:t>
                          </a:r>
                          <a:r>
                            <a:rPr lang="en-GB" b="1" i="0" dirty="0" err="1" smtClean="0"/>
                            <a:t>Injectivity</a:t>
                          </a:r>
                          <a:r>
                            <a:rPr lang="en-GB" b="1" i="0" baseline="0" dirty="0" smtClean="0"/>
                            <a:t>:</a:t>
                          </a: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50606" r="-79" b="-4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as before</a:t>
                          </a: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07697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81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</a:t>
            </a:r>
            <a:r>
              <a:rPr lang="en-GB" dirty="0" smtClean="0"/>
              <a:t>haling Quantified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46694470"/>
                  </p:ext>
                </p:extLst>
              </p:nvPr>
            </p:nvGraphicFramePr>
            <p:xfrm>
              <a:off x="838200" y="1948642"/>
              <a:ext cx="9989458" cy="4735599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exhale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92503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Remove Permission</a:t>
                          </a:r>
                          <a:r>
                            <a:rPr lang="en-GB" b="1" i="0" baseline="0" dirty="0" smtClean="0"/>
                            <a:t>:</a:t>
                          </a: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𝑟𝑒𝑚𝑜𝑣𝑒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)?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:0</m:t>
                                    </m:r>
                                  </m:e>
                                </m:d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CH" u="none" baseline="0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dirty="0" smtClean="0"/>
                            <a:t>Remove: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𝑟𝑒𝑚𝑜𝑣𝑒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</m:oMath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𝐿𝑒𝑡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𝑏𝑒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h𝑒𝑎𝑝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𝑐h𝑢𝑛𝑘𝑠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𝑔𝑖𝑣𝑒𝑛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𝑠𝑡𝑎𝑡𝑒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𝑓𝑖𝑒𝑙𝑑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de-CH" b="0" i="1" dirty="0" smtClean="0">
                              <a:latin typeface="Cambria Math" panose="02040503050406030204" pitchFamily="18" charset="0"/>
                            </a:rPr>
                            <a:t> 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𝑐𝑢𝑟𝑟𝑒𝑛𝑡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r>
                                <a:rPr lang="de-CH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𝑓𝑜𝑟𝑒𝑎𝑐h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↦</m:t>
                              </m:r>
                              <m:r>
                                <m:rPr>
                                  <m:nor/>
                                </m:rP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b="0" i="1" dirty="0" smtClean="0">
                              <a:effectLst/>
                              <a:latin typeface="Cambria Math" panose="02040503050406030204" pitchFamily="18" charset="0"/>
                            </a:rPr>
                            <a:t> do:</a:t>
                          </a:r>
                        </a:p>
                        <a:p>
                          <a:pPr marL="45720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CH" b="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𝑐𝑢𝑟𝑟𝑒𝑛𝑡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≔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func>
                                    <m:func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CH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CH" b="0" i="1" dirty="0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CH" b="0" i="1" dirty="0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de-CH" b="0" i="1" dirty="0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de-CH" b="0" i="1" dirty="0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e-CH" b="0" i="1" dirty="0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d>
                                          <m:r>
                                            <a:rPr lang="de-CH" b="0" i="1" dirty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CH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CH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de-CH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𝑛𝑒𝑒𝑑𝑒𝑑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de-CH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e-CH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oMath>
                          </a14:m>
                          <a:endParaRPr lang="de-CH" b="0" i="1" dirty="0" smtClean="0"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45720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CH" b="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𝑛𝑒𝑒𝑑𝑒𝑑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≔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func>
                                    <m:func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CH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CH" b="0" i="1" dirty="0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CH" b="0" i="1" dirty="0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de-CH" b="0" i="1" dirty="0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𝑛𝑒𝑒𝑑𝑒𝑑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de-CH" b="0" i="1" dirty="0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e-CH" b="0" i="1" dirty="0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d>
                                          <m:r>
                                            <a:rPr lang="de-CH" b="0" i="1" dirty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 −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CH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CH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de-CH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𝑐𝑢𝑟𝑟𝑒𝑛𝑡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de-CH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e-CH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oMath>
                          </a14:m>
                          <a:endParaRPr lang="de-CH" b="0" dirty="0" smtClean="0">
                            <a:effectLst/>
                          </a:endParaRPr>
                        </a:p>
                        <a:p>
                          <a:pPr marL="45720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≔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de-CH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↦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CH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𝑐𝑢𝑟𝑟𝑒𝑛𝑡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CH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m:rPr>
                                        <m:nor/>
                                      </m:rP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CH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𝑐h𝑒𝑐𝑘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⊨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u="none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de-CH" b="0" i="1" u="none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CH" b="0" i="1" u="none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sSub>
                                  <m:sSubPr>
                                    <m:ctrlP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𝑛𝑒𝑒𝑑𝑒𝑑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de-CH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==0</m:t>
                                </m:r>
                              </m:oMath>
                            </m:oMathPara>
                          </a14:m>
                          <a:endParaRPr lang="de-CH" b="0" i="1" dirty="0" smtClean="0"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b="0" i="1" dirty="0" smtClean="0"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86377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46694470"/>
                  </p:ext>
                </p:extLst>
              </p:nvPr>
            </p:nvGraphicFramePr>
            <p:xfrm>
              <a:off x="838200" y="1948642"/>
              <a:ext cx="9989458" cy="4735599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75386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4505" r="-79" b="-601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92503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Remove Permission</a:t>
                          </a:r>
                          <a:r>
                            <a:rPr lang="en-GB" b="1" i="0" baseline="0" dirty="0" smtClean="0"/>
                            <a:t>:</a:t>
                          </a: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89231" r="-79" b="-41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6771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dirty="0" smtClean="0"/>
                            <a:t>Remove: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45810" r="-79" b="-1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86377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538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</a:t>
            </a:r>
            <a:r>
              <a:rPr lang="en-GB" dirty="0" smtClean="0"/>
              <a:t>haling Quantified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2248556"/>
                  </p:ext>
                </p:extLst>
              </p:nvPr>
            </p:nvGraphicFramePr>
            <p:xfrm>
              <a:off x="838200" y="1948642"/>
              <a:ext cx="9989458" cy="197002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exhale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exhale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Remove Permission</a:t>
                          </a:r>
                          <a:r>
                            <a:rPr lang="en-GB" b="1" i="0" baseline="0" dirty="0" smtClean="0"/>
                            <a:t>:</a:t>
                          </a: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𝑟𝑒𝑚𝑜𝑣𝑒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)?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:0</m:t>
                                    </m:r>
                                  </m:e>
                                </m:d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𝑟𝑒𝑚𝑜𝑣𝑒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  <m:t>, …,</m:t>
                                </m:r>
                                <m:sSub>
                                  <m:sSubPr>
                                    <m:ctrlPr>
                                      <a:rPr lang="de-CH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de-CH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i="1" dirty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)?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de-CH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CH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CH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, …,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CH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CH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CH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:0</m:t>
                                    </m:r>
                                  </m:e>
                                </m:d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CH" u="none" baseline="0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2248556"/>
                  </p:ext>
                </p:extLst>
              </p:nvPr>
            </p:nvGraphicFramePr>
            <p:xfrm>
              <a:off x="838200" y="1948642"/>
              <a:ext cx="9989458" cy="197002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086" r="-79" b="-1043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Remove Permission</a:t>
                          </a:r>
                          <a:r>
                            <a:rPr lang="en-GB" b="1" i="0" baseline="0" dirty="0" smtClean="0"/>
                            <a:t>:</a:t>
                          </a: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103086" r="-79" b="-43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10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</a:t>
            </a:r>
            <a:r>
              <a:rPr lang="en-GB" dirty="0" smtClean="0"/>
              <a:t>haling Quantified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53030843"/>
                  </p:ext>
                </p:extLst>
              </p:nvPr>
            </p:nvGraphicFramePr>
            <p:xfrm>
              <a:off x="838200" y="1948642"/>
              <a:ext cx="9989458" cy="4425633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exhale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exhale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dirty="0" smtClean="0"/>
                            <a:t>Remove: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𝑟𝑒𝑚𝑜𝑣𝑒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</m:oMath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𝐿𝑒𝑡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𝑏𝑒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h𝑒𝑎𝑝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𝑐h𝑢𝑛𝑘𝑠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𝑔𝑖𝑣𝑒𝑛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𝑠𝑡𝑎𝑡𝑒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𝑝𝑟𝑒𝑑𝑖𝑐𝑎𝑡𝑒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de-CH" b="0" i="1" dirty="0" smtClean="0">
                              <a:latin typeface="Cambria Math" panose="02040503050406030204" pitchFamily="18" charset="0"/>
                            </a:rPr>
                            <a:t> 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𝑐𝑢𝑟𝑟𝑒𝑛𝑡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r>
                                <a:rPr lang="de-CH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𝑓𝑜𝑟𝑒𝑎𝑐h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de-CH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↦</m:t>
                              </m:r>
                              <m:r>
                                <m:rPr>
                                  <m:nor/>
                                </m:rP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b="0" i="1" dirty="0" smtClean="0">
                              <a:effectLst/>
                              <a:latin typeface="Cambria Math" panose="02040503050406030204" pitchFamily="18" charset="0"/>
                            </a:rPr>
                            <a:t> do:</a:t>
                          </a:r>
                        </a:p>
                        <a:p>
                          <a:pPr marL="45720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CH" b="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𝑐𝑢𝑟𝑟𝑒𝑛𝑡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≔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sSub>
                                    <m:sSubPr>
                                      <m:ctrl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func>
                                    <m:func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CH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CH" b="0" i="1" dirty="0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CH" b="0" i="1" dirty="0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de-CH" b="0" i="1" dirty="0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de-CH" b="0" i="1" dirty="0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CH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CH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CH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CH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, …,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CH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CH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CH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de-CH" b="0" i="1" dirty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CH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CH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de-CH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𝑛𝑒𝑒𝑑𝑒𝑑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de-CH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CH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CH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CH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CH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, …,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CH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CH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CH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oMath>
                          </a14:m>
                          <a:endParaRPr lang="de-CH" b="0" i="1" dirty="0" smtClean="0"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45720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CH" b="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𝑛𝑒𝑒𝑑𝑒𝑑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≔(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de-CH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func>
                                <m:func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CH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de-CH" b="0" i="1" dirty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dirty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CH" b="0" i="1" dirty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𝑛𝑒𝑒𝑑𝑒𝑑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dirty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CH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i="1" dirty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CH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e>
                              </m:func>
                            </m:oMath>
                          </a14:m>
                          <a:endParaRPr lang="de-CH" b="0" dirty="0" smtClean="0">
                            <a:effectLst/>
                          </a:endParaRPr>
                        </a:p>
                        <a:p>
                          <a:pPr marL="3200400" marR="0" lvl="7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𝑐𝑢𝑟𝑟𝑒𝑛𝑡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de-CH" b="0" dirty="0" smtClean="0">
                              <a:effectLst/>
                            </a:rPr>
                            <a:t>))</a:t>
                          </a:r>
                        </a:p>
                        <a:p>
                          <a:pPr marL="45720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≔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∪{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  <m:t>, …,</m:t>
                                </m:r>
                                <m:sSub>
                                  <m:sSubPr>
                                    <m:ctrlPr>
                                      <a:rPr lang="de-CH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de-CH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↦</m:t>
                                </m:r>
                              </m:oMath>
                            </m:oMathPara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914400" marR="0" lvl="2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↦</m:t>
                              </m:r>
                              <m:r>
                                <m:rPr>
                                  <m:nor/>
                                </m:rP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𝑐𝑢𝑟𝑟𝑒𝑛𝑡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de-CH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}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𝑐h𝑒𝑐𝑘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⊨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u="none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  <m:t>, …,</m:t>
                                </m:r>
                                <m:sSub>
                                  <m:sSubPr>
                                    <m:ctrlPr>
                                      <a:rPr lang="de-CH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b="0" i="1" u="none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𝑛𝑒𝑒𝑑𝑒𝑑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, …,</m:t>
                                    </m:r>
                                    <m:sSub>
                                      <m:sSubPr>
                                        <m:ctrlPr>
                                          <a:rPr lang="de-CH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CH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==0</m:t>
                                </m:r>
                              </m:oMath>
                            </m:oMathPara>
                          </a14:m>
                          <a:endParaRPr lang="de-CH" b="0" i="1" dirty="0" smtClean="0"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b="0" i="1" dirty="0" smtClean="0"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4211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53030843"/>
                  </p:ext>
                </p:extLst>
              </p:nvPr>
            </p:nvGraphicFramePr>
            <p:xfrm>
              <a:off x="838200" y="1948642"/>
              <a:ext cx="9989458" cy="4425633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086" r="-79" b="-354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4062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dirty="0" smtClean="0"/>
                            <a:t>Remove: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29558" r="-79" b="-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4211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81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Inhaling/Exhaling </a:t>
            </a:r>
            <a:r>
              <a:rPr lang="en-GB" dirty="0" smtClean="0"/>
              <a:t>Unq</a:t>
            </a:r>
            <a:r>
              <a:rPr lang="en-GB" dirty="0" smtClean="0"/>
              <a:t>uantified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96454872"/>
                  </p:ext>
                </p:extLst>
              </p:nvPr>
            </p:nvGraphicFramePr>
            <p:xfrm>
              <a:off x="838200" y="1940329"/>
              <a:ext cx="9989458" cy="396748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b="0" i="0" smtClean="0">
                                    <a:latin typeface="Cambria Math" panose="02040503050406030204" pitchFamily="18" charset="0"/>
                                  </a:rPr>
                                  <m:t>inhale</m:t>
                                </m:r>
                                <m:r>
                                  <a:rPr lang="de-CH" b="0" i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𝑎𝑐𝑐</m:t>
                                </m:r>
                                <m:d>
                                  <m:d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="0" i="0" dirty="0" smtClean="0"/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inhale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dirty="0" smtClean="0"/>
                            <a:t>Inhaling:</a:t>
                          </a:r>
                          <a:r>
                            <a:rPr lang="en-GB" b="1" i="0" baseline="0" dirty="0" smtClean="0"/>
                            <a:t> </a:t>
                          </a:r>
                          <a:r>
                            <a:rPr lang="en-GB" b="1" i="0" dirty="0" smtClean="0"/>
                            <a:t>Add </a:t>
                          </a:r>
                          <a:r>
                            <a:rPr lang="en-GB" b="1" i="0" dirty="0" smtClean="0"/>
                            <a:t>Heap </a:t>
                          </a:r>
                          <a:r>
                            <a:rPr lang="en-GB" b="1" i="0" dirty="0" smtClean="0"/>
                            <a:t>Chunk</a:t>
                          </a: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∪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{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.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↦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[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 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==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)?  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:0]}</m:t>
                              </m:r>
                            </m:oMath>
                          </a14:m>
                          <a:endParaRPr lang="de-CH" sz="1800" b="0" i="1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sz="1800" b="0" i="1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∪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{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CH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↦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[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 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sSub>
                                <m:sSubPr>
                                  <m:ctrlP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 &amp;&amp; …&amp;&amp;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sSub>
                                <m:sSubPr>
                                  <m:ctrlP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?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:0]}</m:t>
                              </m:r>
                            </m:oMath>
                          </a14:m>
                          <a:endParaRPr lang="de-CH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baseline="0" dirty="0" smtClean="0"/>
                            <a:t>Exhaling: Remove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𝑟𝑒𝑚𝑜𝑣𝑒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:(</m:t>
                                </m:r>
                                <m:r>
                                  <a:rPr lang="de-CH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𝑟</m:t>
                                </m:r>
                                <m:r>
                                  <a:rPr lang="de-CH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==</m:t>
                                </m:r>
                                <m:r>
                                  <a:rPr lang="de-CH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𝑒</m:t>
                                </m:r>
                                <m:r>
                                  <a:rPr lang="de-CH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)?  </m:t>
                                </m:r>
                                <m:r>
                                  <a:rPr lang="de-CH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CH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 :0)</m:t>
                                </m:r>
                              </m:oMath>
                            </m:oMathPara>
                          </a14:m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𝑟𝑒𝑚𝑜𝑣𝑒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  <m:t>, …,</m:t>
                                </m:r>
                                <m:sSub>
                                  <m:sSubPr>
                                    <m:ctrlPr>
                                      <a:rPr lang="de-CH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  <m:t> &amp;&amp; …&amp;&amp;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  <m:r>
                                  <a:rPr lang="de-CH" sz="18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?</m:t>
                                </m:r>
                                <m:r>
                                  <a:rPr lang="de-CH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CH" sz="18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 :0]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CH" u="none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195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96454872"/>
                  </p:ext>
                </p:extLst>
              </p:nvPr>
            </p:nvGraphicFramePr>
            <p:xfrm>
              <a:off x="838200" y="1940329"/>
              <a:ext cx="9989458" cy="396748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333" r="-79" b="-33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3736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dirty="0" smtClean="0"/>
                            <a:t>Inhaling:</a:t>
                          </a:r>
                          <a:r>
                            <a:rPr lang="en-GB" b="1" i="0" baseline="0" dirty="0" smtClean="0"/>
                            <a:t> </a:t>
                          </a:r>
                          <a:r>
                            <a:rPr lang="en-GB" b="1" i="0" dirty="0" smtClean="0"/>
                            <a:t>Add </a:t>
                          </a:r>
                          <a:r>
                            <a:rPr lang="en-GB" b="1" i="0" dirty="0" smtClean="0"/>
                            <a:t>Heap </a:t>
                          </a:r>
                          <a:r>
                            <a:rPr lang="en-GB" b="1" i="0" dirty="0" smtClean="0"/>
                            <a:t>Chunk</a:t>
                          </a: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54196" r="-79" b="-758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3157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baseline="0" dirty="0" smtClean="0"/>
                            <a:t>Exhaling: Remove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204167" r="-79" b="-4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11953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4471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Summarise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30692896"/>
                  </p:ext>
                </p:extLst>
              </p:nvPr>
            </p:nvGraphicFramePr>
            <p:xfrm>
              <a:off x="838200" y="1948642"/>
              <a:ext cx="9989458" cy="32004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summarise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summarise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endParaRPr lang="en-GB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𝐿𝑒𝑡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𝑏𝑒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h𝑒𝑎𝑝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𝑐h𝑢𝑛𝑘𝑠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𝑔𝑖𝑣𝑒𝑛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𝑠𝑡𝑎𝑡𝑒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𝑓𝑖𝑒𝑙𝑑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𝐿𝑒𝑡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𝑏𝑒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𝑓𝑟𝑒𝑠h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𝑣𝑎𝑙𝑢𝑒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𝑚𝑎𝑝</m:t>
                                </m:r>
                              </m:oMath>
                            </m:oMathPara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𝑣𝑎𝑟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𝑑𝑒𝑓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≔ ∅;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𝑣𝑎𝑟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.0</m:t>
                                </m:r>
                              </m:oMath>
                            </m:oMathPara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𝑓𝑜𝑟𝑒𝑎𝑐h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↦</m:t>
                              </m:r>
                              <m:r>
                                <m:rPr>
                                  <m:nor/>
                                </m:rP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b="0" i="1" dirty="0" smtClean="0">
                              <a:effectLst/>
                              <a:latin typeface="Cambria Math" panose="02040503050406030204" pitchFamily="18" charset="0"/>
                            </a:rPr>
                            <a:t> do:</a:t>
                          </a:r>
                          <a:endParaRPr lang="de-CH" b="0" i="1" dirty="0" smtClean="0"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45720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𝑑𝑒𝑓</m:t>
                                </m:r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𝑑𝑒𝑓</m:t>
                                </m:r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∪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de-CH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∀</m:t>
                                    </m:r>
                                    <m:r>
                                      <a:rPr lang="de-CH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de-CH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.0&lt;</m:t>
                                    </m:r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de-CH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45720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.(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𝑝𝑒𝑟𝑚</m:t>
                                </m:r>
                                <m:d>
                                  <m:d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CH" b="0" i="1" dirty="0" smtClean="0"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b="0" i="1" dirty="0" smtClean="0"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30692896"/>
                  </p:ext>
                </p:extLst>
              </p:nvPr>
            </p:nvGraphicFramePr>
            <p:xfrm>
              <a:off x="838200" y="1948642"/>
              <a:ext cx="9989458" cy="32004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333" r="-79" b="-25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86000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endParaRPr lang="en-GB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41223" r="-79" b="-26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2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Summarise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28261380"/>
                  </p:ext>
                </p:extLst>
              </p:nvPr>
            </p:nvGraphicFramePr>
            <p:xfrm>
              <a:off x="838200" y="1948642"/>
              <a:ext cx="9989458" cy="346843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summarise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summarise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𝐿𝑒𝑡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𝑏𝑒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h𝑒𝑎𝑝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𝑐h𝑢𝑛𝑘𝑠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𝑔𝑖𝑣𝑒𝑛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𝑠𝑡𝑎𝑡𝑒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𝑝𝑟𝑒𝑑𝑖𝑐𝑎𝑡𝑒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𝐿𝑒𝑡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𝑏𝑒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𝑓𝑟𝑒𝑠h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𝑣𝑎𝑙𝑢𝑒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𝑚𝑎𝑝</m:t>
                                </m:r>
                              </m:oMath>
                            </m:oMathPara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𝑣𝑎𝑟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𝑑𝑒𝑓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≔ ∅;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𝑣𝑎𝑟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  <m:t>, …,</m:t>
                                </m:r>
                                <m:sSub>
                                  <m:sSubPr>
                                    <m:ctrlPr>
                                      <a:rPr lang="de-CH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.0</m:t>
                                </m:r>
                              </m:oMath>
                            </m:oMathPara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𝑓𝑜𝑟𝑒𝑎𝑐h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de-CH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↦</m:t>
                              </m:r>
                              <m:r>
                                <m:rPr>
                                  <m:nor/>
                                </m:rP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b="0" i="1" dirty="0" smtClean="0">
                              <a:effectLst/>
                              <a:latin typeface="Cambria Math" panose="02040503050406030204" pitchFamily="18" charset="0"/>
                            </a:rPr>
                            <a:t> do:</a:t>
                          </a:r>
                          <a:endParaRPr lang="de-CH" b="0" i="1" dirty="0" smtClean="0"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45720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𝑑𝑒𝑓</m:t>
                                </m:r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𝑑𝑒𝑓</m:t>
                                </m:r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∪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de-CH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∀</m:t>
                                    </m:r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, …,</m:t>
                                    </m:r>
                                    <m:sSub>
                                      <m:sSubPr>
                                        <m:ctrlPr>
                                          <a:rPr lang="de-CH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de-CH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.0&lt;</m:t>
                                    </m:r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de-CH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i="1" dirty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de-CH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i="1" dirty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de-CH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i="1" dirty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de-CH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45720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  <m:t>, …,</m:t>
                                </m:r>
                                <m:sSub>
                                  <m:sSubPr>
                                    <m:ctrlPr>
                                      <a:rPr lang="de-CH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.(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𝑝𝑒𝑟𝑚</m:t>
                                </m:r>
                                <m:d>
                                  <m:d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, …,</m:t>
                                    </m:r>
                                    <m:sSub>
                                      <m:sSubPr>
                                        <m:ctrlPr>
                                          <a:rPr lang="de-CH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, …,</m:t>
                                    </m:r>
                                    <m:sSub>
                                      <m:sSubPr>
                                        <m:ctrlPr>
                                          <a:rPr lang="de-CH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de-CH" b="0" i="1" dirty="0" smtClean="0"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b="0" i="1" dirty="0" smtClean="0"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28261380"/>
                  </p:ext>
                </p:extLst>
              </p:nvPr>
            </p:nvGraphicFramePr>
            <p:xfrm>
              <a:off x="838200" y="1948642"/>
              <a:ext cx="9989458" cy="346843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333" r="-79" b="-2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54034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6905" r="-79" b="-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253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6100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Current Structure:</a:t>
                </a:r>
              </a:p>
              <a:p>
                <a:pPr marL="0" indent="0">
                  <a:buNone/>
                </a:pP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c</a:t>
                </a:r>
                <a:r>
                  <a:rPr lang="en-US" sz="2400" dirty="0" smtClean="0"/>
                  <a:t>(x): </a:t>
                </a:r>
                <a:r>
                  <a:rPr lang="en-US" sz="2400" dirty="0" err="1" smtClean="0"/>
                  <a:t>boolean</a:t>
                </a:r>
                <a:r>
                  <a:rPr lang="en-US" sz="2400" dirty="0" smtClean="0"/>
                  <a:t> expression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e(x): injective, reference-typed expression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p(x): permission expression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Example: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24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Ref</m:t>
                      </m:r>
                      <m:r>
                        <a:rPr lang="en-US" sz="24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xs</m:t>
                      </m:r>
                      <m:r>
                        <a:rPr lang="en-US" sz="2400" i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GB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2400" i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write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6100"/>
                <a:ext cx="10515600" cy="4351338"/>
              </a:xfrm>
              <a:blipFill rotWithShape="0">
                <a:blip r:embed="rId2"/>
                <a:stretch>
                  <a:fillRect l="-754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57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3123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Permitted Expressions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 smtClean="0"/>
                  <a:t>,</a:t>
                </a:r>
                <a:r>
                  <a:rPr lang="de-CH" dirty="0"/>
                  <a:t/>
                </a:r>
                <a:br>
                  <a:rPr lang="de-CH" dirty="0"/>
                </a:br>
                <a:endParaRPr lang="de-C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  <m:oMath xmlns:m="http://schemas.openxmlformats.org/officeDocument/2006/math"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rgbClr val="0581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CH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, ..,</m:t>
                      </m:r>
                      <m:sSub>
                        <m:sSubPr>
                          <m:ctrlPr>
                            <a:rPr lang="de-CH" i="1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de-CH" i="1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rgbClr val="0581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CH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−−∗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de-CH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&amp;&amp;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⇒	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de-CH" dirty="0">
                    <a:solidFill>
                      <a:schemeClr val="bg1"/>
                    </a:solidFill>
                  </a:rPr>
                  <a:t> </a:t>
                </a:r>
                <a:r>
                  <a:rPr lang="de-CH" dirty="0" smtClean="0">
                    <a:solidFill>
                      <a:schemeClr val="bg1"/>
                    </a:solidFill>
                  </a:rPr>
                  <a:t>            | </a:t>
                </a:r>
                <a14:m>
                  <m:oMath xmlns:m="http://schemas.openxmlformats.org/officeDocument/2006/math"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de-CH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dirty="0" smtClean="0"/>
                  <a:t>e : pure expression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  <a:blipFill>
                <a:blip r:embed="rId2"/>
                <a:stretch>
                  <a:fillRect l="-1485" t="-2801" b="-42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46867" y="2361583"/>
            <a:ext cx="503513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500" dirty="0" smtClean="0">
                <a:solidFill>
                  <a:srgbClr val="058108"/>
                </a:solidFill>
              </a:rPr>
              <a:t>Pure Expression</a:t>
            </a:r>
          </a:p>
          <a:p>
            <a:r>
              <a:rPr lang="de-CH" sz="2500" dirty="0" smtClean="0">
                <a:solidFill>
                  <a:srgbClr val="058108"/>
                </a:solidFill>
              </a:rPr>
              <a:t>Field Permission</a:t>
            </a:r>
          </a:p>
          <a:p>
            <a:r>
              <a:rPr lang="de-CH" sz="2500" dirty="0" smtClean="0">
                <a:solidFill>
                  <a:srgbClr val="058108"/>
                </a:solidFill>
              </a:rPr>
              <a:t>Predicate Permission</a:t>
            </a:r>
          </a:p>
          <a:p>
            <a:r>
              <a:rPr lang="de-CH" sz="2500" dirty="0" smtClean="0">
                <a:solidFill>
                  <a:schemeClr val="accent4">
                    <a:lumMod val="50000"/>
                  </a:schemeClr>
                </a:solidFill>
              </a:rPr>
              <a:t>Magic Wand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Conjunction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Implication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Nested Quantifier</a:t>
            </a:r>
          </a:p>
        </p:txBody>
      </p:sp>
    </p:spTree>
    <p:extLst>
      <p:ext uri="{BB962C8B-B14F-4D97-AF65-F5344CB8AC3E}">
        <p14:creationId xmlns:p14="http://schemas.microsoft.com/office/powerpoint/2010/main" val="232973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811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Magic Wand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41738" y="1898157"/>
                <a:ext cx="10515600" cy="36788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GB" sz="22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 −−∗</m:t>
                          </m:r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GB" sz="2200" b="0" i="1" dirty="0" smtClean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300B99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wand</m:t>
                    </m:r>
                    <m:d>
                      <m:dPr>
                        <m:ctrlPr>
                          <a:rPr lang="en-GB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200" b="0" i="1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</m:e>
                          <m:sub>
                            <m: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GB" sz="22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2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reuse Predicate Approach</a:t>
                </a:r>
              </a:p>
              <a:p>
                <a:pPr marL="0" indent="0">
                  <a:buNone/>
                </a:pPr>
                <a:endParaRPr lang="en-US" sz="22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Representation example:</a:t>
                </a:r>
              </a:p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	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x in </a:t>
                </a:r>
                <a:r>
                  <a:rPr lang="en-US" sz="2200" dirty="0" err="1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xs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 --* </a:t>
                </a:r>
                <a:r>
                  <a:rPr lang="en-US" sz="2200" dirty="0" err="1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acc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n-US" sz="2200" dirty="0" err="1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x.f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US" sz="2200" dirty="0">
                    <a:solidFill>
                      <a:srgbClr val="300B99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wand(Seq#Contains(xs</a:t>
                </a:r>
                <a:r>
                  <a:rPr lang="en-US" sz="2200" dirty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x), x, </a:t>
                </a:r>
                <a:r>
                  <a:rPr lang="en-US" sz="2200" dirty="0" err="1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FullPerm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)</a:t>
                </a:r>
              </a:p>
              <a:p>
                <a:pPr>
                  <a:buFontTx/>
                  <a:buChar char="-"/>
                </a:pPr>
                <a:endParaRPr lang="en-US" sz="220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738" y="1898157"/>
                <a:ext cx="10515600" cy="3678859"/>
              </a:xfrm>
              <a:blipFill rotWithShape="0"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pieren 21"/>
          <p:cNvGrpSpPr/>
          <p:nvPr/>
        </p:nvGrpSpPr>
        <p:grpSpPr>
          <a:xfrm>
            <a:off x="3946945" y="1533327"/>
            <a:ext cx="1790699" cy="437158"/>
            <a:chOff x="5076826" y="1514277"/>
            <a:chExt cx="1790699" cy="437158"/>
          </a:xfrm>
        </p:grpSpPr>
        <p:cxnSp>
          <p:nvCxnSpPr>
            <p:cNvPr id="9" name="Gerade Verbindung mit Pfeil 8"/>
            <p:cNvCxnSpPr/>
            <p:nvPr/>
          </p:nvCxnSpPr>
          <p:spPr>
            <a:xfrm flipH="1">
              <a:off x="5076826" y="1514277"/>
              <a:ext cx="1790699" cy="375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/>
            <p:nvPr/>
          </p:nvCxnSpPr>
          <p:spPr>
            <a:xfrm flipH="1">
              <a:off x="6267451" y="1514277"/>
              <a:ext cx="571499" cy="437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/>
            <p:nvPr/>
          </p:nvCxnSpPr>
          <p:spPr>
            <a:xfrm flipH="1">
              <a:off x="6096000" y="1514277"/>
              <a:ext cx="742950" cy="408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feld 20"/>
          <p:cNvSpPr txBox="1"/>
          <p:nvPr/>
        </p:nvSpPr>
        <p:spPr>
          <a:xfrm>
            <a:off x="5880520" y="1291639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  <a:ea typeface="+mj-ea"/>
                <a:cs typeface="+mj-cs"/>
              </a:rPr>
              <a:t>m</a:t>
            </a:r>
            <a:r>
              <a:rPr lang="en-GB" dirty="0" smtClean="0">
                <a:latin typeface="+mj-lt"/>
                <a:ea typeface="+mj-ea"/>
                <a:cs typeface="+mj-cs"/>
              </a:rPr>
              <a:t>ight depend </a:t>
            </a:r>
            <a:r>
              <a:rPr lang="en-GB" dirty="0">
                <a:latin typeface="+mj-lt"/>
                <a:ea typeface="+mj-ea"/>
                <a:cs typeface="+mj-cs"/>
              </a:rPr>
              <a:t>on x</a:t>
            </a:r>
          </a:p>
        </p:txBody>
      </p:sp>
    </p:spTree>
    <p:extLst>
      <p:ext uri="{BB962C8B-B14F-4D97-AF65-F5344CB8AC3E}">
        <p14:creationId xmlns:p14="http://schemas.microsoft.com/office/powerpoint/2010/main" val="25827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Combinations of Quantifiers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 smtClean="0"/>
                  <a:t>,</a:t>
                </a:r>
                <a:r>
                  <a:rPr lang="de-CH" dirty="0"/>
                  <a:t/>
                </a:r>
                <a:br>
                  <a:rPr lang="de-CH" dirty="0"/>
                </a:br>
                <a:endParaRPr lang="de-C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  <m:oMath xmlns:m="http://schemas.openxmlformats.org/officeDocument/2006/math"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rgbClr val="0581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CH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, ..,</m:t>
                      </m:r>
                      <m:sSub>
                        <m:sSubPr>
                          <m:ctrlPr>
                            <a:rPr lang="de-CH" i="1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de-CH" i="1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rgbClr val="0581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CH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−−∗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de-CH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&amp;&amp;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⇒(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𝑥𝑝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de-CH" dirty="0">
                    <a:solidFill>
                      <a:schemeClr val="bg1"/>
                    </a:solidFill>
                  </a:rPr>
                  <a:t> </a:t>
                </a:r>
                <a:r>
                  <a:rPr lang="de-CH" dirty="0" smtClean="0">
                    <a:solidFill>
                      <a:schemeClr val="bg1"/>
                    </a:solidFill>
                  </a:rPr>
                  <a:t>            | </a:t>
                </a:r>
                <a14:m>
                  <m:oMath xmlns:m="http://schemas.openxmlformats.org/officeDocument/2006/math"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de-CH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dirty="0" smtClean="0"/>
                  <a:t>e : pure expression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  <a:blipFill>
                <a:blip r:embed="rId2"/>
                <a:stretch>
                  <a:fillRect l="-1485" t="-2801" b="-42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46867" y="2361583"/>
            <a:ext cx="503513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500" dirty="0" smtClean="0">
                <a:solidFill>
                  <a:srgbClr val="058108"/>
                </a:solidFill>
              </a:rPr>
              <a:t>Pure Expression</a:t>
            </a:r>
          </a:p>
          <a:p>
            <a:r>
              <a:rPr lang="de-CH" sz="2500" dirty="0" smtClean="0">
                <a:solidFill>
                  <a:srgbClr val="058108"/>
                </a:solidFill>
              </a:rPr>
              <a:t>Field Permission</a:t>
            </a:r>
          </a:p>
          <a:p>
            <a:r>
              <a:rPr lang="de-CH" sz="2500" dirty="0" smtClean="0">
                <a:solidFill>
                  <a:srgbClr val="058108"/>
                </a:solidFill>
              </a:rPr>
              <a:t>Predicate Permission</a:t>
            </a:r>
          </a:p>
          <a:p>
            <a:r>
              <a:rPr lang="de-CH" sz="2500" dirty="0" smtClean="0">
                <a:solidFill>
                  <a:schemeClr val="accent4">
                    <a:lumMod val="50000"/>
                  </a:schemeClr>
                </a:solidFill>
              </a:rPr>
              <a:t>Magic Wand</a:t>
            </a:r>
          </a:p>
          <a:p>
            <a:r>
              <a:rPr lang="de-CH" sz="2500" dirty="0" smtClean="0">
                <a:solidFill>
                  <a:schemeClr val="accent4">
                    <a:lumMod val="50000"/>
                  </a:schemeClr>
                </a:solidFill>
              </a:rPr>
              <a:t>Conjunction</a:t>
            </a:r>
          </a:p>
          <a:p>
            <a:r>
              <a:rPr lang="de-CH" sz="2500" dirty="0" smtClean="0">
                <a:solidFill>
                  <a:schemeClr val="accent4">
                    <a:lumMod val="50000"/>
                  </a:schemeClr>
                </a:solidFill>
              </a:rPr>
              <a:t>Implication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Nested Quantifier</a:t>
            </a:r>
          </a:p>
        </p:txBody>
      </p:sp>
    </p:spTree>
    <p:extLst>
      <p:ext uri="{BB962C8B-B14F-4D97-AF65-F5344CB8AC3E}">
        <p14:creationId xmlns:p14="http://schemas.microsoft.com/office/powerpoint/2010/main" val="3508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Combination: Rewriting Rules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2400" i="1"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expr</m:t>
                    </m:r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2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3232FF"/>
                    </a:solidFill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GB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&amp;&amp; </m:t>
                    </m:r>
                    <m:r>
                      <m:rPr>
                        <m:sty m:val="p"/>
                      </m:rPr>
                      <a:rPr lang="en-GB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GB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))⇒</m:t>
                    </m:r>
                    <m:r>
                      <m:rPr>
                        <m:sty m:val="p"/>
                      </m:rPr>
                      <a:rPr lang="en-GB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expr</m:t>
                    </m:r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200" i="1" dirty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endParaRPr lang="en-GB" sz="2200" b="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Wingdings" panose="05000000000000000000" pitchFamily="2" charset="2"/>
                  <a:buAutoNum type="arabicParenBoth" startAt="2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2400" i="1"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expr</m:t>
                        </m:r>
                      </m:e>
                      <m:sub>
                        <m:r>
                          <a:rPr lang="en-GB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&amp;&amp;</m:t>
                    </m:r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expr</m:t>
                        </m:r>
                      </m:e>
                      <m:sub>
                        <m:r>
                          <a:rPr lang="en-GB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3232FF"/>
                    </a:solidFill>
                    <a:ea typeface="Cambria Math" panose="02040503050406030204" pitchFamily="18" charset="0"/>
                  </a:rPr>
                  <a:t>	</a:t>
                </a:r>
                <a:endParaRPr lang="en-GB" sz="2200" i="1" dirty="0" smtClean="0">
                  <a:solidFill>
                    <a:srgbClr val="32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3232FF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expr</m:t>
                        </m:r>
                      </m:e>
                      <m:sub>
                        <m:r>
                          <a:rPr lang="en-GB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srgbClr val="300B99"/>
                    </a:solidFill>
                    <a:ea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3232FF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expr</m:t>
                        </m:r>
                      </m:e>
                      <m:sub>
                        <m:r>
                          <a:rPr lang="en-GB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200" i="1" dirty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20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rgbClr val="3232FF"/>
                  </a:solidFill>
                </a:endParaRPr>
              </a:p>
              <a:p>
                <a:pPr marL="0" indent="0">
                  <a:buNone/>
                </a:pPr>
                <a:endParaRPr lang="en-US" sz="2200" b="0" dirty="0" smtClean="0">
                  <a:solidFill>
                    <a:srgbClr val="3232FF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6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Condition Constraint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 smtClean="0"/>
                  <a:t>,</a:t>
                </a:r>
                <a:r>
                  <a:rPr lang="de-CH" dirty="0"/>
                  <a:t/>
                </a:r>
                <a:br>
                  <a:rPr lang="de-CH" dirty="0"/>
                </a:br>
                <a:endParaRPr lang="de-C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  <m:oMath xmlns:m="http://schemas.openxmlformats.org/officeDocument/2006/math"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rgbClr val="0581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, ..,</m:t>
                      </m:r>
                      <m:sSub>
                        <m:sSubPr>
                          <m:ctrlPr>
                            <a:rPr lang="de-CH" i="1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de-CH" i="1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rgbClr val="0581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CH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−−∗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de-CH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&amp;&amp;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𝑥𝑝</m:t>
                      </m:r>
                    </m:oMath>
                  </m:oMathPara>
                </a14:m>
                <a:endParaRPr lang="de-CH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de-CH" dirty="0">
                    <a:solidFill>
                      <a:schemeClr val="bg1"/>
                    </a:solidFill>
                  </a:rPr>
                  <a:t> </a:t>
                </a:r>
                <a:r>
                  <a:rPr lang="de-CH" dirty="0" smtClean="0">
                    <a:solidFill>
                      <a:schemeClr val="bg1"/>
                    </a:solidFill>
                  </a:rPr>
                  <a:t>            | </a:t>
                </a:r>
                <a14:m>
                  <m:oMath xmlns:m="http://schemas.openxmlformats.org/officeDocument/2006/math"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de-CH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dirty="0" smtClean="0"/>
                  <a:t>e : pure expression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  <a:blipFill>
                <a:blip r:embed="rId2"/>
                <a:stretch>
                  <a:fillRect l="-1485" t="-2801" b="-42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46867" y="2361583"/>
            <a:ext cx="503513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500" dirty="0" smtClean="0">
                <a:solidFill>
                  <a:srgbClr val="058108"/>
                </a:solidFill>
              </a:rPr>
              <a:t>Pure Expression</a:t>
            </a:r>
          </a:p>
          <a:p>
            <a:r>
              <a:rPr lang="de-CH" sz="2500" dirty="0" smtClean="0">
                <a:solidFill>
                  <a:srgbClr val="058108"/>
                </a:solidFill>
              </a:rPr>
              <a:t>Field Permission</a:t>
            </a:r>
          </a:p>
          <a:p>
            <a:r>
              <a:rPr lang="de-CH" sz="2500" dirty="0" smtClean="0">
                <a:solidFill>
                  <a:srgbClr val="058108"/>
                </a:solidFill>
              </a:rPr>
              <a:t>Predicate Permission</a:t>
            </a:r>
          </a:p>
          <a:p>
            <a:r>
              <a:rPr lang="de-CH" sz="2500" dirty="0" smtClean="0">
                <a:solidFill>
                  <a:schemeClr val="accent4">
                    <a:lumMod val="50000"/>
                  </a:schemeClr>
                </a:solidFill>
              </a:rPr>
              <a:t>Magic Wand</a:t>
            </a:r>
          </a:p>
          <a:p>
            <a:r>
              <a:rPr lang="de-CH" sz="2500" dirty="0" smtClean="0">
                <a:solidFill>
                  <a:schemeClr val="accent4">
                    <a:lumMod val="50000"/>
                  </a:schemeClr>
                </a:solidFill>
              </a:rPr>
              <a:t>Conjunction</a:t>
            </a:r>
          </a:p>
          <a:p>
            <a:r>
              <a:rPr lang="de-CH" sz="2500" dirty="0" smtClean="0">
                <a:solidFill>
                  <a:schemeClr val="accent4">
                    <a:lumMod val="50000"/>
                  </a:schemeClr>
                </a:solidFill>
              </a:rPr>
              <a:t>Implication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Nested Quantifier</a:t>
            </a:r>
          </a:p>
        </p:txBody>
      </p:sp>
    </p:spTree>
    <p:extLst>
      <p:ext uri="{BB962C8B-B14F-4D97-AF65-F5344CB8AC3E}">
        <p14:creationId xmlns:p14="http://schemas.microsoft.com/office/powerpoint/2010/main" val="189879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Condition Constraint: Rewriting Rules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de-CH" dirty="0" smtClean="0"/>
              </a:p>
              <a:p>
                <a:pPr marL="0" indent="0">
                  <a:buNone/>
                </a:pPr>
                <a:endParaRPr lang="en-US" dirty="0" smtClean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⟼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CH" dirty="0" smtClean="0"/>
              </a:p>
              <a:p>
                <a:pPr marL="0" indent="0">
                  <a:buNone/>
                </a:pPr>
                <a:r>
                  <a:rPr lang="de-CH" dirty="0" smtClean="0"/>
                  <a:t> </a:t>
                </a:r>
              </a:p>
              <a:p>
                <a:pPr marL="0" indent="0">
                  <a:buNone/>
                </a:pPr>
                <a:endParaRPr lang="de-CH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26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3049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Nested Quantifiers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 smtClean="0"/>
                  <a:t>,</a:t>
                </a:r>
                <a:r>
                  <a:rPr lang="de-CH" dirty="0"/>
                  <a:t/>
                </a:r>
                <a:br>
                  <a:rPr lang="de-CH" dirty="0"/>
                </a:br>
                <a:endParaRPr lang="de-C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  <m:oMath xmlns:m="http://schemas.openxmlformats.org/officeDocument/2006/math"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..,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de-CH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de-CH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−−∗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CH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&amp;&amp;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de-CH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⇒	</m:t>
                      </m:r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  <m:oMath xmlns:m="http://schemas.openxmlformats.org/officeDocument/2006/math">
                      <m:r>
                        <a:rPr lang="de-CH" dirty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m:rPr>
                          <m:nor/>
                        </m:rPr>
                        <a:rPr lang="de-CH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𝐹𝑜𝑟𝑎𝑙𝑙</m:t>
                      </m:r>
                      <m:r>
                        <a:rPr lang="de-CH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,:</m:t>
                      </m:r>
                      <m:sSub>
                        <m:sSubPr>
                          <m:ctrlP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..,</m:t>
                      </m:r>
                      <m:sSub>
                        <m:sSubPr>
                          <m:ctrlP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d>
                        <m:dPr>
                          <m:begChr m:val="{"/>
                          <m:endChr m:val="}"/>
                          <m:ctrlP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𝑡𝑟𝑠</m:t>
                          </m:r>
                        </m:e>
                      </m:d>
                      <m:r>
                        <a:rPr lang="de-CH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CH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</m:oMathPara>
                </a14:m>
                <a:endParaRPr lang="de-CH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CH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dirty="0" smtClean="0"/>
                  <a:t>e : pure expression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  <a:blipFill>
                <a:blip r:embed="rId2"/>
                <a:stretch>
                  <a:fillRect l="-1485" t="-2101" b="-182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46867" y="2473877"/>
            <a:ext cx="400693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500" dirty="0" smtClean="0">
                <a:solidFill>
                  <a:srgbClr val="058108"/>
                </a:solidFill>
              </a:rPr>
              <a:t>Pure Expression</a:t>
            </a:r>
          </a:p>
          <a:p>
            <a:r>
              <a:rPr lang="de-CH" sz="2500" dirty="0" smtClean="0">
                <a:solidFill>
                  <a:srgbClr val="FF0000"/>
                </a:solidFill>
              </a:rPr>
              <a:t>Field Permission</a:t>
            </a:r>
          </a:p>
          <a:p>
            <a:r>
              <a:rPr lang="de-CH" sz="2500" dirty="0" smtClean="0">
                <a:solidFill>
                  <a:srgbClr val="FF0000"/>
                </a:solidFill>
              </a:rPr>
              <a:t>Predicate Permission</a:t>
            </a:r>
          </a:p>
          <a:p>
            <a:r>
              <a:rPr lang="de-CH" sz="2500" dirty="0" smtClean="0">
                <a:solidFill>
                  <a:srgbClr val="FF0000"/>
                </a:solidFill>
              </a:rPr>
              <a:t>Magic Wand</a:t>
            </a:r>
          </a:p>
          <a:p>
            <a:r>
              <a:rPr lang="de-CH" sz="2500" dirty="0" smtClean="0">
                <a:solidFill>
                  <a:schemeClr val="accent6">
                    <a:lumMod val="75000"/>
                  </a:schemeClr>
                </a:solidFill>
              </a:rPr>
              <a:t>Conjunction</a:t>
            </a:r>
          </a:p>
          <a:p>
            <a:r>
              <a:rPr lang="de-CH" sz="2500" dirty="0" smtClean="0">
                <a:solidFill>
                  <a:schemeClr val="accent6">
                    <a:lumMod val="75000"/>
                  </a:schemeClr>
                </a:solidFill>
              </a:rPr>
              <a:t>Implication</a:t>
            </a:r>
          </a:p>
          <a:p>
            <a:r>
              <a:rPr lang="de-CH" sz="2500" dirty="0" smtClean="0">
                <a:solidFill>
                  <a:srgbClr val="FF0000"/>
                </a:solidFill>
              </a:rPr>
              <a:t>Nested Quantifier</a:t>
            </a:r>
          </a:p>
        </p:txBody>
      </p:sp>
    </p:spTree>
    <p:extLst>
      <p:ext uri="{BB962C8B-B14F-4D97-AF65-F5344CB8AC3E}">
        <p14:creationId xmlns:p14="http://schemas.microsoft.com/office/powerpoint/2010/main" val="285701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8115"/>
            <a:ext cx="10515600" cy="1325563"/>
          </a:xfrm>
        </p:spPr>
        <p:txBody>
          <a:bodyPr/>
          <a:lstStyle/>
          <a:p>
            <a:r>
              <a:rPr lang="en-GB" dirty="0"/>
              <a:t>Nested Quantified </a:t>
            </a:r>
            <a:r>
              <a:rPr lang="en-GB" dirty="0" smtClean="0"/>
              <a:t>Permissions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33500" y="1889919"/>
                <a:ext cx="10515600" cy="403844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∷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⇒(</m:t>
                    </m:r>
                    <m:r>
                      <m:rPr>
                        <m:sty m:val="p"/>
                      </m:rPr>
                      <a:rPr lang="en-GB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∷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 …)</m:t>
                    </m:r>
                  </m:oMath>
                </a14:m>
                <a:endParaRPr lang="en-GB" sz="2000" dirty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∷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0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e>
                        </m:d>
                        <m: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200" b="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Both"/>
                </a:pPr>
                <a:endParaRPr lang="en-US" sz="220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Rewriting (1)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(2):</a:t>
                </a:r>
                <a:endParaRPr lang="en-US" sz="22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forall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∷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40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i="0">
                        <a:latin typeface="Cambria Math" panose="02040503050406030204" pitchFamily="18" charset="0"/>
                      </a:rPr>
                      <m:t> ⇒(</m:t>
                    </m:r>
                    <m:r>
                      <m:rPr>
                        <m:sty m:val="p"/>
                      </m:rPr>
                      <a:rPr lang="en-GB" sz="2400" i="0">
                        <a:latin typeface="Cambria Math" panose="02040503050406030204" pitchFamily="18" charset="0"/>
                      </a:rPr>
                      <m:t>forall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4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GB" sz="24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∷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i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2400" i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GB" sz="240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i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2400" i="0">
                        <a:latin typeface="Cambria Math" panose="02040503050406030204" pitchFamily="18" charset="0"/>
                      </a:rPr>
                      <m:t>expr</m:t>
                    </m:r>
                    <m:r>
                      <a:rPr lang="en-GB" sz="240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400" i="1" dirty="0">
                    <a:solidFill>
                      <a:srgbClr val="3232FF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GB" sz="2400" i="1" dirty="0" smtClean="0">
                    <a:solidFill>
                      <a:srgbClr val="3232FF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r>
                      <a:rPr lang="en-GB" sz="24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GB" sz="24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∷</m:t>
                    </m:r>
                    <m:r>
                      <a:rPr lang="en-GB" sz="24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sz="24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4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4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&amp;&amp;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sz="24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400" i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400" i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24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GB" sz="24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4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m:rPr>
                        <m:sty m:val="p"/>
                      </m:rPr>
                      <a:rPr lang="en-GB" sz="24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expr</m:t>
                    </m:r>
                  </m:oMath>
                </a14:m>
                <a:endParaRPr lang="en-GB" sz="2400" dirty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Both"/>
                </a:pPr>
                <a:endParaRPr lang="en-US" sz="2200" b="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3500" y="1889919"/>
                <a:ext cx="10515600" cy="4038441"/>
              </a:xfrm>
              <a:blipFill rotWithShape="0">
                <a:blip r:embed="rId2"/>
                <a:stretch>
                  <a:fillRect l="-754" t="-13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6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Goals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Design &amp; Implementation (Carbon &amp; Silicon):</a:t>
            </a:r>
            <a:endParaRPr lang="de-CH" sz="2400" dirty="0" smtClean="0"/>
          </a:p>
          <a:p>
            <a:pPr>
              <a:buFontTx/>
              <a:buChar char="-"/>
            </a:pPr>
            <a:r>
              <a:rPr lang="en-US" sz="2400" dirty="0"/>
              <a:t>c</a:t>
            </a:r>
            <a:r>
              <a:rPr lang="en-US" sz="2400" dirty="0" smtClean="0"/>
              <a:t>ombinations of quantified pure and permission-based assertions</a:t>
            </a:r>
          </a:p>
          <a:p>
            <a:pPr>
              <a:buFontTx/>
              <a:buChar char="-"/>
            </a:pPr>
            <a:r>
              <a:rPr lang="en-US" sz="2400" dirty="0"/>
              <a:t>p</a:t>
            </a:r>
            <a:r>
              <a:rPr lang="en-US" sz="2400" dirty="0" smtClean="0"/>
              <a:t>redicate support within quantified permissions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Design:</a:t>
            </a:r>
          </a:p>
          <a:p>
            <a:pPr>
              <a:buFontTx/>
              <a:buChar char="-"/>
            </a:pPr>
            <a:r>
              <a:rPr lang="en-US" sz="2400" dirty="0" smtClean="0"/>
              <a:t>magic wand </a:t>
            </a:r>
            <a:r>
              <a:rPr lang="en-US" sz="2400" dirty="0"/>
              <a:t>support within quantified </a:t>
            </a:r>
            <a:r>
              <a:rPr lang="en-US" sz="2400" dirty="0" smtClean="0"/>
              <a:t>permissions</a:t>
            </a:r>
          </a:p>
          <a:p>
            <a:pPr>
              <a:buFontTx/>
              <a:buChar char="-"/>
            </a:pPr>
            <a:r>
              <a:rPr lang="en-US" sz="2400" dirty="0"/>
              <a:t>n</a:t>
            </a:r>
            <a:r>
              <a:rPr lang="en-US" sz="2400" dirty="0" smtClean="0"/>
              <a:t>ested quantified permissions</a:t>
            </a:r>
          </a:p>
        </p:txBody>
      </p:sp>
    </p:spTree>
    <p:extLst>
      <p:ext uri="{BB962C8B-B14F-4D97-AF65-F5344CB8AC3E}">
        <p14:creationId xmlns:p14="http://schemas.microsoft.com/office/powerpoint/2010/main" val="367128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Inhaling Quantified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3101130"/>
                  </p:ext>
                </p:extLst>
              </p:nvPr>
            </p:nvGraphicFramePr>
            <p:xfrm>
              <a:off x="838200" y="1948642"/>
              <a:ext cx="9989458" cy="4270502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Nested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inhale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inhale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endParaRPr lang="en-GB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Nested Field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be a fresh function of type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 u="none" baseline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 u="none" baseline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∪{∀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u="none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∪{∀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be </a:t>
                          </a: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a fresh function of type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𝑒𝑓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de-CH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 u="none" baseline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 u="none" baseline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∪{∀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∷</m:t>
                              </m:r>
                              <m:r>
                                <a:rPr lang="de-CH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𝑖𝑛𝑣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𝑖𝑛𝑣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endParaRPr lang="de-CH" b="0" i="1" u="none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ctrlPr>
                                      <a:rPr lang="de-CH" b="0" i="1" u="none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𝑖𝑛𝑣</m:t>
                                        </m:r>
                                      </m:e>
                                      <m:sub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CH" b="0" i="1" u="none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b="0" i="1" u="none" baseline="0" smtClean="0">
                                        <a:latin typeface="Cambria Math" panose="02040503050406030204" pitchFamily="18" charset="0"/>
                                      </a:rPr>
                                      <m:t>, …,</m:t>
                                    </m:r>
                                    <m:sSub>
                                      <m:sSub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𝑖𝑛𝑣</m:t>
                                        </m:r>
                                      </m:e>
                                      <m:sub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CH" b="0" i="1" u="none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CH" b="0" i="1" u="none" baseline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de-CH" u="none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: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: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∷</m:t>
                                  </m:r>
                                  <m:r>
                                    <a:rPr lang="de-CH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⇒</m:t>
                                  </m:r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𝑖𝑛𝑣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d>
                                        <m:d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CH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CH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CH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 …,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CH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CH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CH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 .. . 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∧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3101130"/>
                  </p:ext>
                </p:extLst>
              </p:nvPr>
            </p:nvGraphicFramePr>
            <p:xfrm>
              <a:off x="838200" y="1948642"/>
              <a:ext cx="9989458" cy="4270502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Nested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086" r="-79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5490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endParaRPr lang="en-GB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Nested Field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0926" r="-79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74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</a:t>
            </a:r>
            <a:r>
              <a:rPr lang="en-GB" dirty="0" smtClean="0"/>
              <a:t>haling Quantified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48307672"/>
                  </p:ext>
                </p:extLst>
              </p:nvPr>
            </p:nvGraphicFramePr>
            <p:xfrm>
              <a:off x="838200" y="1948642"/>
              <a:ext cx="9989458" cy="3946398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smtClean="0"/>
                            <a:t>Nested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exhale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exhale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Check </a:t>
                          </a:r>
                          <a:r>
                            <a:rPr lang="en-GB" b="1" i="0" dirty="0" err="1" smtClean="0"/>
                            <a:t>Injectivity</a:t>
                          </a:r>
                          <a:r>
                            <a:rPr lang="en-GB" b="1" i="0" baseline="0" dirty="0" smtClean="0"/>
                            <a:t>:</a:t>
                          </a: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Nested</a:t>
                          </a:r>
                          <a:r>
                            <a:rPr lang="en-GB" b="0" i="0" baseline="0" dirty="0" smtClean="0"/>
                            <a:t>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Let</a:t>
                          </a:r>
                          <a14:m>
                            <m:oMath xmlns:m="http://schemas.openxmlformats.org/officeDocument/2006/math">
                              <m:r>
                                <a:rPr lang="de-CH" b="0" i="0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be </a:t>
                          </a: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a fresh </a:t>
                          </a: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symbolic constants </a:t>
                          </a: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of type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𝑐h𝑒𝑐𝑘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⊨</m:t>
                              </m:r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i="1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∧(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  <m:r>
                                <a:rPr lang="de-CH" b="0" i="0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CH" u="none" baseline="0" dirty="0" smtClean="0">
                                  <a:latin typeface="Cambria Math" panose="02040503050406030204" pitchFamily="18" charset="0"/>
                                </a:rPr>
                                <m:t> == 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de-CH" u="none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Let</a:t>
                          </a:r>
                          <a14:m>
                            <m:oMath xmlns:m="http://schemas.openxmlformats.org/officeDocument/2006/math">
                              <m:r>
                                <a:rPr lang="de-CH" b="0" i="0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..,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be a fresh symbolic constants of type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𝑐h𝑒𝑐𝑘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⊨</m:t>
                              </m:r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i="1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,..,</m:t>
                                  </m:r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,..,</m:t>
                                      </m:r>
                                      <m:sSub>
                                        <m:sSubPr>
                                          <m:ctrlP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==</m:t>
                                  </m:r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de-CH" b="0" i="0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== 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 …∧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CH" u="none" baseline="0" dirty="0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)</a:t>
                          </a: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Function, </a:t>
                          </a:r>
                        </a:p>
                        <a:p>
                          <a:r>
                            <a:rPr lang="en-GB" b="1" i="0" baseline="0" dirty="0" smtClean="0"/>
                            <a:t>Remove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as before</a:t>
                          </a: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07697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48307672"/>
                  </p:ext>
                </p:extLst>
              </p:nvPr>
            </p:nvGraphicFramePr>
            <p:xfrm>
              <a:off x="838200" y="1948642"/>
              <a:ext cx="9989458" cy="3946398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smtClean="0"/>
                            <a:t>Nested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086" r="-79" b="-30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4698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Check </a:t>
                          </a:r>
                          <a:r>
                            <a:rPr lang="en-GB" b="1" i="0" dirty="0" err="1" smtClean="0"/>
                            <a:t>Injectivity</a:t>
                          </a:r>
                          <a:r>
                            <a:rPr lang="en-GB" b="1" i="0" baseline="0" dirty="0" smtClean="0"/>
                            <a:t>:</a:t>
                          </a: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Nested</a:t>
                          </a:r>
                          <a:r>
                            <a:rPr lang="en-GB" b="0" i="0" baseline="0" dirty="0" smtClean="0"/>
                            <a:t>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49555" r="-79" b="-448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Function, </a:t>
                          </a:r>
                        </a:p>
                        <a:p>
                          <a:r>
                            <a:rPr lang="en-GB" b="1" i="0" baseline="0" dirty="0" smtClean="0"/>
                            <a:t>Remove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as before</a:t>
                          </a: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07697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696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Supported Expressions (Carbon &amp; Silicon)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 smtClean="0"/>
                  <a:t>,</a:t>
                </a:r>
                <a:r>
                  <a:rPr lang="de-CH" dirty="0"/>
                  <a:t/>
                </a:r>
                <a:br>
                  <a:rPr lang="de-CH" dirty="0"/>
                </a:br>
                <a:endParaRPr lang="de-C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  <m:oMath xmlns:m="http://schemas.openxmlformats.org/officeDocument/2006/math"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..,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de-CH" dirty="0" smtClean="0">
                    <a:solidFill>
                      <a:schemeClr val="tx1"/>
                    </a:solidFill>
                  </a:rPr>
                  <a:t>	  </a:t>
                </a:r>
                <a14:m>
                  <m:oMath xmlns:m="http://schemas.openxmlformats.org/officeDocument/2006/math">
                    <m:r>
                      <a:rPr lang="de-CH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de-C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𝐸𝑥𝑝</m:t>
                        </m:r>
                      </m:e>
                      <m:sub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&amp;&amp;</m:t>
                    </m:r>
                    <m:sSub>
                      <m:sSubPr>
                        <m:ctrlPr>
                          <a:rPr lang="de-CH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𝐸𝑥𝑝</m:t>
                        </m:r>
                      </m:e>
                      <m:sub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CH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⇒	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</m:oMathPara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d>
                        <m:dPr>
                          <m:begChr m:val="{"/>
                          <m:endChr m:val="}"/>
                          <m:ctrlPr>
                            <a:rPr lang="de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𝑡𝑟𝑠</m:t>
                          </m:r>
                        </m:e>
                      </m:d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CH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de-CH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dirty="0" smtClean="0"/>
                  <a:t>e : pure expression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  <a:blipFill>
                <a:blip r:embed="rId2"/>
                <a:stretch>
                  <a:fillRect l="-1733" t="-2241" b="-308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854951" y="2473878"/>
            <a:ext cx="503513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500" dirty="0" smtClean="0">
                <a:solidFill>
                  <a:srgbClr val="058108"/>
                </a:solidFill>
              </a:rPr>
              <a:t>Pure Expression</a:t>
            </a:r>
          </a:p>
          <a:p>
            <a:r>
              <a:rPr lang="de-CH" sz="2500" dirty="0" smtClean="0">
                <a:solidFill>
                  <a:srgbClr val="058108"/>
                </a:solidFill>
              </a:rPr>
              <a:t>Field Permission</a:t>
            </a:r>
          </a:p>
          <a:p>
            <a:r>
              <a:rPr lang="de-CH" sz="2500" dirty="0" smtClean="0"/>
              <a:t>Predicate </a:t>
            </a:r>
            <a:r>
              <a:rPr lang="de-CH" sz="2500" dirty="0" smtClean="0"/>
              <a:t>Permission</a:t>
            </a:r>
          </a:p>
          <a:p>
            <a:r>
              <a:rPr lang="de-CH" sz="2500" dirty="0" smtClean="0"/>
              <a:t>Conjunction</a:t>
            </a:r>
            <a:endParaRPr lang="de-CH" sz="2500" dirty="0" smtClean="0"/>
          </a:p>
          <a:p>
            <a:r>
              <a:rPr lang="de-CH" sz="2500" dirty="0" smtClean="0"/>
              <a:t>Implication</a:t>
            </a:r>
            <a:endParaRPr lang="de-CH" sz="2500" dirty="0" smtClean="0"/>
          </a:p>
        </p:txBody>
      </p:sp>
    </p:spTree>
    <p:extLst>
      <p:ext uri="{BB962C8B-B14F-4D97-AF65-F5344CB8AC3E}">
        <p14:creationId xmlns:p14="http://schemas.microsoft.com/office/powerpoint/2010/main" val="318235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Generalisation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 smtClean="0"/>
                  <a:t>,</a:t>
                </a:r>
                <a:r>
                  <a:rPr lang="de-CH" dirty="0"/>
                  <a:t/>
                </a:r>
                <a:br>
                  <a:rPr lang="de-CH" dirty="0"/>
                </a:br>
                <a:endParaRPr lang="de-C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  <m:oMath xmlns:m="http://schemas.openxmlformats.org/officeDocument/2006/math">
                      <m:r>
                        <a:rPr lang="de-CH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|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..,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−−∗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&amp;&amp;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⇒	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  <m:oMath xmlns:m="http://schemas.openxmlformats.org/officeDocument/2006/math">
                      <m:r>
                        <a:rPr lang="de-CH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m:rPr>
                          <m:nor/>
                        </m:rPr>
                        <a:rPr lang="de-CH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𝐹𝑜𝑟𝑎𝑙𝑙</m:t>
                      </m:r>
                      <m:r>
                        <a:rPr lang="de-CH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,:</m:t>
                      </m:r>
                      <m:sSub>
                        <m:sSubPr>
                          <m:ctrlP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..,</m:t>
                      </m:r>
                      <m:sSub>
                        <m:sSubPr>
                          <m:ctrlP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d>
                        <m:dPr>
                          <m:begChr m:val="{"/>
                          <m:endChr m:val="}"/>
                          <m:ctrlP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𝑡𝑟𝑠</m:t>
                          </m:r>
                        </m:e>
                      </m:d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</m:oMathPara>
                </a14:m>
                <a:endParaRPr lang="de-CH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CH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dirty="0" smtClean="0"/>
                  <a:t>e : pure expression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  <a:blipFill>
                <a:blip r:embed="rId2"/>
                <a:stretch>
                  <a:fillRect l="-1485" t="-2101" b="-182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46867" y="2473877"/>
            <a:ext cx="400693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500" dirty="0" smtClean="0"/>
              <a:t>Pure Expression</a:t>
            </a:r>
          </a:p>
          <a:p>
            <a:r>
              <a:rPr lang="de-CH" sz="2500" dirty="0" smtClean="0"/>
              <a:t>Field Permission</a:t>
            </a:r>
          </a:p>
          <a:p>
            <a:r>
              <a:rPr lang="de-CH" sz="2500" dirty="0" smtClean="0"/>
              <a:t>Predicate Permission</a:t>
            </a:r>
          </a:p>
          <a:p>
            <a:r>
              <a:rPr lang="de-CH" sz="2500" dirty="0" smtClean="0"/>
              <a:t>Magic Wand</a:t>
            </a:r>
          </a:p>
          <a:p>
            <a:r>
              <a:rPr lang="de-CH" sz="2500" dirty="0" smtClean="0"/>
              <a:t>Conjunction</a:t>
            </a:r>
          </a:p>
          <a:p>
            <a:r>
              <a:rPr lang="de-CH" sz="2500" dirty="0" smtClean="0"/>
              <a:t>Implication</a:t>
            </a:r>
          </a:p>
          <a:p>
            <a:r>
              <a:rPr lang="de-CH" sz="2500" dirty="0" smtClean="0"/>
              <a:t>Nested Quantifier</a:t>
            </a:r>
          </a:p>
        </p:txBody>
      </p:sp>
    </p:spTree>
    <p:extLst>
      <p:ext uri="{BB962C8B-B14F-4D97-AF65-F5344CB8AC3E}">
        <p14:creationId xmlns:p14="http://schemas.microsoft.com/office/powerpoint/2010/main" val="87401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Generalisation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 smtClean="0"/>
                  <a:t>,</a:t>
                </a:r>
                <a:r>
                  <a:rPr lang="de-CH" dirty="0"/>
                  <a:t/>
                </a:r>
                <a:br>
                  <a:rPr lang="de-CH" dirty="0"/>
                </a:br>
                <a:endParaRPr lang="de-C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  <m:oMath xmlns:m="http://schemas.openxmlformats.org/officeDocument/2006/math">
                      <m:r>
                        <a:rPr lang="de-CH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|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..,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−−∗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&amp;&amp;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⇒	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  <m:oMath xmlns:m="http://schemas.openxmlformats.org/officeDocument/2006/math">
                      <m:r>
                        <a:rPr lang="de-CH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m:rPr>
                          <m:nor/>
                        </m:rPr>
                        <a:rPr lang="de-CH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𝐹𝑜𝑟𝑎𝑙𝑙</m:t>
                      </m:r>
                      <m:r>
                        <a:rPr lang="de-CH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CH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de-CH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,:</m:t>
                      </m:r>
                      <m:sSub>
                        <m:sSubPr>
                          <m:ctrlP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e-CH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de-CH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..,</m:t>
                      </m:r>
                      <m:sSub>
                        <m:sSubPr>
                          <m:ctrlP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CH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e-CH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d>
                        <m:dPr>
                          <m:begChr m:val="{"/>
                          <m:endChr m:val="}"/>
                          <m:ctrlP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𝑡𝑟𝑠</m:t>
                          </m:r>
                        </m:e>
                      </m:d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</m:oMathPara>
                </a14:m>
                <a:endParaRPr lang="de-CH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CH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dirty="0" smtClean="0"/>
                  <a:t>e : pure expression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  <a:blipFill>
                <a:blip r:embed="rId2"/>
                <a:stretch>
                  <a:fillRect l="-1485" t="-2101" b="-182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571314" y="2473877"/>
            <a:ext cx="400693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500" dirty="0" smtClean="0"/>
              <a:t>Pure Expression</a:t>
            </a:r>
          </a:p>
          <a:p>
            <a:r>
              <a:rPr lang="de-CH" sz="2500" dirty="0" smtClean="0"/>
              <a:t>Field Permission</a:t>
            </a:r>
          </a:p>
          <a:p>
            <a:r>
              <a:rPr lang="de-CH" sz="2500" dirty="0" smtClean="0"/>
              <a:t>Predicate Permission</a:t>
            </a:r>
          </a:p>
          <a:p>
            <a:r>
              <a:rPr lang="de-CH" sz="2500" dirty="0" smtClean="0"/>
              <a:t>Magic Wand</a:t>
            </a:r>
          </a:p>
          <a:p>
            <a:r>
              <a:rPr lang="de-CH" sz="2500" dirty="0" smtClean="0"/>
              <a:t>Conjunction</a:t>
            </a:r>
          </a:p>
          <a:p>
            <a:r>
              <a:rPr lang="de-CH" sz="2500" dirty="0" smtClean="0"/>
              <a:t>Implication</a:t>
            </a:r>
          </a:p>
          <a:p>
            <a:r>
              <a:rPr lang="de-CH" sz="2500" dirty="0" smtClean="0"/>
              <a:t>Nested Quantifier</a:t>
            </a:r>
          </a:p>
        </p:txBody>
      </p:sp>
    </p:spTree>
    <p:extLst>
      <p:ext uri="{BB962C8B-B14F-4D97-AF65-F5344CB8AC3E}">
        <p14:creationId xmlns:p14="http://schemas.microsoft.com/office/powerpoint/2010/main" val="420613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Previously allowed Expressions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 smtClean="0"/>
                  <a:t>,</a:t>
                </a:r>
                <a:r>
                  <a:rPr lang="de-CH" dirty="0"/>
                  <a:t/>
                </a:r>
                <a:br>
                  <a:rPr lang="de-CH" dirty="0"/>
                </a:br>
                <a:endParaRPr lang="de-C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  <m:oMath xmlns:m="http://schemas.openxmlformats.org/officeDocument/2006/math"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..,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−−∗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&amp;&amp;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⇒	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de-CH" dirty="0">
                    <a:solidFill>
                      <a:schemeClr val="bg1"/>
                    </a:solidFill>
                  </a:rPr>
                  <a:t> </a:t>
                </a:r>
                <a:r>
                  <a:rPr lang="de-CH" dirty="0" smtClean="0">
                    <a:solidFill>
                      <a:schemeClr val="bg1"/>
                    </a:solidFill>
                  </a:rPr>
                  <a:t>            | </a:t>
                </a:r>
                <a14:m>
                  <m:oMath xmlns:m="http://schemas.openxmlformats.org/officeDocument/2006/math"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de-CH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dirty="0" smtClean="0"/>
                  <a:t>e : pure expression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  <a:blipFill>
                <a:blip r:embed="rId2"/>
                <a:stretch>
                  <a:fillRect l="-1485" t="-2801" b="-42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46867" y="2361583"/>
            <a:ext cx="503513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500" dirty="0" smtClean="0">
                <a:solidFill>
                  <a:srgbClr val="058108"/>
                </a:solidFill>
              </a:rPr>
              <a:t>Pure Expression</a:t>
            </a:r>
          </a:p>
          <a:p>
            <a:r>
              <a:rPr lang="de-CH" sz="2500" dirty="0" smtClean="0">
                <a:solidFill>
                  <a:srgbClr val="058108"/>
                </a:solidFill>
              </a:rPr>
              <a:t>Field Permission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Predicate Permission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Magic Wand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Conjunction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Implication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Nested Quantifier</a:t>
            </a:r>
          </a:p>
        </p:txBody>
      </p:sp>
    </p:spTree>
    <p:extLst>
      <p:ext uri="{BB962C8B-B14F-4D97-AF65-F5344CB8AC3E}">
        <p14:creationId xmlns:p14="http://schemas.microsoft.com/office/powerpoint/2010/main" val="20067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Quantified Predicate Permissions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 smtClean="0"/>
                  <a:t>,</a:t>
                </a:r>
                <a:r>
                  <a:rPr lang="de-CH" dirty="0"/>
                  <a:t/>
                </a:r>
                <a:br>
                  <a:rPr lang="de-CH" dirty="0"/>
                </a:br>
                <a:endParaRPr lang="de-C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  <m:oMath xmlns:m="http://schemas.openxmlformats.org/officeDocument/2006/math"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CH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..,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−−∗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&amp;&amp;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⇒	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de-CH" dirty="0">
                    <a:solidFill>
                      <a:schemeClr val="bg1"/>
                    </a:solidFill>
                  </a:rPr>
                  <a:t> </a:t>
                </a:r>
                <a:r>
                  <a:rPr lang="de-CH" dirty="0" smtClean="0">
                    <a:solidFill>
                      <a:schemeClr val="bg1"/>
                    </a:solidFill>
                  </a:rPr>
                  <a:t>            | </a:t>
                </a:r>
                <a14:m>
                  <m:oMath xmlns:m="http://schemas.openxmlformats.org/officeDocument/2006/math"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de-CH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dirty="0" smtClean="0"/>
                  <a:t>e : pure expression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  <a:blipFill>
                <a:blip r:embed="rId2"/>
                <a:stretch>
                  <a:fillRect l="-1485" t="-2801" b="-42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46867" y="2361583"/>
            <a:ext cx="503513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500" dirty="0" smtClean="0">
                <a:solidFill>
                  <a:srgbClr val="058108"/>
                </a:solidFill>
              </a:rPr>
              <a:t>Pure Expression</a:t>
            </a:r>
          </a:p>
          <a:p>
            <a:r>
              <a:rPr lang="de-CH" sz="2500" dirty="0" smtClean="0">
                <a:solidFill>
                  <a:srgbClr val="058108"/>
                </a:solidFill>
              </a:rPr>
              <a:t>Field Permission</a:t>
            </a:r>
          </a:p>
          <a:p>
            <a:r>
              <a:rPr lang="de-CH" sz="2500" dirty="0" smtClean="0">
                <a:solidFill>
                  <a:schemeClr val="accent2">
                    <a:lumMod val="75000"/>
                  </a:schemeClr>
                </a:solidFill>
              </a:rPr>
              <a:t>Predicate Permission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Magic Wand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Conjunction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Implication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Nested Quantifier</a:t>
            </a:r>
          </a:p>
        </p:txBody>
      </p:sp>
    </p:spTree>
    <p:extLst>
      <p:ext uri="{BB962C8B-B14F-4D97-AF65-F5344CB8AC3E}">
        <p14:creationId xmlns:p14="http://schemas.microsoft.com/office/powerpoint/2010/main" val="183041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Quantified Field Permissions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CH" dirty="0" smtClean="0"/>
                  <a:t>Inhale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b="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b="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endParaRPr lang="de-CH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891" t="-6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Define inverse function</a:t>
            </a:r>
          </a:p>
          <a:p>
            <a:r>
              <a:rPr lang="de-CH" dirty="0" smtClean="0"/>
              <a:t>Assume receivers are non-null</a:t>
            </a:r>
          </a:p>
          <a:p>
            <a:r>
              <a:rPr lang="de-CH" dirty="0" smtClean="0"/>
              <a:t>Define Permissions for general location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CH" dirty="0" smtClean="0"/>
                  <a:t>Exhale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b="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b="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endParaRPr lang="de-CH" dirty="0"/>
              </a:p>
            </p:txBody>
          </p:sp>
        </mc:Choice>
        <mc:Fallback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3"/>
                <a:stretch>
                  <a:fillRect l="-1882" t="-6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/>
              <a:t>Assert injectivity of e(x</a:t>
            </a:r>
            <a:r>
              <a:rPr lang="de-CH" dirty="0" smtClean="0"/>
              <a:t>)</a:t>
            </a:r>
          </a:p>
          <a:p>
            <a:r>
              <a:rPr lang="de-CH" dirty="0" smtClean="0"/>
              <a:t>Assert sufficient permission</a:t>
            </a:r>
          </a:p>
          <a:p>
            <a:r>
              <a:rPr lang="de-CH" dirty="0" smtClean="0"/>
              <a:t>Define </a:t>
            </a:r>
            <a:r>
              <a:rPr lang="de-CH" dirty="0"/>
              <a:t>inverse function</a:t>
            </a:r>
          </a:p>
          <a:p>
            <a:r>
              <a:rPr lang="de-CH" dirty="0" smtClean="0"/>
              <a:t>Define Permissions for general location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19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Quantified Field Permissions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Verification Condition Generation</a:t>
            </a:r>
          </a:p>
          <a:p>
            <a:r>
              <a:rPr lang="de-CH" dirty="0" smtClean="0"/>
              <a:t>Carbon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Define </a:t>
            </a:r>
            <a:r>
              <a:rPr lang="de-CH" dirty="0"/>
              <a:t>t</a:t>
            </a:r>
            <a:r>
              <a:rPr lang="de-CH" dirty="0" smtClean="0"/>
              <a:t>ranslation of quantified inhaling and exhaling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Symbolic Exectuion Generation</a:t>
            </a:r>
          </a:p>
          <a:p>
            <a:r>
              <a:rPr lang="de-CH" dirty="0" smtClean="0"/>
              <a:t>Silicon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Introduce</a:t>
            </a:r>
          </a:p>
          <a:p>
            <a:pPr lvl="1"/>
            <a:r>
              <a:rPr lang="de-CH" dirty="0" smtClean="0"/>
              <a:t>Heap representation</a:t>
            </a:r>
          </a:p>
          <a:p>
            <a:pPr lvl="1"/>
            <a:r>
              <a:rPr lang="de-CH" dirty="0"/>
              <a:t>inhaling </a:t>
            </a:r>
            <a:r>
              <a:rPr lang="de-CH" dirty="0" smtClean="0"/>
              <a:t>/exhaling Quantified Field Permissions</a:t>
            </a:r>
          </a:p>
          <a:p>
            <a:r>
              <a:rPr lang="de-CH" dirty="0" smtClean="0"/>
              <a:t>Adapt</a:t>
            </a:r>
          </a:p>
          <a:p>
            <a:pPr lvl="1"/>
            <a:r>
              <a:rPr lang="de-CH" dirty="0" smtClean="0"/>
              <a:t>Inhale single field permission</a:t>
            </a:r>
          </a:p>
          <a:p>
            <a:pPr lvl="1"/>
            <a:r>
              <a:rPr lang="de-CH" dirty="0" smtClean="0"/>
              <a:t>Exhale single field permission</a:t>
            </a:r>
          </a:p>
          <a:p>
            <a:pPr lvl="1"/>
            <a:r>
              <a:rPr lang="de-CH" dirty="0" smtClean="0"/>
              <a:t>read</a:t>
            </a:r>
          </a:p>
          <a:p>
            <a:pPr lvl="1"/>
            <a:r>
              <a:rPr lang="de-CH" dirty="0" smtClean="0"/>
              <a:t>write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79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Inhaling Quantified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84062113"/>
                  </p:ext>
                </p:extLst>
              </p:nvPr>
            </p:nvGraphicFramePr>
            <p:xfrm>
              <a:off x="772886" y="1973579"/>
              <a:ext cx="9989458" cy="4361996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</a:t>
                          </a:r>
                          <a:r>
                            <a:rPr lang="en-GB" dirty="0" smtClean="0"/>
                            <a:t>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Quantified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de-CH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mtClean="0"/>
                                  <m:t>𝑎𝑐𝑐</m:t>
                                </m:r>
                                <m:r>
                                  <a:rPr lang="de-CH" smtClean="0"/>
                                  <m:t>(</m:t>
                                </m:r>
                                <m:r>
                                  <a:rPr lang="de-CH" smtClean="0"/>
                                  <m:t>𝑒</m:t>
                                </m:r>
                                <m:r>
                                  <a:rPr lang="de-CH" smtClean="0"/>
                                  <m:t>.</m:t>
                                </m:r>
                                <m:r>
                                  <a:rPr lang="de-CH" smtClean="0"/>
                                  <m:t>𝑓</m:t>
                                </m:r>
                                <m:r>
                                  <a:rPr lang="de-CH" smtClean="0"/>
                                  <m:t>, </m:t>
                                </m:r>
                                <m:r>
                                  <a:rPr lang="de-CH" smtClean="0"/>
                                  <m:t>𝑝</m:t>
                                </m:r>
                                <m:r>
                                  <a:rPr lang="de-CH" smtClean="0"/>
                                  <m:t>)</m:t>
                                </m:r>
                              </m:oMath>
                            </m:oMathPara>
                          </a14:m>
                          <a:endParaRPr lang="de-CH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/>
                                <m:t>inhale</m:t>
                              </m:r>
                              <m:r>
                                <a:rPr lang="de-CH" smtClean="0"/>
                                <m:t> (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de-CH" smtClean="0"/>
                                    <m:t>h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, 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, </m:t>
                              </m:r>
                              <m:r>
                                <a:rPr lang="de-CH" smtClean="0"/>
                                <m:t>𝑓𝑜𝑟𝑎𝑙𝑙</m:t>
                              </m:r>
                              <m:r>
                                <a:rPr lang="de-CH" smtClean="0"/>
                                <m:t> </m:t>
                              </m:r>
                              <m:r>
                                <a:rPr lang="de-CH" smtClean="0"/>
                                <m:t>𝑥</m:t>
                              </m:r>
                              <m:r>
                                <a:rPr lang="de-CH" smtClean="0"/>
                                <m:t>:</m:t>
                              </m:r>
                              <m:r>
                                <a:rPr lang="de-CH" smtClean="0"/>
                                <m:t>𝑇</m:t>
                              </m:r>
                              <m:r>
                                <a:rPr lang="de-CH" smtClean="0"/>
                                <m:t> ∷</m:t>
                              </m:r>
                              <m:r>
                                <a:rPr lang="de-CH" smtClean="0"/>
                                <m:t>𝑐</m:t>
                              </m:r>
                              <m:d>
                                <m:dPr>
                                  <m:ctrlPr>
                                    <a:rPr lang="de-CH" smtClean="0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𝑥</m:t>
                                  </m:r>
                                </m:e>
                              </m:d>
                              <m:r>
                                <a:rPr lang="de-CH" smtClean="0"/>
                                <m:t>⇒</m:t>
                              </m:r>
                              <m:r>
                                <a:rPr lang="de-CH" smtClean="0"/>
                                <m:t>𝑎𝑐𝑐</m:t>
                              </m:r>
                              <m:d>
                                <m:dPr>
                                  <m:ctrlPr>
                                    <a:rPr lang="de-CH" smtClean="0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smtClean="0"/>
                                      </m:ctrlPr>
                                    </m:d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smtClean="0"/>
                                    <m:t>.</m:t>
                                  </m:r>
                                  <m:r>
                                    <a:rPr lang="de-CH" smtClean="0"/>
                                    <m:t>𝑓</m:t>
                                  </m:r>
                                  <m:r>
                                    <a:rPr lang="de-CH" smtClean="0"/>
                                    <m:t>, </m:t>
                                  </m:r>
                                  <m:r>
                                    <a:rPr lang="de-CH" smtClean="0"/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smtClean="0"/>
                                      </m:ctrlPr>
                                    </m:d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)</a:t>
                          </a:r>
                        </a:p>
                        <a:p>
                          <a:pPr/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General Heap Chunk</a:t>
                          </a:r>
                          <a:r>
                            <a:rPr lang="en-GB" baseline="0" dirty="0" smtClean="0"/>
                            <a:t>:</a:t>
                          </a:r>
                          <a:endParaRPr lang="en-GB" baseline="0" dirty="0" smtClean="0"/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Quantified Field</a:t>
                          </a:r>
                          <a:endParaRPr lang="en-GB" baseline="0" dirty="0" smtClean="0"/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/>
                                  <m:t>r</m:t>
                                </m:r>
                                <m:r>
                                  <a:rPr lang="de-CH" smtClean="0"/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de-CH" smtClean="0"/>
                                  <m:t>f</m:t>
                                </m:r>
                                <m:r>
                                  <a:rPr lang="de-CH" smtClean="0"/>
                                  <m:t> ↦[</m:t>
                                </m:r>
                                <m:r>
                                  <a:rPr lang="de-CH" smtClean="0"/>
                                  <m:t>𝑣</m:t>
                                </m:r>
                                <m:r>
                                  <a:rPr lang="de-CH" smtClean="0"/>
                                  <m:t> ,</m:t>
                                </m:r>
                                <m:r>
                                  <a:rPr lang="de-CH" smtClean="0"/>
                                  <m:t>𝑝</m:t>
                                </m:r>
                                <m:r>
                                  <a:rPr lang="de-CH" smtClean="0"/>
                                  <m:t>]</m:t>
                                </m:r>
                              </m:oMath>
                            </m:oMathPara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/>
                                  <m:t>r</m:t>
                                </m:r>
                                <m:r>
                                  <a:rPr lang="de-CH" smtClean="0"/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de-CH" smtClean="0"/>
                                  <m:t>f</m:t>
                                </m:r>
                                <m:r>
                                  <a:rPr lang="de-CH" smtClean="0"/>
                                  <m:t> ↦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/>
                                    </m:ctrlPr>
                                  </m:dPr>
                                  <m:e>
                                    <m:r>
                                      <a:rPr lang="de-CH"/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de-CH" smtClean="0">
                                            <a:solidFill>
                                              <a:srgbClr val="3232FF"/>
                                            </a:solidFill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solidFill>
                                              <a:srgbClr val="3232FF"/>
                                            </a:solidFill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smtClean="0"/>
                                      <m:t>, </m:t>
                                    </m:r>
                                    <m:r>
                                      <a:rPr lang="de-CH"/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smtClean="0">
                                            <a:solidFill>
                                              <a:srgbClr val="3232FF"/>
                                            </a:solidFill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solidFill>
                                              <a:srgbClr val="3232FF"/>
                                            </a:solidFill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Inverse</a:t>
                          </a:r>
                          <a:r>
                            <a:rPr lang="en-GB" baseline="0" dirty="0" smtClean="0"/>
                            <a:t> Function</a:t>
                          </a:r>
                          <a:r>
                            <a:rPr lang="en-GB" baseline="0" dirty="0" smtClean="0"/>
                            <a:t>:</a:t>
                          </a:r>
                          <a:endParaRPr lang="en-GB" dirty="0" smtClean="0"/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/>
                            <a:t>Let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CH" smtClean="0"/>
                                  </m:ctrlPr>
                                </m:sSupPr>
                                <m:e>
                                  <m:r>
                                    <a:rPr lang="de-CH" smtClean="0"/>
                                    <m:t>𝑒</m:t>
                                  </m:r>
                                </m:e>
                                <m:sup>
                                  <m:r>
                                    <a:rPr lang="de-CH" smtClean="0"/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de-CH" dirty="0" smtClean="0"/>
                            <a:t> be </a:t>
                          </a:r>
                          <a:r>
                            <a:rPr lang="de-CH" dirty="0" smtClean="0"/>
                            <a:t>a fresh function of type </a:t>
                          </a:r>
                          <a14:m>
                            <m:oMath xmlns:m="http://schemas.openxmlformats.org/officeDocument/2006/math">
                              <m:r>
                                <a:rPr lang="de-CH" smtClean="0"/>
                                <m:t>𝑅𝑒𝑓</m:t>
                              </m:r>
                              <m:r>
                                <a:rPr lang="de-CH" smtClean="0"/>
                                <m:t>→</m:t>
                              </m:r>
                              <m:r>
                                <a:rPr lang="de-CH" smtClean="0"/>
                                <m:t>𝑇</m:t>
                              </m:r>
                            </m:oMath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/>
                                <m:t>𝑣𝑎𝑟</m:t>
                              </m:r>
                              <m:r>
                                <a:rPr lang="de-CH" smtClean="0"/>
                                <m:t> </m:t>
                              </m:r>
                              <m:sSub>
                                <m:sSubPr>
                                  <m:ctrlPr>
                                    <a:rPr lang="de-CH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1</m:t>
                                  </m:r>
                                </m:sub>
                              </m:sSub>
                              <m:r>
                                <a:rPr lang="de-CH" smtClean="0"/>
                                <m:t>≔</m:t>
                              </m:r>
                            </m:oMath>
                          </a14:m>
                          <a:r>
                            <a:rPr lang="de-CH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u="none" baseline="0"/>
                                  </m:ctrlPr>
                                </m:sSubPr>
                                <m:e>
                                  <m:r>
                                    <a:rPr lang="el-GR" u="none" baseline="0"/>
                                    <m:t>𝜋</m:t>
                                  </m:r>
                                </m:e>
                                <m:sub>
                                  <m:r>
                                    <a:rPr lang="de-CH" u="none" baseline="0" smtClean="0"/>
                                    <m:t>0</m:t>
                                  </m:r>
                                </m:sub>
                              </m:sSub>
                              <m:r>
                                <a:rPr lang="de-CH" u="none" baseline="0" smtClean="0"/>
                                <m:t> ∪{∀</m:t>
                              </m:r>
                              <m:r>
                                <a:rPr lang="de-CH" u="none" baseline="0" smtClean="0"/>
                                <m:t>𝑟</m:t>
                              </m:r>
                              <m:r>
                                <a:rPr lang="de-CH" u="none" baseline="0" smtClean="0"/>
                                <m:t> :</m:t>
                              </m:r>
                              <m:r>
                                <a:rPr lang="de-CH" u="none" baseline="0" smtClean="0"/>
                                <m:t>𝑅𝑒𝑓</m:t>
                              </m:r>
                              <m:r>
                                <a:rPr lang="de-CH" u="none" baseline="0" smtClean="0"/>
                                <m:t> ∷</m:t>
                              </m:r>
                              <m:r>
                                <a:rPr lang="de-CH" u="none" strike="noStrike" baseline="0" smtClean="0"/>
                                <m:t>𝑐</m:t>
                              </m:r>
                              <m:d>
                                <m:dPr>
                                  <m:ctrlPr>
                                    <a:rPr lang="de-CH" u="none" baseline="0" smtClean="0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u="none" baseline="0"/>
                                      </m:ctrlPr>
                                    </m:sSupPr>
                                    <m:e>
                                      <m:r>
                                        <a:rPr lang="de-CH" u="none" baseline="0"/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u="none" baseline="0"/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u="none" baseline="0" smtClean="0"/>
                                      </m:ctrlPr>
                                    </m:dPr>
                                    <m:e>
                                      <m:r>
                                        <a:rPr lang="de-CH" u="none" baseline="0" smtClean="0"/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u="none" baseline="0" smtClean="0"/>
                                <m:t>⇒</m:t>
                              </m:r>
                              <m:r>
                                <a:rPr lang="de-CH" u="none" baseline="0" smtClean="0"/>
                                <m:t>𝑒</m:t>
                              </m:r>
                              <m:d>
                                <m:dPr>
                                  <m:ctrlPr>
                                    <a:rPr lang="de-CH" u="none" baseline="0" smtClean="0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u="none" baseline="0"/>
                                      </m:ctrlPr>
                                    </m:sSupPr>
                                    <m:e>
                                      <m:r>
                                        <a:rPr lang="de-CH" u="none" baseline="0"/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u="none" baseline="0"/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u="none" baseline="0" smtClean="0"/>
                                      </m:ctrlPr>
                                    </m:dPr>
                                    <m:e>
                                      <m:r>
                                        <a:rPr lang="de-CH" u="none" baseline="0" smtClean="0"/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u="none" baseline="0" smtClean="0"/>
                                <m:t>=</m:t>
                              </m:r>
                              <m:r>
                                <a:rPr lang="de-CH" u="none" baseline="0" smtClean="0"/>
                                <m:t>𝑟</m:t>
                              </m:r>
                              <m:r>
                                <a:rPr lang="de-CH" u="none" baseline="0" smtClean="0"/>
                                <m:t>}</m:t>
                              </m:r>
                            </m:oMath>
                          </a14:m>
                          <a:endParaRPr lang="de-CH" u="none" baseline="0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/>
                                <m:t>𝑣𝑎𝑟</m:t>
                              </m:r>
                              <m:r>
                                <a:rPr lang="de-CH"/>
                                <m:t> </m:t>
                              </m:r>
                              <m:sSub>
                                <m:sSubPr>
                                  <m:ctrlPr>
                                    <a:rPr lang="de-CH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2</m:t>
                                  </m:r>
                                </m:sub>
                              </m:sSub>
                              <m:r>
                                <a:rPr lang="de-CH"/>
                                <m:t>≔</m:t>
                              </m:r>
                            </m:oMath>
                          </a14:m>
                          <a:r>
                            <a:rPr lang="de-CH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1</m:t>
                                  </m:r>
                                </m:sub>
                              </m:sSub>
                              <m:r>
                                <a:rPr lang="de-CH"/>
                                <m:t> ∪{∀</m:t>
                              </m:r>
                              <m:r>
                                <a:rPr lang="de-CH" smtClean="0"/>
                                <m:t>𝑥</m:t>
                              </m:r>
                              <m:r>
                                <a:rPr lang="de-CH" smtClean="0"/>
                                <m:t> :</m:t>
                              </m:r>
                              <m:r>
                                <a:rPr lang="de-CH" smtClean="0"/>
                                <m:t>𝑇</m:t>
                              </m:r>
                              <m:r>
                                <a:rPr lang="de-CH"/>
                                <m:t> ∷</m:t>
                              </m:r>
                              <m:r>
                                <a:rPr lang="de-CH"/>
                                <m:t>𝑐</m:t>
                              </m:r>
                              <m:d>
                                <m:dPr>
                                  <m:ctrlPr>
                                    <a:rPr lang="de-CH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𝑥</m:t>
                                  </m:r>
                                </m:e>
                              </m:d>
                              <m:r>
                                <a:rPr lang="de-CH"/>
                                <m:t>⇒</m:t>
                              </m:r>
                              <m:sSup>
                                <m:sSupPr>
                                  <m:ctrlPr>
                                    <a:rPr lang="de-CH"/>
                                  </m:ctrlPr>
                                </m:sSupPr>
                                <m:e>
                                  <m:r>
                                    <a:rPr lang="de-CH"/>
                                    <m:t>𝑒</m:t>
                                  </m:r>
                                </m:e>
                                <m:sup>
                                  <m:r>
                                    <a:rPr lang="de-CH"/>
                                    <m:t>−1</m:t>
                                  </m:r>
                                </m:sup>
                              </m:sSup>
                              <m:r>
                                <a:rPr lang="de-CH" smtClean="0"/>
                                <m:t>(</m:t>
                              </m:r>
                              <m:r>
                                <a:rPr lang="de-CH"/>
                                <m:t>𝑒</m:t>
                              </m:r>
                              <m:d>
                                <m:dPr>
                                  <m:ctrlPr>
                                    <a:rPr lang="de-CH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𝑥</m:t>
                                  </m:r>
                                </m:e>
                              </m:d>
                              <m:r>
                                <a:rPr lang="de-CH" smtClean="0"/>
                                <m:t>)</m:t>
                              </m:r>
                              <m:r>
                                <a:rPr lang="de-CH"/>
                                <m:t>=</m:t>
                              </m:r>
                              <m:r>
                                <a:rPr lang="de-CH" smtClean="0"/>
                                <m:t>𝑥</m:t>
                              </m:r>
                              <m:r>
                                <a:rPr lang="de-CH"/>
                                <m:t>}</m:t>
                              </m:r>
                            </m:oMath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5733328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Adding Heap Chunk</a:t>
                          </a:r>
                          <a:r>
                            <a:rPr lang="en-GB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z="1800" kern="1200" smtClean="0"/>
                                    </m:ctrlPr>
                                  </m:sSubPr>
                                  <m:e>
                                    <m:r>
                                      <a:rPr lang="de-CH" sz="1800" kern="1200"/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z="1800" kern="1200"/>
                                      <m:t>1</m:t>
                                    </m:r>
                                  </m:sub>
                                </m:sSub>
                                <m:r>
                                  <a:rPr lang="de-CH" sz="1800" kern="1200"/>
                                  <m:t>≔</m:t>
                                </m:r>
                                <m:r>
                                  <m:rPr>
                                    <m:nor/>
                                  </m:rPr>
                                  <a:rPr lang="de-CH" sz="1800" kern="1200" dirty="0"/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800" kern="1200"/>
                                    </m:ctrlPr>
                                  </m:sSubPr>
                                  <m:e>
                                    <m:r>
                                      <a:rPr lang="de-CH" sz="1800" kern="1200"/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z="1800" kern="1200"/>
                                      <m:t>0</m:t>
                                    </m:r>
                                  </m:sub>
                                </m:sSub>
                                <m:r>
                                  <a:rPr lang="de-CH" sz="1800" kern="1200"/>
                                  <m:t> ∪</m:t>
                                </m:r>
                                <m:r>
                                  <a:rPr lang="de-CH" sz="1800" kern="1200" smtClean="0"/>
                                  <m:t> </m:t>
                                </m:r>
                                <m:r>
                                  <a:rPr lang="de-CH" sz="1800" kern="1200"/>
                                  <m:t>{</m:t>
                                </m:r>
                                <m:r>
                                  <a:rPr lang="de-CH" sz="1800" kern="1200"/>
                                  <m:t>𝑟</m:t>
                                </m:r>
                                <m:r>
                                  <a:rPr lang="de-CH" sz="1800" kern="1200"/>
                                  <m:t>.</m:t>
                                </m:r>
                                <m:r>
                                  <a:rPr lang="de-CH" sz="1800" kern="1200"/>
                                  <m:t>𝑓</m:t>
                                </m:r>
                                <m:r>
                                  <a:rPr lang="de-CH" sz="1800" kern="1200" smtClean="0"/>
                                  <m:t>↦</m:t>
                                </m:r>
                                <m:r>
                                  <a:rPr lang="de-CH" sz="1800" kern="1200"/>
                                  <m:t>[</m:t>
                                </m:r>
                                <m:r>
                                  <a:rPr lang="de-CH" sz="1800" kern="1200"/>
                                  <m:t>𝑣</m:t>
                                </m:r>
                                <m:d>
                                  <m:dPr>
                                    <m:ctrlPr>
                                      <a:rPr lang="de-CH" sz="1800" kern="1200"/>
                                    </m:ctrlPr>
                                  </m:dPr>
                                  <m:e>
                                    <m:r>
                                      <a:rPr lang="de-CH" sz="1800" kern="1200"/>
                                      <m:t>𝑟</m:t>
                                    </m:r>
                                  </m:e>
                                </m:d>
                                <m:r>
                                  <a:rPr lang="de-CH" sz="1800" kern="1200"/>
                                  <m:t>, </m:t>
                                </m:r>
                                <m:r>
                                  <a:rPr lang="de-CH" sz="1800" kern="1200"/>
                                  <m:t>𝑐</m:t>
                                </m:r>
                                <m:r>
                                  <a:rPr lang="de-CH" sz="1800" kern="1200"/>
                                  <m:t>(</m:t>
                                </m:r>
                                <m:sSup>
                                  <m:sSupPr>
                                    <m:ctrlPr>
                                      <a:rPr lang="de-CH" sz="1800" kern="1200"/>
                                    </m:ctrlPr>
                                  </m:sSupPr>
                                  <m:e>
                                    <m:r>
                                      <a:rPr lang="de-CH" sz="1800" kern="1200"/>
                                      <m:t>𝑒</m:t>
                                    </m:r>
                                  </m:e>
                                  <m:sup>
                                    <m:r>
                                      <a:rPr lang="de-CH" sz="1800" kern="1200"/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CH" sz="1800" kern="1200"/>
                                    </m:ctrlPr>
                                  </m:dPr>
                                  <m:e>
                                    <m:r>
                                      <a:rPr lang="de-CH" sz="1800" kern="1200"/>
                                      <m:t>𝑥</m:t>
                                    </m:r>
                                  </m:e>
                                </m:d>
                                <m:r>
                                  <a:rPr lang="de-CH" sz="1800" kern="1200"/>
                                  <m:t>) ?</m:t>
                                </m:r>
                                <m:r>
                                  <a:rPr lang="de-CH" sz="1800" kern="1200"/>
                                  <m:t>𝑝</m:t>
                                </m:r>
                                <m:d>
                                  <m:dPr>
                                    <m:ctrlPr>
                                      <a:rPr lang="de-CH" sz="1800" kern="1200"/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sz="1800" kern="1200"/>
                                        </m:ctrlPr>
                                      </m:sSupPr>
                                      <m:e>
                                        <m:r>
                                          <a:rPr lang="de-CH" sz="1800" kern="1200"/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sz="1800" kern="1200"/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sz="1800" kern="1200"/>
                                        </m:ctrlPr>
                                      </m:dPr>
                                      <m:e>
                                        <m:r>
                                          <a:rPr lang="de-CH" sz="1800" kern="1200"/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CH" sz="1800" kern="1200"/>
                                  <m:t> :0]}</m:t>
                                </m:r>
                              </m:oMath>
                            </m:oMathPara>
                          </a14:m>
                          <a:endParaRPr lang="de-CH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84062113"/>
                  </p:ext>
                </p:extLst>
              </p:nvPr>
            </p:nvGraphicFramePr>
            <p:xfrm>
              <a:off x="772886" y="1973579"/>
              <a:ext cx="9989458" cy="4361996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22402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</a:t>
                          </a:r>
                          <a:r>
                            <a:rPr lang="en-GB" dirty="0" smtClean="0"/>
                            <a:t>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Quantified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2488" r="-79" b="-2572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General Heap Chunk</a:t>
                          </a:r>
                          <a:r>
                            <a:rPr lang="en-GB" baseline="0" dirty="0" smtClean="0"/>
                            <a:t>:</a:t>
                          </a:r>
                          <a:endParaRPr lang="en-GB" baseline="0" dirty="0" smtClean="0"/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Quantified Field</a:t>
                          </a:r>
                          <a:endParaRPr lang="en-GB" baseline="0" dirty="0" smtClean="0"/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105102" r="-79" b="-1637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063244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Inverse</a:t>
                          </a:r>
                          <a:r>
                            <a:rPr lang="en-GB" baseline="0" dirty="0" smtClean="0"/>
                            <a:t> Function</a:t>
                          </a:r>
                          <a:r>
                            <a:rPr lang="en-GB" baseline="0" dirty="0" smtClean="0"/>
                            <a:t>:</a:t>
                          </a:r>
                          <a:endParaRPr lang="en-GB" dirty="0" smtClean="0"/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231034" r="-79" b="-8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5733328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Adding Heap Chunk</a:t>
                          </a:r>
                          <a:r>
                            <a:rPr lang="en-GB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94521" r="-79" b="-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84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631</Words>
  <Application>Microsoft Office PowerPoint</Application>
  <PresentationFormat>Widescreen</PresentationFormat>
  <Paragraphs>480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Office Theme</vt:lpstr>
      <vt:lpstr>Generalised Verification for Quantified Permissions</vt:lpstr>
      <vt:lpstr>Quantified Permissions</vt:lpstr>
      <vt:lpstr>Core Goals</vt:lpstr>
      <vt:lpstr>Generalisation</vt:lpstr>
      <vt:lpstr>Previously allowed Expressions</vt:lpstr>
      <vt:lpstr>Quantified Predicate Permissions</vt:lpstr>
      <vt:lpstr>Quantified Field Permissions</vt:lpstr>
      <vt:lpstr>Quantified Field Permissions</vt:lpstr>
      <vt:lpstr>Inhaling Quantified Permissions</vt:lpstr>
      <vt:lpstr>Quantified Predicate Permissions</vt:lpstr>
      <vt:lpstr>Inhaling Quantified Permissions</vt:lpstr>
      <vt:lpstr>Inhaling Quantified Permissions</vt:lpstr>
      <vt:lpstr>Exhaling Quantified Permissions</vt:lpstr>
      <vt:lpstr>Exhaling Quantified Permissions</vt:lpstr>
      <vt:lpstr>Exhaling Quantified Permissions</vt:lpstr>
      <vt:lpstr>Exhaling Quantified Permissions</vt:lpstr>
      <vt:lpstr>Inhaling/Exhaling Unquantified Permissions</vt:lpstr>
      <vt:lpstr>Summarise</vt:lpstr>
      <vt:lpstr>Summarise</vt:lpstr>
      <vt:lpstr>Demo</vt:lpstr>
      <vt:lpstr>Permitted Expressions</vt:lpstr>
      <vt:lpstr>Quantified Magic Wand Permissions</vt:lpstr>
      <vt:lpstr>Combinations of Quantifiers</vt:lpstr>
      <vt:lpstr>Combination: Rewriting Rules</vt:lpstr>
      <vt:lpstr>Condition Constraint</vt:lpstr>
      <vt:lpstr>Condition Constraint: Rewriting Rules</vt:lpstr>
      <vt:lpstr>Demo</vt:lpstr>
      <vt:lpstr>Nested Quantifiers</vt:lpstr>
      <vt:lpstr>Nested Quantified Permissions</vt:lpstr>
      <vt:lpstr>Inhaling Quantified Permissions</vt:lpstr>
      <vt:lpstr>Exhaling Quantified Permissions</vt:lpstr>
      <vt:lpstr>Supported Expressions (Carbon &amp; Silicon)</vt:lpstr>
      <vt:lpstr>Generalisation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Generalised Verification for Quantified Permissions</dc:title>
  <dc:creator>Müller  Nadja</dc:creator>
  <cp:lastModifiedBy>Nadja Müller</cp:lastModifiedBy>
  <cp:revision>284</cp:revision>
  <cp:lastPrinted>2016-04-27T19:49:22Z</cp:lastPrinted>
  <dcterms:created xsi:type="dcterms:W3CDTF">2016-04-22T08:39:52Z</dcterms:created>
  <dcterms:modified xsi:type="dcterms:W3CDTF">2016-09-25T22:26:39Z</dcterms:modified>
</cp:coreProperties>
</file>