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66" r:id="rId4"/>
    <p:sldId id="370" r:id="rId5"/>
    <p:sldId id="334" r:id="rId6"/>
    <p:sldId id="372" r:id="rId7"/>
    <p:sldId id="376" r:id="rId8"/>
    <p:sldId id="374" r:id="rId9"/>
    <p:sldId id="335" r:id="rId10"/>
    <p:sldId id="333" r:id="rId11"/>
    <p:sldId id="337" r:id="rId12"/>
    <p:sldId id="342" r:id="rId13"/>
    <p:sldId id="349" r:id="rId14"/>
    <p:sldId id="338" r:id="rId15"/>
    <p:sldId id="377" r:id="rId16"/>
    <p:sldId id="363" r:id="rId17"/>
    <p:sldId id="262" r:id="rId18"/>
    <p:sldId id="378" r:id="rId19"/>
    <p:sldId id="362" r:id="rId20"/>
    <p:sldId id="379" r:id="rId21"/>
    <p:sldId id="353" r:id="rId22"/>
    <p:sldId id="354" r:id="rId23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300B99"/>
    <a:srgbClr val="058108"/>
    <a:srgbClr val="07BD0B"/>
    <a:srgbClr val="D161B1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28/09/2016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06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072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066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595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0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8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8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11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856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97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5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28.09.2016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22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Final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551388"/>
                  </p:ext>
                </p:extLst>
              </p:nvPr>
            </p:nvGraphicFramePr>
            <p:xfrm>
              <a:off x="838200" y="1948642"/>
              <a:ext cx="9989458" cy="425354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mtClean="0"/>
                                  </m:ctrlPr>
                                </m:sSup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𝑅𝑒𝑓</m:t>
                              </m:r>
                              <m:r>
                                <a:rPr lang="de-CH" smtClean="0"/>
                                <m:t>→</m:t>
                              </m:r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 :</m:t>
                              </m:r>
                              <m:r>
                                <a:rPr lang="de-CH" u="none" baseline="0" smtClean="0"/>
                                <m:t>𝑅𝑒𝑓</m:t>
                              </m:r>
                              <m:r>
                                <a:rPr lang="de-CH" u="none" baseline="0" smtClean="0"/>
                                <m:t> 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=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∪{∀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 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/>
                                <m:t> ∷</m:t>
                              </m:r>
                              <m:r>
                                <a:rPr lang="de-CH"/>
                                <m:t>𝑐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/>
                                <m:t>⇒</m:t>
                              </m:r>
                              <m:sSup>
                                <m:sSupPr>
                                  <m:ctrlPr>
                                    <a:rPr lang="de-CH"/>
                                  </m:ctrlPr>
                                </m:sSupPr>
                                <m:e>
                                  <m:r>
                                    <a:rPr lang="de-CH"/>
                                    <m:t>𝑒</m:t>
                                  </m:r>
                                </m:e>
                                <m:sup>
                                  <m:r>
                                    <a:rPr lang="de-CH"/>
                                    <m:t>−1</m:t>
                                  </m:r>
                                </m:sup>
                              </m:sSup>
                              <m:r>
                                <a:rPr lang="de-CH" smtClean="0"/>
                                <m:t>(</m:t>
                              </m:r>
                              <m:r>
                                <a:rPr lang="de-CH"/>
                                <m:t>𝑒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=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mtClean="0"/>
                                  </m:ctrlPr>
                                </m:sSup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, …,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𝑛</m:t>
                                  </m:r>
                                </m:sub>
                              </m:sSub>
                              <m:r>
                                <a:rPr lang="de-CH" smtClean="0"/>
                                <m:t>)→</m:t>
                              </m:r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sSub>
                                <m:sSubPr>
                                  <m:ctrlP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3232FF"/>
                                  </a:solidFill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solidFill>
                                    <a:srgbClr val="3232FF"/>
                                  </a:solidFill>
                                </a:rPr>
                                <m:t>,</m:t>
                              </m:r>
                              <m:r>
                                <a:rPr lang="de-CH" dirty="0" smtClean="0">
                                  <a:solidFill>
                                    <a:srgbClr val="3232FF"/>
                                  </a:solidFill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de-CH" dirty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dirty="0">
                                      <a:solidFill>
                                        <a:srgbClr val="3232FF"/>
                                      </a:solidFill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dirty="0" smtClean="0">
                                  <a:solidFill>
                                    <a:srgbClr val="3232FF"/>
                                  </a:solidFill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dirty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(</m:t>
                                    </m:r>
                                    <m:r>
                                      <a:rPr lang="de-CH" smtClean="0"/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u="none" baseline="0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u="none" baseline="0"/>
                                        </m:ctrlPr>
                                      </m:sSupPr>
                                      <m:e>
                                        <m:r>
                                          <a:rPr lang="de-CH" u="none" baseline="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u="none" baseline="0" smtClean="0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dirty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/>
                                  <m:t>) </m:t>
                                </m:r>
                                <m:r>
                                  <a:rPr lang="de-CH" dirty="0" smtClean="0">
                                    <a:solidFill>
                                      <a:srgbClr val="3232FF"/>
                                    </a:solidFill>
                                  </a:rPr>
                                  <m:t>&amp;&amp; …&amp;&amp;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(</m:t>
                                    </m:r>
                                    <m:r>
                                      <a:rPr lang="de-CH" smtClean="0"/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CH" u="none" baseline="0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u="none" baseline="0"/>
                                        </m:ctrlPr>
                                      </m:sSupPr>
                                      <m:e>
                                        <m:r>
                                          <a:rPr lang="de-CH" u="none" baseline="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u="none" baseline="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u="none" baseline="0" smtClean="0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dirty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>
                                                <a:solidFill>
                                                  <a:srgbClr val="3232FF"/>
                                                </a:solidFill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de-CH" dirty="0" smtClean="0"/>
                                  <m:t>)</m:t>
                                </m:r>
                                <m:r>
                                  <a:rPr lang="de-CH" u="none" baseline="0" smtClean="0"/>
                                  <m:t>}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∪{∀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 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/>
                                <m:t> ∷</m:t>
                              </m:r>
                              <m:r>
                                <a:rPr lang="de-CH"/>
                                <m:t>𝑐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/>
                                <m:t>⇒</m:t>
                              </m:r>
                              <m:sSup>
                                <m:sSupPr>
                                  <m:ctrlPr>
                                    <a:rPr lang="de-CH"/>
                                  </m:ctrlPr>
                                </m:sSupPr>
                                <m:e>
                                  <m:r>
                                    <a:rPr lang="de-CH"/>
                                    <m:t>𝑒</m:t>
                                  </m:r>
                                </m:e>
                                <m:sup>
                                  <m:r>
                                    <a:rPr lang="de-CH"/>
                                    <m:t>−1</m:t>
                                  </m:r>
                                </m:sup>
                              </m:sSup>
                              <m:r>
                                <a:rPr lang="de-CH" smtClean="0"/>
                                <m:t>(</m:t>
                              </m:r>
                              <m:sSub>
                                <m:sSub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solidFill>
                                    <a:srgbClr val="3232FF"/>
                                  </a:solidFill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solidFill>
                                        <a:srgbClr val="3232FF"/>
                                      </a:solidFill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=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4551388"/>
                  </p:ext>
                </p:extLst>
              </p:nvPr>
            </p:nvGraphicFramePr>
            <p:xfrm>
              <a:off x="838200" y="1948642"/>
              <a:ext cx="9989458" cy="425354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32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6853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1099" r="-79" b="-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04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2310606"/>
                  </p:ext>
                </p:extLst>
              </p:nvPr>
            </p:nvGraphicFramePr>
            <p:xfrm>
              <a:off x="838200" y="1940329"/>
              <a:ext cx="9989458" cy="361454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inhale</m:t>
                                </m:r>
                                <m:r>
                                  <a:rPr lang="de-CH" smtClean="0"/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𝑓𝑜𝑟𝑎𝑙𝑙</m:t>
                                </m:r>
                                <m:r>
                                  <a:rPr lang="de-CH" smtClean="0"/>
                                  <m:t> </m:t>
                                </m:r>
                                <m:r>
                                  <a:rPr lang="de-CH" smtClean="0"/>
                                  <m:t>𝑥</m:t>
                                </m:r>
                                <m:r>
                                  <a:rPr lang="de-CH" smtClean="0"/>
                                  <m:t>:</m:t>
                                </m:r>
                                <m:r>
                                  <a:rPr lang="de-CH" smtClean="0"/>
                                  <m:t>𝑇</m:t>
                                </m:r>
                                <m:r>
                                  <a:rPr lang="de-CH" smtClean="0"/>
                                  <m:t> ∷</m:t>
                                </m:r>
                                <m:r>
                                  <a:rPr lang="de-CH" smtClean="0"/>
                                  <m:t>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r>
                                      <a:rPr lang="de-CH" smtClean="0"/>
                                      <m:t>𝑥</m:t>
                                    </m:r>
                                  </m:e>
                                </m:d>
                                <m:r>
                                  <a:rPr lang="de-CH" smtClean="0"/>
                                  <m:t>⇒</m:t>
                                </m:r>
                                <m:r>
                                  <a:rPr lang="de-CH" smtClean="0"/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r>
                                      <a:rPr lang="de-CH" smtClean="0"/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r>
                                          <a:rPr lang="de-CH" smtClean="0"/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de-CH" smtClean="0"/>
                                      <m:t>.</m:t>
                                    </m:r>
                                    <m:r>
                                      <a:rPr lang="de-CH" smtClean="0"/>
                                      <m:t>𝑓</m:t>
                                    </m:r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 smtClean="0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r>
                                          <a:rPr lang="de-CH" smtClean="0"/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r</m:t>
                                </m:r>
                                <m:r>
                                  <a:rPr lang="de-CH" smtClean="0"/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f</m:t>
                                </m:r>
                                <m:r>
                                  <a:rPr lang="de-CH" smtClean="0"/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/>
                                    </m:ctrlPr>
                                  </m:dPr>
                                  <m:e>
                                    <m:r>
                                      <a:rPr lang="de-CH"/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r>
                                          <a:rPr lang="de-CH" smtClean="0"/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r>
                                          <a:rPr lang="de-CH" smtClean="0"/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solidFill>
                                      <a:srgbClr val="3232FF"/>
                                    </a:solidFill>
                                  </a:rPr>
                                  <m:t>P</m:t>
                                </m:r>
                                <m:r>
                                  <a:rPr lang="de-CH">
                                    <a:solidFill>
                                      <a:srgbClr val="3232FF"/>
                                    </a:solidFill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3232FF"/>
                                    </a:solidFill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3232FF"/>
                                    </a:solidFill>
                                  </a:rPr>
                                  <m:t>) </m:t>
                                </m:r>
                                <m:r>
                                  <a:rPr lang="de-CH"/>
                                  <m:t>↦[</m:t>
                                </m:r>
                                <m:r>
                                  <a:rPr lang="de-CH"/>
                                  <m:t>𝑣</m:t>
                                </m:r>
                                <m:d>
                                  <m:dPr>
                                    <m:ctrlPr>
                                      <a:rPr lang="de-CH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, …, </m:t>
                                    </m:r>
                                    <m:sSub>
                                      <m:sSubPr>
                                        <m:ctrlPr>
                                          <a:rPr lang="de-CH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CH">
                                            <a:solidFill>
                                              <a:srgbClr val="3232FF"/>
                                            </a:solidFill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CH"/>
                                  <m:t>, </m:t>
                                </m:r>
                                <m:r>
                                  <a:rPr lang="de-CH"/>
                                  <m:t>𝑝</m:t>
                                </m:r>
                                <m:r>
                                  <a:rPr lang="de-CH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>
                                        <a:solidFill>
                                          <a:srgbClr val="3232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>
                                    <a:solidFill>
                                      <a:srgbClr val="3232FF"/>
                                    </a:solidFill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>
                                        <a:solidFill>
                                          <a:srgbClr val="3232FF"/>
                                        </a:solidFill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CH"/>
                                  <m:t>)]</m:t>
                                </m:r>
                              </m:oMath>
                            </m:oMathPara>
                          </a14:m>
                          <a:endParaRPr lang="de-CH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3435946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 smtClean="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/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/>
                                <m:t> ∪</m:t>
                              </m:r>
                              <m:r>
                                <a:rPr lang="de-CH" sz="1800" kern="1200" smtClean="0"/>
                                <m:t> </m:t>
                              </m:r>
                              <m:r>
                                <a:rPr lang="de-CH" sz="1800" kern="1200"/>
                                <m:t>{</m:t>
                              </m:r>
                              <m:r>
                                <a:rPr lang="de-CH" sz="1800" kern="1200"/>
                                <m:t>𝑟</m:t>
                              </m:r>
                              <m:r>
                                <a:rPr lang="de-CH" sz="1800" kern="1200"/>
                                <m:t>.</m:t>
                              </m:r>
                              <m:r>
                                <a:rPr lang="de-CH" sz="1800" kern="1200"/>
                                <m:t>𝑓</m:t>
                              </m:r>
                              <m:r>
                                <a:rPr lang="de-CH" sz="1800" kern="1200" smtClean="0"/>
                                <m:t>↦</m:t>
                              </m:r>
                              <m:r>
                                <a:rPr lang="de-CH" sz="1800" kern="1200"/>
                                <m:t>[</m:t>
                              </m:r>
                              <m:r>
                                <a:rPr lang="de-CH" sz="1800" kern="1200"/>
                                <m:t>𝑣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r>
                                    <a:rPr lang="de-CH" sz="1800" kern="1200"/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/>
                                <m:t>, </m:t>
                              </m:r>
                              <m:r>
                                <a:rPr lang="de-CH" sz="1800" kern="1200"/>
                                <m:t>𝑐</m:t>
                              </m:r>
                              <m:r>
                                <a:rPr lang="de-CH" sz="1800" kern="1200"/>
                                <m:t>(</m:t>
                              </m:r>
                              <m:sSup>
                                <m:sSupPr>
                                  <m:ctrlPr>
                                    <a:rPr lang="de-CH" sz="1800" kern="1200"/>
                                  </m:ctrlPr>
                                </m:sSupPr>
                                <m:e>
                                  <m:r>
                                    <a:rPr lang="de-CH" sz="1800" kern="1200"/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/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r>
                                    <a:rPr lang="de-CH" sz="1800" kern="1200"/>
                                    <m:t>𝑥</m:t>
                                  </m:r>
                                </m:e>
                              </m:d>
                              <m:r>
                                <a:rPr lang="de-CH" sz="1800" kern="1200"/>
                                <m:t>) ?</m:t>
                              </m:r>
                              <m:r>
                                <a:rPr lang="de-CH" sz="1800" kern="1200"/>
                                <m:t>𝑝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kern="1200"/>
                                      </m:ctrlPr>
                                    </m:sSupPr>
                                    <m:e>
                                      <m:r>
                                        <a:rPr lang="de-CH" sz="1800" kern="120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kern="1200"/>
                                      </m:ctrlPr>
                                    </m:dPr>
                                    <m:e>
                                      <m:r>
                                        <a:rPr lang="de-CH" sz="1800" kern="120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sz="1800" kern="1200"/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 smtClean="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/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/>
                                <m:t> ∪</m:t>
                              </m:r>
                              <m:r>
                                <a:rPr lang="de-CH" sz="1800" kern="1200" smtClean="0"/>
                                <m:t> </m:t>
                              </m:r>
                              <m:r>
                                <a:rPr lang="de-CH" sz="1800" kern="1200"/>
                                <m:t>{</m:t>
                              </m:r>
                              <m:r>
                                <a:rPr lang="de-CH" sz="1800" kern="1200" smtClean="0"/>
                                <m:t>𝑃</m:t>
                              </m:r>
                              <m:d>
                                <m:dPr>
                                  <m:ctrlPr>
                                    <a:rPr lang="de-CH" sz="1800" kern="120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/>
                                <m:t>↦</m:t>
                              </m:r>
                              <m:r>
                                <a:rPr lang="de-CH" sz="1800" kern="1200"/>
                                <m:t>[</m:t>
                              </m:r>
                              <m:r>
                                <a:rPr lang="de-CH" sz="1800" kern="1200"/>
                                <m:t>𝑣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/>
                                <m:t>, </m:t>
                              </m:r>
                              <m:r>
                                <a:rPr lang="de-CH" sz="1800" kern="1200"/>
                                <m:t>𝑐</m:t>
                              </m:r>
                              <m:r>
                                <a:rPr lang="de-CH" sz="1800" kern="1200"/>
                                <m:t>(</m:t>
                              </m:r>
                              <m:sSup>
                                <m:sSupPr>
                                  <m:ctrlPr>
                                    <a:rPr lang="de-CH" sz="1800" kern="1200"/>
                                  </m:ctrlPr>
                                </m:sSupPr>
                                <m:e>
                                  <m:r>
                                    <a:rPr lang="de-CH" sz="1800" kern="1200"/>
                                    <m:t>𝑒</m:t>
                                  </m:r>
                                </m:e>
                                <m:sup>
                                  <m:r>
                                    <a:rPr lang="de-CH" sz="1800" kern="1200"/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>
                                      <a:solidFill>
                                        <a:srgbClr val="3232FF"/>
                                      </a:solidFill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dirty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/>
                                <m:t>) ?</m:t>
                              </m:r>
                              <m:r>
                                <a:rPr lang="de-CH" sz="1800" kern="1200"/>
                                <m:t>𝑝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sz="1800" kern="1200"/>
                                      </m:ctrlPr>
                                    </m:sSupPr>
                                    <m:e>
                                      <m:r>
                                        <a:rPr lang="de-CH" sz="1800" kern="120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sz="1800" kern="120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sz="1800" kern="120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dirty="0" smtClean="0">
                                          <a:solidFill>
                                            <a:srgbClr val="3232FF"/>
                                          </a:solidFill>
                                        </a:rPr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dirty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dirty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CH" dirty="0" smtClean="0">
                                              <a:solidFill>
                                                <a:srgbClr val="3232FF"/>
                                              </a:solidFill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sz="1800" kern="1200"/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2310606"/>
                  </p:ext>
                </p:extLst>
              </p:nvPr>
            </p:nvGraphicFramePr>
            <p:xfrm>
              <a:off x="838200" y="1940329"/>
              <a:ext cx="9989458" cy="361454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2672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Quantified Predicate</a:t>
                          </a:r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11333" r="-79" b="-18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43435946"/>
                      </a:ext>
                    </a:extLst>
                  </a:tr>
                  <a:tr h="171513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12411" r="-79" b="-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7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435309"/>
                  </p:ext>
                </p:extLst>
              </p:nvPr>
            </p:nvGraphicFramePr>
            <p:xfrm>
              <a:off x="838200" y="1948642"/>
              <a:ext cx="9989458" cy="406386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𝑐h𝑒𝑐𝑘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 ∧ </m:t>
                              </m:r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∧(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𝑒</m:t>
                                  </m:r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))⇒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𝑐h𝑒𝑐𝑘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 ∧ </m:t>
                              </m:r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∧(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))∧…∧(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))⇒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3435309"/>
                  </p:ext>
                </p:extLst>
              </p:nvPr>
            </p:nvGraphicFramePr>
            <p:xfrm>
              <a:off x="838200" y="1948642"/>
              <a:ext cx="9989458" cy="406386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19284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46389" r="-79" b="-4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5066626"/>
                  </p:ext>
                </p:extLst>
              </p:nvPr>
            </p:nvGraphicFramePr>
            <p:xfrm>
              <a:off x="838200" y="1948642"/>
              <a:ext cx="9989458" cy="217182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 ≔</m:t>
                                </m:r>
                                <m:r>
                                  <a:rPr lang="de-CH" smtClean="0"/>
                                  <m:t>𝑟𝑒𝑚𝑜𝑣𝑒</m:t>
                                </m:r>
                                <m:r>
                                  <a:rPr lang="de-CH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𝜆</m:t>
                                </m:r>
                                <m:r>
                                  <a:rPr lang="de-CH" smtClean="0"/>
                                  <m:t>𝑟</m:t>
                                </m:r>
                                <m:r>
                                  <a:rPr lang="de-CH" smtClean="0"/>
                                  <m:t>:</m:t>
                                </m:r>
                                <m:r>
                                  <a:rPr lang="de-CH" smtClean="0"/>
                                  <m:t>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mtClean="0"/>
                                        </m:ctrlPr>
                                      </m:sSupPr>
                                      <m:e>
                                        <m:r>
                                          <a:rPr lang="de-CH" smtClean="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r>
                                          <a:rPr lang="de-CH" smtClean="0"/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/>
                                      <m:t>)?</m:t>
                                    </m:r>
                                    <m:r>
                                      <a:rPr lang="de-CH" smtClean="0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smtClean="0"/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/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/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de-CH" smtClean="0"/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/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 ≔</m:t>
                                </m:r>
                                <m:r>
                                  <a:rPr lang="de-CH" smtClean="0"/>
                                  <m:t>𝑟𝑒𝑚𝑜𝑣𝑒</m:t>
                                </m:r>
                                <m:r>
                                  <a:rPr lang="de-CH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/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dirty="0"/>
                                    </m:ctrlPr>
                                  </m:sSubPr>
                                  <m:e>
                                    <m:r>
                                      <a:rPr lang="de-CH" dirty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:</m:t>
                                </m:r>
                                <m:r>
                                  <a:rPr lang="de-CH" smtClean="0"/>
                                  <m:t>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mtClean="0"/>
                                        </m:ctrlPr>
                                      </m:sSupPr>
                                      <m:e>
                                        <m:r>
                                          <a:rPr lang="de-CH" smtClean="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mtClean="0"/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CH" dirty="0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 smtClean="0"/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/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CH" dirty="0" smtClean="0"/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de-CH" dirty="0"/>
                                            </m:ctrlPr>
                                          </m:sSubPr>
                                          <m:e>
                                            <m:r>
                                              <a:rPr lang="de-CH" dirty="0"/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de-CH" dirty="0" smtClean="0"/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CH" smtClean="0"/>
                                      <m:t>)?</m:t>
                                    </m:r>
                                    <m:r>
                                      <a:rPr lang="de-CH" smtClean="0"/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smtClean="0"/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smtClean="0"/>
                                            </m:ctrlPr>
                                          </m:sSupPr>
                                          <m:e>
                                            <m:r>
                                              <a:rPr lang="de-CH" smtClean="0"/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smtClean="0"/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smtClean="0"/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CH" dirty="0" smtClean="0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 smtClean="0"/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/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CH" dirty="0" smtClean="0"/>
                                              <m:t>, …,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CH" dirty="0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CH" dirty="0"/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CH" dirty="0" smtClean="0"/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smtClean="0"/>
                                      <m:t>:0</m:t>
                                    </m:r>
                                  </m:e>
                                </m:d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5066626"/>
                  </p:ext>
                </p:extLst>
              </p:nvPr>
            </p:nvGraphicFramePr>
            <p:xfrm>
              <a:off x="838200" y="1948642"/>
              <a:ext cx="9989458" cy="217182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1209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18681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Remove Permission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85641" r="-79" b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456405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inhale</m:t>
                                </m:r>
                                <m:r>
                                  <a:rPr lang="de-CH" smtClean="0"/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r>
                                      <a:rPr lang="de-CH" smtClean="0"/>
                                      <m:t>𝑒</m:t>
                                    </m:r>
                                    <m:r>
                                      <a:rPr lang="de-CH" smtClean="0"/>
                                      <m:t>.</m:t>
                                    </m:r>
                                    <m:r>
                                      <a:rPr lang="de-CH" smtClean="0"/>
                                      <m:t>𝑓</m:t>
                                    </m:r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 smtClean="0"/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 smtClean="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/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/>
                                <m:t> ∪</m:t>
                              </m:r>
                              <m:r>
                                <a:rPr lang="de-CH" sz="1800" kern="1200" smtClean="0"/>
                                <m:t> </m:t>
                              </m:r>
                              <m:r>
                                <a:rPr lang="de-CH" sz="1800" kern="1200"/>
                                <m:t>{</m:t>
                              </m:r>
                              <m:r>
                                <a:rPr lang="de-CH" sz="1800" kern="1200"/>
                                <m:t>𝑟</m:t>
                              </m:r>
                              <m:r>
                                <a:rPr lang="de-CH" sz="1800" kern="1200"/>
                                <m:t>.</m:t>
                              </m:r>
                              <m:r>
                                <a:rPr lang="de-CH" sz="1800" kern="1200"/>
                                <m:t>𝑓</m:t>
                              </m:r>
                              <m:r>
                                <a:rPr lang="de-CH" sz="1800" kern="1200" smtClean="0"/>
                                <m:t>↦</m:t>
                              </m:r>
                              <m:r>
                                <a:rPr lang="de-CH" sz="1800" kern="1200"/>
                                <m:t>[</m:t>
                              </m:r>
                              <m:r>
                                <a:rPr lang="de-CH" sz="1800" kern="1200"/>
                                <m:t>𝑣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r>
                                    <a:rPr lang="de-CH" sz="1800" kern="1200"/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/>
                                <m:t>, </m:t>
                              </m:r>
                              <m:r>
                                <a:rPr lang="de-CH" sz="1800" kern="1200" smtClean="0"/>
                                <m:t>(</m:t>
                              </m:r>
                              <m:r>
                                <a:rPr lang="de-CH" sz="1800" kern="1200" smtClean="0"/>
                                <m:t>𝑟</m:t>
                              </m:r>
                              <m:r>
                                <a:rPr lang="de-CH" sz="1800" kern="1200" smtClean="0"/>
                                <m:t>==</m:t>
                              </m:r>
                              <m:r>
                                <a:rPr lang="de-CH" sz="1800" kern="1200" smtClean="0"/>
                                <m:t>𝑒</m:t>
                              </m:r>
                              <m:r>
                                <a:rPr lang="de-CH" sz="1800" kern="1200" smtClean="0"/>
                                <m:t>)?  </m:t>
                              </m:r>
                              <m:r>
                                <a:rPr lang="de-CH" sz="1800" kern="1200" smtClean="0"/>
                                <m:t>𝑝</m:t>
                              </m:r>
                              <m:r>
                                <a:rPr lang="de-CH" sz="1800" kern="1200" smtClean="0"/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en-US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 ≔</m:t>
                                </m:r>
                                <m:r>
                                  <a:rPr lang="de-CH" smtClean="0"/>
                                  <m:t>𝑟𝑒𝑚𝑜𝑣𝑒</m:t>
                                </m:r>
                                <m:r>
                                  <a:rPr lang="de-CH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𝜆</m:t>
                                </m:r>
                                <m:r>
                                  <a:rPr lang="de-CH" smtClean="0"/>
                                  <m:t>𝑟</m:t>
                                </m:r>
                                <m:r>
                                  <a:rPr lang="de-CH" smtClean="0"/>
                                  <m:t>:(</m:t>
                                </m:r>
                                <m:r>
                                  <a:rPr lang="de-CH" sz="1800" kern="1200" smtClean="0"/>
                                  <m:t>𝑟</m:t>
                                </m:r>
                                <m:r>
                                  <a:rPr lang="de-CH" sz="1800" kern="1200" smtClean="0"/>
                                  <m:t>==</m:t>
                                </m:r>
                                <m:r>
                                  <a:rPr lang="de-CH" sz="1800" kern="1200" smtClean="0"/>
                                  <m:t>𝑒</m:t>
                                </m:r>
                                <m:r>
                                  <a:rPr lang="de-CH" sz="1800" kern="1200" smtClean="0"/>
                                  <m:t>)?  </m:t>
                                </m:r>
                                <m:r>
                                  <a:rPr lang="de-CH" sz="1800" kern="1200" smtClean="0"/>
                                  <m:t>𝑝</m:t>
                                </m:r>
                                <m:r>
                                  <a:rPr lang="de-CH" sz="1800" kern="1200" smtClean="0"/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119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2456405"/>
                  </p:ext>
                </p:extLst>
              </p:nvPr>
            </p:nvGraphicFramePr>
            <p:xfrm>
              <a:off x="838200" y="1940329"/>
              <a:ext cx="9989458" cy="3291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2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79082" r="-7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Field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80000" r="-79" b="-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4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Inhaling/Exhaling Unquantified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/>
                                  <m:t>inhale</m:t>
                                </m:r>
                                <m:r>
                                  <a:rPr lang="de-CH" smtClean="0"/>
                                  <m:t> 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𝑎𝑐𝑐</m:t>
                                </m:r>
                                <m:d>
                                  <m:dPr>
                                    <m:ctrlPr>
                                      <a:rPr lang="de-CH" smtClean="0"/>
                                    </m:ctrlPr>
                                  </m:dPr>
                                  <m:e>
                                    <m:r>
                                      <a:rPr lang="de-CH" smtClean="0"/>
                                      <m:t>𝑒</m:t>
                                    </m:r>
                                    <m:r>
                                      <a:rPr lang="de-CH" smtClean="0"/>
                                      <m:t>.</m:t>
                                    </m:r>
                                    <m:r>
                                      <a:rPr lang="de-CH" smtClean="0"/>
                                      <m:t>𝑓</m:t>
                                    </m:r>
                                    <m:r>
                                      <a:rPr lang="de-CH" smtClean="0"/>
                                      <m:t>, </m:t>
                                    </m:r>
                                    <m:r>
                                      <a:rPr lang="de-CH" smtClean="0"/>
                                      <m:t>𝑝</m:t>
                                    </m:r>
                                  </m:e>
                                </m:d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 smtClean="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/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/>
                                <m:t> ∪</m:t>
                              </m:r>
                              <m:r>
                                <a:rPr lang="de-CH" sz="1800" kern="1200" smtClean="0"/>
                                <m:t> </m:t>
                              </m:r>
                              <m:r>
                                <a:rPr lang="de-CH" sz="1800" kern="1200"/>
                                <m:t>{</m:t>
                              </m:r>
                              <m:r>
                                <a:rPr lang="de-CH" sz="1800" kern="1200"/>
                                <m:t>𝑟</m:t>
                              </m:r>
                              <m:r>
                                <a:rPr lang="de-CH" sz="1800" kern="1200"/>
                                <m:t>.</m:t>
                              </m:r>
                              <m:r>
                                <a:rPr lang="de-CH" sz="1800" kern="1200"/>
                                <m:t>𝑓</m:t>
                              </m:r>
                              <m:r>
                                <a:rPr lang="de-CH" sz="1800" kern="1200" smtClean="0"/>
                                <m:t>↦</m:t>
                              </m:r>
                              <m:r>
                                <a:rPr lang="de-CH" sz="1800" kern="1200"/>
                                <m:t>[</m:t>
                              </m:r>
                              <m:r>
                                <a:rPr lang="de-CH" sz="1800" kern="1200"/>
                                <m:t>𝑣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r>
                                    <a:rPr lang="de-CH" sz="1800" kern="1200"/>
                                    <m:t>𝑟</m:t>
                                  </m:r>
                                </m:e>
                              </m:d>
                              <m:r>
                                <a:rPr lang="de-CH" sz="1800" kern="1200"/>
                                <m:t>, </m:t>
                              </m:r>
                              <m:r>
                                <a:rPr lang="de-CH" sz="1800" kern="1200" smtClean="0"/>
                                <m:t>(</m:t>
                              </m:r>
                              <m:r>
                                <a:rPr lang="de-CH" sz="1800" kern="1200" smtClean="0"/>
                                <m:t>𝑟</m:t>
                              </m:r>
                              <m:r>
                                <a:rPr lang="de-CH" sz="1800" kern="1200" smtClean="0"/>
                                <m:t>==</m:t>
                              </m:r>
                              <m:r>
                                <a:rPr lang="de-CH" sz="1800" kern="1200" smtClean="0"/>
                                <m:t>𝑒</m:t>
                              </m:r>
                              <m:r>
                                <a:rPr lang="de-CH" sz="1800" kern="1200" smtClean="0"/>
                                <m:t>)?  </m:t>
                              </m:r>
                              <m:r>
                                <a:rPr lang="de-CH" sz="1800" kern="1200" smtClean="0"/>
                                <m:t>𝑝</m:t>
                              </m:r>
                              <m:r>
                                <a:rPr lang="de-CH" sz="1800" kern="1200" smtClean="0"/>
                                <m:t> :0]}</m:t>
                              </m:r>
                            </m:oMath>
                          </a14:m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kern="12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 smtClean="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1</m:t>
                                  </m:r>
                                </m:sub>
                              </m:sSub>
                              <m:r>
                                <a:rPr lang="de-CH" sz="1800" kern="1200"/>
                                <m:t>≔</m:t>
                              </m:r>
                            </m:oMath>
                          </a14:m>
                          <a:r>
                            <a:rPr lang="de-CH" sz="1800" kern="12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z="1800" kern="1200"/>
                                  </m:ctrlPr>
                                </m:sSubPr>
                                <m:e>
                                  <m:r>
                                    <a:rPr lang="de-CH" sz="1800" kern="1200"/>
                                    <m:t>h</m:t>
                                  </m:r>
                                </m:e>
                                <m:sub>
                                  <m:r>
                                    <a:rPr lang="de-CH" sz="1800" kern="1200"/>
                                    <m:t>0</m:t>
                                  </m:r>
                                </m:sub>
                              </m:sSub>
                              <m:r>
                                <a:rPr lang="de-CH" sz="1800" kern="1200"/>
                                <m:t> ∪</m:t>
                              </m:r>
                              <m:r>
                                <a:rPr lang="de-CH" sz="1800" kern="1200" smtClean="0"/>
                                <m:t> </m:t>
                              </m:r>
                              <m:r>
                                <a:rPr lang="de-CH" sz="1800" kern="1200"/>
                                <m:t>{</m:t>
                              </m:r>
                              <m:r>
                                <a:rPr lang="de-CH" sz="1800" kern="1200" smtClean="0"/>
                                <m:t>𝑃</m:t>
                              </m:r>
                              <m:d>
                                <m:dPr>
                                  <m:ctrlPr>
                                    <a:rPr lang="de-CH" sz="1800" kern="120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dirty="0" smtClean="0"/>
                                      </m:ctrlPr>
                                    </m:sSubPr>
                                    <m:e>
                                      <m:r>
                                        <a:rPr lang="de-CH" dirty="0" smtClean="0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dirty="0"/>
                                      </m:ctrlPr>
                                    </m:sSubPr>
                                    <m:e>
                                      <m:r>
                                        <a:rPr lang="de-CH" dirty="0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 smtClean="0"/>
                                <m:t>↦</m:t>
                              </m:r>
                              <m:r>
                                <a:rPr lang="de-CH" sz="1800" kern="1200"/>
                                <m:t>[</m:t>
                              </m:r>
                              <m:r>
                                <a:rPr lang="de-CH" sz="1800" kern="1200"/>
                                <m:t>𝑣</m:t>
                              </m:r>
                              <m:d>
                                <m:dPr>
                                  <m:ctrlPr>
                                    <a:rPr lang="de-CH" sz="1800" kern="120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dirty="0" smtClean="0"/>
                                      </m:ctrlPr>
                                    </m:sSubPr>
                                    <m:e>
                                      <m:r>
                                        <a:rPr lang="de-CH" dirty="0" smtClean="0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dirty="0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dirty="0"/>
                                      </m:ctrlPr>
                                    </m:sSubPr>
                                    <m:e>
                                      <m:r>
                                        <a:rPr lang="de-CH" dirty="0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CH" dirty="0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z="1800" kern="1200"/>
                                <m:t>, </m:t>
                              </m:r>
                              <m:r>
                                <a:rPr lang="de-CH" sz="1800" kern="1200" smtClean="0"/>
                                <m:t>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dirty="0" smtClean="0"/>
                                  </m:ctrlPr>
                                </m:sSubPr>
                                <m:e>
                                  <m:r>
                                    <a:rPr lang="de-CH" dirty="0" smtClean="0"/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/>
                                    <m:t>1</m:t>
                                  </m:r>
                                </m:sub>
                              </m:sSub>
                              <m:r>
                                <a:rPr lang="de-CH" dirty="0" smtClean="0"/>
                                <m:t> &amp;&amp; …&amp;&amp;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 </m:t>
                                  </m:r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𝑛</m:t>
                                  </m:r>
                                </m:sub>
                              </m:sSub>
                              <m:r>
                                <a:rPr lang="de-CH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dirty="0" smtClean="0"/>
                                  </m:ctrlPr>
                                </m:sSubPr>
                                <m:e>
                                  <m:r>
                                    <a:rPr lang="de-CH" dirty="0" smtClean="0"/>
                                    <m:t>𝑎</m:t>
                                  </m:r>
                                </m:e>
                                <m:sub>
                                  <m:r>
                                    <a:rPr lang="de-CH" dirty="0" smtClean="0"/>
                                    <m:t>𝑛</m:t>
                                  </m:r>
                                </m:sub>
                              </m:sSub>
                              <m:r>
                                <a:rPr lang="de-CH" sz="1800" kern="1200" smtClean="0"/>
                                <m:t>)</m:t>
                              </m:r>
                              <m:r>
                                <a:rPr lang="de-CH" sz="1800" kern="1200"/>
                                <m:t>?</m:t>
                              </m:r>
                              <m:r>
                                <a:rPr lang="de-CH" sz="1800" kern="1200" smtClean="0"/>
                                <m:t>𝑝</m:t>
                              </m:r>
                              <m:r>
                                <a:rPr lang="de-CH" sz="1800" kern="1200"/>
                                <m:t> :0]}</m:t>
                              </m:r>
                            </m:oMath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 ≔</m:t>
                                </m:r>
                                <m:r>
                                  <a:rPr lang="de-CH" smtClean="0"/>
                                  <m:t>𝑟𝑒𝑚𝑜𝑣𝑒</m:t>
                                </m:r>
                                <m:r>
                                  <a:rPr lang="de-CH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𝜆</m:t>
                                </m:r>
                                <m:r>
                                  <a:rPr lang="de-CH" smtClean="0"/>
                                  <m:t>𝑟</m:t>
                                </m:r>
                                <m:r>
                                  <a:rPr lang="de-CH" smtClean="0"/>
                                  <m:t>:(</m:t>
                                </m:r>
                                <m:r>
                                  <a:rPr lang="de-CH" sz="1800" kern="1200" smtClean="0"/>
                                  <m:t>𝑟</m:t>
                                </m:r>
                                <m:r>
                                  <a:rPr lang="de-CH" sz="1800" kern="1200" smtClean="0"/>
                                  <m:t>==</m:t>
                                </m:r>
                                <m:r>
                                  <a:rPr lang="de-CH" sz="1800" kern="1200" smtClean="0"/>
                                  <m:t>𝑒</m:t>
                                </m:r>
                                <m:r>
                                  <a:rPr lang="de-CH" sz="1800" kern="1200" smtClean="0"/>
                                  <m:t>)?  </m:t>
                                </m:r>
                                <m:r>
                                  <a:rPr lang="de-CH" sz="1800" kern="1200" smtClean="0"/>
                                  <m:t>𝑝</m:t>
                                </m:r>
                                <m:r>
                                  <a:rPr lang="de-CH" sz="1800" kern="1200" smtClean="0"/>
                                  <m:t> :0)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 ≔</m:t>
                                </m:r>
                                <m:r>
                                  <a:rPr lang="de-CH" smtClean="0"/>
                                  <m:t>𝑟𝑒𝑚𝑜𝑣𝑒</m:t>
                                </m:r>
                                <m:r>
                                  <a:rPr lang="de-CH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el-GR"/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𝑓</m:t>
                                </m:r>
                                <m:r>
                                  <a:rPr lang="de-CH" smtClean="0"/>
                                  <m:t>, </m:t>
                                </m:r>
                                <m:r>
                                  <a:rPr lang="de-CH" smtClean="0"/>
                                  <m:t>𝜆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/>
                                  <m:t>, …,</m:t>
                                </m:r>
                                <m:sSub>
                                  <m:sSubPr>
                                    <m:ctrlPr>
                                      <a:rPr lang="de-CH" dirty="0"/>
                                    </m:ctrlPr>
                                  </m:sSubPr>
                                  <m:e>
                                    <m:r>
                                      <a:rPr lang="de-CH" dirty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:</m:t>
                                </m:r>
                                <m:r>
                                  <a:rPr lang="de-CH" sz="1800" kern="1200" smtClean="0"/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de-CH" dirty="0" smtClean="0"/>
                                  <m:t> &amp;&amp; …&amp;&amp;</m:t>
                                </m:r>
                                <m:sSub>
                                  <m:sSubPr>
                                    <m:ctrlPr>
                                      <a:rPr lang="de-CH" smtClean="0"/>
                                    </m:ctrlPr>
                                  </m:sSubPr>
                                  <m:e>
                                    <m:r>
                                      <a:rPr lang="de-CH" smtClean="0"/>
                                      <m:t> </m:t>
                                    </m:r>
                                    <m:r>
                                      <a:rPr lang="de-CH" smtClean="0"/>
                                      <m:t>𝑒</m:t>
                                    </m:r>
                                  </m:e>
                                  <m:sub>
                                    <m:r>
                                      <a:rPr lang="de-CH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de-CH" smtClean="0"/>
                                  <m:t>==</m:t>
                                </m:r>
                                <m:sSub>
                                  <m:sSubPr>
                                    <m:ctrlPr>
                                      <a:rPr lang="de-CH" dirty="0" smtClean="0"/>
                                    </m:ctrlPr>
                                  </m:sSubPr>
                                  <m:e>
                                    <m:r>
                                      <a:rPr lang="de-CH" dirty="0" smtClean="0"/>
                                      <m:t>𝑎</m:t>
                                    </m:r>
                                  </m:e>
                                  <m:sub>
                                    <m:r>
                                      <a:rPr lang="de-CH" dirty="0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de-CH" sz="1800" kern="1200" smtClean="0"/>
                                  <m:t>)</m:t>
                                </m:r>
                                <m:r>
                                  <a:rPr lang="de-CH" sz="1800" kern="1200"/>
                                  <m:t>?</m:t>
                                </m:r>
                                <m:r>
                                  <a:rPr lang="de-CH" sz="1800" kern="1200" smtClean="0"/>
                                  <m:t>𝑝</m:t>
                                </m:r>
                                <m:r>
                                  <a:rPr lang="de-CH" sz="1800" kern="1200"/>
                                  <m:t> :0]</m:t>
                                </m:r>
                                <m:r>
                                  <a:rPr lang="de-CH" smtClean="0"/>
                                  <m:t>)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0119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2328923"/>
                  </p:ext>
                </p:extLst>
              </p:nvPr>
            </p:nvGraphicFramePr>
            <p:xfrm>
              <a:off x="838200" y="1940329"/>
              <a:ext cx="9989458" cy="40741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333" r="-79" b="-3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8440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Inhaling:</a:t>
                          </a:r>
                          <a:r>
                            <a:rPr lang="en-GB" baseline="0" dirty="0" smtClean="0"/>
                            <a:t> 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 </a:t>
                          </a:r>
                          <a:r>
                            <a:rPr lang="en-GB" dirty="0" smtClean="0"/>
                            <a:t>Heap Chunk</a:t>
                          </a: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1155" r="-79" b="-71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1315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aseline="0" dirty="0" smtClean="0"/>
                            <a:t>Exhaling: 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Predicate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12037" r="-79" b="-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01195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84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No condition defined: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esugare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) </a:t>
                </a:r>
                <a:r>
                  <a:rPr lang="de-CH" sz="2200" b="0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2200" b="0" dirty="0" smtClean="0">
                    <a:latin typeface="Cambria Math" panose="02040503050406030204" pitchFamily="18" charset="0"/>
                  </a:rPr>
                  <a:t> </a:t>
                </a: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/>
                  <a:t>Combinations:</a:t>
                </a:r>
                <a:endParaRPr lang="de-CH" sz="2200" b="0" dirty="0" smtClean="0"/>
              </a:p>
              <a:p>
                <a:pPr marL="457200" lvl="1" indent="0">
                  <a:buNone/>
                </a:pPr>
                <a:r>
                  <a:rPr lang="de-CH" sz="1800" dirty="0" err="1"/>
                  <a:t>r</a:t>
                </a:r>
                <a:r>
                  <a:rPr lang="de-CH" sz="1800" b="0" dirty="0" err="1" smtClean="0"/>
                  <a:t>ewrite</a:t>
                </a:r>
                <a:r>
                  <a:rPr lang="de-CH" sz="1800" b="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8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8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latin typeface="Cambria Math" panose="02040503050406030204" pitchFamily="18" charset="0"/>
                  </a:rPr>
                  <a:t>) </a:t>
                </a:r>
                <a:endParaRPr lang="de-CH" sz="18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736123" y="3204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38799" y="2442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No condition defined:</a:t>
                </a:r>
              </a:p>
              <a:p>
                <a:pPr marL="0" indent="0">
                  <a:buNone/>
                </a:pPr>
                <a:r>
                  <a:rPr lang="en-US" sz="17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esugare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GB" sz="18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/>
                  <a:t>Combinations:</a:t>
                </a:r>
                <a:endParaRPr lang="de-CH" sz="2200" b="0" dirty="0" smtClean="0"/>
              </a:p>
              <a:p>
                <a:pPr marL="457200" lvl="1" indent="0">
                  <a:buNone/>
                </a:pPr>
                <a:r>
                  <a:rPr lang="de-CH" sz="1800" dirty="0" smtClean="0">
                    <a:solidFill>
                      <a:schemeClr val="tx1"/>
                    </a:solidFill>
                  </a:rPr>
                  <a:t>r</a:t>
                </a:r>
                <a:r>
                  <a:rPr lang="de-CH" sz="1800" b="0" dirty="0" err="1" smtClean="0">
                    <a:solidFill>
                      <a:schemeClr val="tx1"/>
                    </a:solidFill>
                  </a:rPr>
                  <a:t>ewrite</a:t>
                </a:r>
                <a:r>
                  <a:rPr lang="de-CH" sz="1800" b="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8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  <a:endParaRPr lang="de-CH" sz="18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case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isPure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		</a:t>
                </a:r>
                <a:r>
                  <a:rPr lang="en-US" sz="16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&amp;&amp;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case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	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de-CH" sz="1600" dirty="0" smtClean="0">
                    <a:solidFill>
                      <a:schemeClr val="tx1"/>
                    </a:solidFill>
                  </a:rPr>
                  <a:t>			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rewrite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latin typeface="Cambria Math" panose="02040503050406030204" pitchFamily="18" charset="0"/>
                      </a:rPr>
                      <m:t>orall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sz="16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CH" sz="1600" dirty="0" smtClean="0">
                    <a:solidFill>
                      <a:schemeClr val="tx1"/>
                    </a:solidFill>
                  </a:rPr>
                  <a:t> :	</a:t>
                </a:r>
              </a:p>
              <a:p>
                <a:pPr marL="457200" lvl="1" indent="0">
                  <a:buNone/>
                </a:pPr>
                <a:r>
                  <a:rPr lang="de-CH" sz="1600" dirty="0"/>
                  <a:t>	</a:t>
                </a:r>
                <a:r>
                  <a:rPr lang="de-CH" sz="1600" dirty="0" smtClean="0"/>
                  <a:t>		</a:t>
                </a:r>
                <a:r>
                  <a:rPr lang="de-CH" sz="1600" dirty="0" smtClean="0">
                    <a:solidFill>
                      <a:schemeClr val="tx1"/>
                    </a:solidFill>
                  </a:rPr>
                  <a:t>rewrite(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CH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orall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GB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∷ </m:t>
                    </m:r>
                    <m:d>
                      <m:dPr>
                        <m:begChr m:val="{"/>
                        <m:endChr m:val="}"/>
                        <m:ctrlPr>
                          <a:rPr lang="de-CH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others: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		e</a:t>
                </a:r>
                <a:endParaRPr lang="de-CH" sz="160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GB" sz="18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b="-140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287107" y="3173046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154614" y="2442308"/>
            <a:ext cx="523631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8659527"/>
                  </p:ext>
                </p:extLst>
              </p:nvPr>
            </p:nvGraphicFramePr>
            <p:xfrm>
              <a:off x="838200" y="1948642"/>
              <a:ext cx="9989458" cy="441210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inhale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smtClean="0"/>
                                  </m:ctrlPr>
                                </m:sSupPr>
                                <m:e>
                                  <m:r>
                                    <a:rPr lang="de-CH" smtClean="0"/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/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𝑅𝑒𝑓</m:t>
                              </m:r>
                              <m:r>
                                <a:rPr lang="de-CH" smtClean="0"/>
                                <m:t>→</m:t>
                              </m:r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 :</m:t>
                              </m:r>
                              <m:r>
                                <a:rPr lang="de-CH" u="none" baseline="0" smtClean="0"/>
                                <m:t>𝑅𝑒𝑓</m:t>
                              </m:r>
                              <m:r>
                                <a:rPr lang="de-CH" u="none" baseline="0" smtClean="0"/>
                                <m:t> 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u="none" baseline="0"/>
                                      </m:ctrlPr>
                                    </m:sSupPr>
                                    <m:e>
                                      <m:r>
                                        <a:rPr lang="de-CH" u="none" baseline="0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/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u="none" baseline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=</m:t>
                              </m:r>
                              <m:r>
                                <a:rPr lang="de-CH" u="none" baseline="0" smtClean="0"/>
                                <m:t>𝑟</m:t>
                              </m:r>
                              <m:r>
                                <a:rPr lang="de-CH" u="none" baseline="0" smtClean="0"/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∪{∀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 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/>
                                <m:t> ∷</m:t>
                              </m:r>
                              <m:r>
                                <a:rPr lang="de-CH"/>
                                <m:t>𝑐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/>
                                <m:t>⇒</m:t>
                              </m:r>
                              <m:sSup>
                                <m:sSupPr>
                                  <m:ctrlPr>
                                    <a:rPr lang="de-CH"/>
                                  </m:ctrlPr>
                                </m:sSupPr>
                                <m:e>
                                  <m:r>
                                    <a:rPr lang="de-CH"/>
                                    <m:t>𝑒</m:t>
                                  </m:r>
                                </m:e>
                                <m:sup>
                                  <m:r>
                                    <a:rPr lang="de-CH"/>
                                    <m:t>−1</m:t>
                                  </m:r>
                                </m:sup>
                              </m:sSup>
                              <m:r>
                                <a:rPr lang="de-CH" smtClean="0"/>
                                <m:t>(</m:t>
                              </m:r>
                              <m:r>
                                <a:rPr lang="de-CH"/>
                                <m:t>𝑒</m:t>
                              </m:r>
                              <m:d>
                                <m:dPr>
                                  <m:ctrlPr>
                                    <a:rPr lang="de-CH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=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R</m:t>
                              </m:r>
                              <m:r>
                                <a:rPr lang="de-CH" smtClean="0"/>
                                <m:t>𝑒𝑓</m:t>
                              </m:r>
                              <m:r>
                                <a:rPr lang="de-CH" smtClean="0"/>
                                <m:t>→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𝑇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 smtClean="0"/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u="none" baseline="0"/>
                                  </m:ctrlPr>
                                </m:sSubPr>
                                <m:e>
                                  <m:r>
                                    <a:rPr lang="el-GR" u="none" baseline="0"/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 ∪{∀</m:t>
                              </m:r>
                              <m:r>
                                <a:rPr lang="de-CH" dirty="0" smtClean="0"/>
                                <m:t>𝑟</m:t>
                              </m:r>
                              <m:r>
                                <a:rPr lang="de-CH" dirty="0" smtClean="0"/>
                                <m:t>:</m:t>
                              </m:r>
                              <m:r>
                                <a:rPr lang="de-CH" dirty="0" smtClean="0"/>
                                <m:t>𝑅𝑒𝑓</m:t>
                              </m:r>
                              <m:r>
                                <a:rPr lang="de-CH" u="none" baseline="0" smtClean="0"/>
                                <m:t>∷</m:t>
                              </m:r>
                              <m:r>
                                <a:rPr lang="de-CH" u="none" strike="noStrik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dirty="0" smtClean="0"/>
                                        <m:t>𝑟</m:t>
                                      </m:r>
                                    </m:e>
                                  </m:d>
                                  <m:r>
                                    <a:rPr lang="de-CH" u="none" baseline="0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r>
                                        <a:rPr lang="de-CH" dirty="0" smtClean="0"/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smtClean="0"/>
                                  <m:t>𝑒</m:t>
                                </m:r>
                                <m:d>
                                  <m:dPr>
                                    <m:ctrlPr>
                                      <a:rPr lang="de-CH" u="none" baseline="0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CH" smtClean="0"/>
                                        </m:ctrlPr>
                                      </m:sSubPr>
                                      <m:e>
                                        <m:r>
                                          <a:rPr lang="de-CH" smtClean="0"/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/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u="none" baseline="0" smtClean="0"/>
                                        </m:ctrlPr>
                                      </m:dPr>
                                      <m:e>
                                        <m:r>
                                          <a:rPr lang="de-CH" dirty="0" smtClean="0"/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u="none" baseline="0" smtClean="0"/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de-CH" smtClean="0"/>
                                        </m:ctrlPr>
                                      </m:sSubPr>
                                      <m:e>
                                        <m:r>
                                          <a:rPr lang="de-CH" smtClean="0"/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de-CH" smtClean="0"/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CH" u="none" baseline="0" smtClean="0"/>
                                        </m:ctrlPr>
                                      </m:dPr>
                                      <m:e>
                                        <m:r>
                                          <a:rPr lang="de-CH" dirty="0" smtClean="0"/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u="none" baseline="0" smtClean="0"/>
                                  <m:t>=</m:t>
                                </m:r>
                                <m:r>
                                  <a:rPr lang="de-CH" dirty="0" smtClean="0"/>
                                  <m:t>𝑟</m:t>
                                </m:r>
                              </m:oMath>
                            </m:oMathPara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/>
                                <m:t>𝑣𝑎𝑟</m:t>
                              </m:r>
                              <m:r>
                                <a:rPr lang="de-CH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2</m:t>
                                  </m:r>
                                </m:sub>
                              </m:sSub>
                              <m:r>
                                <a:rPr lang="de-CH"/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1</m:t>
                                  </m:r>
                                </m:sub>
                              </m:sSub>
                              <m:r>
                                <a:rPr lang="de-CH"/>
                                <m:t> ∪</m:t>
                              </m:r>
                              <m:d>
                                <m:dPr>
                                  <m:begChr m:val="{"/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∀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 :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CH"/>
                                    <m:t>∷</m:t>
                                  </m:r>
                                  <m:r>
                                    <a:rPr lang="de-CH" smtClean="0"/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de-CH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/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(</m:t>
                                      </m:r>
                                      <m:r>
                                        <a:rPr lang="de-CH" smtClean="0"/>
                                        <m:t>𝑖𝑛𝑣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de-CH" smtClean="0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smtClean="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/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CH" smtClean="0"/>
                                            <m:t>, 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smtClean="0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CH" smtClean="0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CH" smtClean="0"/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e-CH"/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/>
                                <m:t>∧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 .. .  ∧(</m:t>
                                  </m:r>
                                  <m:r>
                                    <a:rPr lang="de-CH" smtClean="0"/>
                                    <m:t>𝑖𝑛𝑣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/>
                                <m:t>=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  <m:sub>
                                  <m:r>
                                    <a:rPr lang="de-CH" smtClean="0"/>
                                    <m:t>𝑛</m:t>
                                  </m:r>
                                </m:sub>
                              </m:sSub>
                              <m:r>
                                <a:rPr lang="de-CH" smtClean="0"/>
                                <m:t>)</m:t>
                              </m:r>
                              <m:r>
                                <a:rPr lang="de-CH"/>
                                <m:t>}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8659527"/>
                  </p:ext>
                </p:extLst>
              </p:nvPr>
            </p:nvGraphicFramePr>
            <p:xfrm>
              <a:off x="838200" y="1948642"/>
              <a:ext cx="9989458" cy="441210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41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42709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9663" r="-79" b="-18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7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233084"/>
                  </p:ext>
                </p:extLst>
              </p:nvPr>
            </p:nvGraphicFramePr>
            <p:xfrm>
              <a:off x="838200" y="1948642"/>
              <a:ext cx="9989458" cy="418230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𝑐h𝑒𝑐𝑘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 ∧ </m:t>
                              </m:r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∧(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𝑒</m:t>
                                  </m:r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))⇒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,..,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𝑛</m:t>
                                  </m:r>
                                  <m:r>
                                    <a:rPr lang="de-CH" u="none" baseline="0" smtClean="0"/>
                                    <m:t> 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 …,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𝑐h𝑒𝑐𝑘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/>
                                    <m:t>,..,</m:t>
                                  </m:r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𝑛</m:t>
                                      </m:r>
                                      <m:r>
                                        <a:rPr lang="de-CH" u="none" baseline="0" smtClean="0"/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 ∧ </m:t>
                              </m:r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u="none" baseline="0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∧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r>
                                    <a:rPr lang="de-CH" u="none" baseline="0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u="none" baseline="0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/>
                                        <m:t>,..,</m:t>
                                      </m:r>
                                      <m:sSub>
                                        <m:sSubPr>
                                          <m:ctrlPr>
                                            <a:rPr lang="de-CH" u="none" baseline="0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/>
                                            <m:t>𝑛</m:t>
                                          </m:r>
                                          <m:r>
                                            <a:rPr lang="de-CH" u="none" baseline="0" smtClean="0"/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u="none" baseline="0" smtClean="0"/>
                                    <m:t>==</m:t>
                                  </m:r>
                                  <m:r>
                                    <a:rPr lang="de-CH" u="none" baseline="0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u="none" baseline="0" smtClean="0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u="none" baseline="0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CH" u="none" baseline="0" smtClean="0"/>
                                        <m:t>, …,</m:t>
                                      </m:r>
                                      <m:sSub>
                                        <m:sSubPr>
                                          <m:ctrlPr>
                                            <a:rPr lang="de-CH" u="none" baseline="0" smtClean="0"/>
                                          </m:ctrlPr>
                                        </m:sSubPr>
                                        <m:e>
                                          <m:r>
                                            <a:rPr lang="de-CH" u="none" baseline="0" smtClean="0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CH" u="none" baseline="0" smtClean="0"/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/>
                                <m:t>⇒(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==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)∧ …∧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𝑥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)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1233084"/>
                  </p:ext>
                </p:extLst>
              </p:nvPr>
            </p:nvGraphicFramePr>
            <p:xfrm>
              <a:off x="838200" y="1948642"/>
              <a:ext cx="9989458" cy="4182301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282889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Nested</a:t>
                          </a:r>
                          <a:r>
                            <a:rPr lang="en-GB" baseline="0" dirty="0" smtClean="0"/>
                            <a:t>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44533" r="-79" b="-402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Function, </a:t>
                          </a:r>
                        </a:p>
                        <a:p>
                          <a:r>
                            <a:rPr lang="en-GB" baseline="0" dirty="0" smtClean="0"/>
                            <a:t>Remove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</p:spPr>
            <p:txBody>
              <a:bodyPr numCol="1" anchor="ctr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sz="22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2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CH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2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sz="22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b="0" i="0" smtClean="0"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sz="2200" dirty="0" smtClean="0"/>
                  <a:t>,</a:t>
                </a:r>
                <a:endParaRPr lang="de-CH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CH" sz="2000" b="0" i="0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	</a:t>
                </a:r>
                <a:r>
                  <a:rPr lang="de-CH" sz="2000" dirty="0" smtClean="0"/>
                  <a:t>Pure </a:t>
                </a:r>
                <a:r>
                  <a:rPr lang="de-CH" sz="2000" dirty="0"/>
                  <a:t>Expression</a:t>
                </a:r>
                <a: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|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Field 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sz="2000" b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..,</m:t>
                        </m:r>
                        <m:sSub>
                          <m:sSubPr>
                            <m:ctrlPr>
                              <a:rPr lang="de-CH" sz="2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Predicate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−−∗</m:t>
                    </m:r>
                    <m:sSub>
                      <m:sSubPr>
                        <m:ctrlPr>
                          <a:rPr lang="de-CH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Magic Wand</a:t>
                </a:r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de-CH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</a:rPr>
                  <a:t>Conjuntion</a:t>
                </a:r>
                <a:endParaRPr lang="de-CH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de-C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	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  <a:r>
                  <a:rPr lang="de-CH" sz="20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Implication</a:t>
                </a:r>
                <a: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CH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de-CH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trs</m:t>
                        </m:r>
                      </m:e>
                    </m:d>
                    <m: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CH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de-CH" sz="20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Nested</a:t>
                </a:r>
                <a:r>
                  <a:rPr lang="de-CH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de-CH" sz="20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Quantifier</a:t>
                </a:r>
                <a:endParaRPr lang="de-CH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smtClean="0"/>
                  <a:t>b </a:t>
                </a:r>
                <a:r>
                  <a:rPr lang="de-CH" sz="2200" dirty="0" smtClean="0"/>
                  <a:t>: Boolean expression</a:t>
                </a:r>
              </a:p>
              <a:p>
                <a:pPr marL="0" indent="0">
                  <a:buNone/>
                </a:pPr>
                <a:r>
                  <a:rPr lang="de-CH" sz="2200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82908" cy="4351338"/>
              </a:xfrm>
              <a:blipFill rotWithShape="0">
                <a:blip r:embed="rId2"/>
                <a:stretch>
                  <a:fillRect l="-810" t="-280" b="-16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>
                    <a:solidFill>
                      <a:srgbClr val="300B99"/>
                    </a:solidFill>
                  </a:rPr>
                  <a:t>i</a:t>
                </a:r>
                <a:r>
                  <a:rPr lang="de-CH" dirty="0" err="1" smtClean="0">
                    <a:solidFill>
                      <a:srgbClr val="300B99"/>
                    </a:solidFill>
                  </a:rPr>
                  <a:t>nhale</a:t>
                </a:r>
                <a:r>
                  <a:rPr lang="de-CH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91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inverse function</a:t>
            </a:r>
          </a:p>
          <a:p>
            <a:r>
              <a:rPr lang="de-CH" sz="2200" dirty="0" smtClean="0"/>
              <a:t>Assume receivers are non-null</a:t>
            </a:r>
          </a:p>
          <a:p>
            <a:r>
              <a:rPr lang="de-CH" sz="2200" dirty="0" smtClean="0"/>
              <a:t>Define Permissions for general location</a:t>
            </a:r>
            <a:endParaRPr lang="de-CH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smtClean="0">
                    <a:solidFill>
                      <a:srgbClr val="300B99"/>
                    </a:solidFill>
                  </a:rPr>
                  <a:t>exhale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b="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/>
              <a:t>Assert injectivity of e(x</a:t>
            </a:r>
            <a:r>
              <a:rPr lang="de-CH" sz="2200" dirty="0" smtClean="0"/>
              <a:t>)</a:t>
            </a:r>
          </a:p>
          <a:p>
            <a:r>
              <a:rPr lang="de-CH" sz="2200" dirty="0" smtClean="0"/>
              <a:t>Assert sufficient permission</a:t>
            </a:r>
          </a:p>
          <a:p>
            <a:r>
              <a:rPr lang="de-CH" sz="2200" dirty="0" smtClean="0"/>
              <a:t>Define </a:t>
            </a:r>
            <a:r>
              <a:rPr lang="de-CH" sz="2200" dirty="0"/>
              <a:t>inverse function</a:t>
            </a:r>
          </a:p>
          <a:p>
            <a:r>
              <a:rPr lang="de-CH" sz="2200" dirty="0" smtClean="0"/>
              <a:t>Define Permissions for general location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241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Quantified Field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Symbolic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Introduce</a:t>
            </a:r>
          </a:p>
          <a:p>
            <a:pPr lvl="1"/>
            <a:r>
              <a:rPr lang="de-CH" sz="2200" dirty="0" smtClean="0"/>
              <a:t>Heap representation</a:t>
            </a:r>
          </a:p>
          <a:p>
            <a:pPr lvl="1"/>
            <a:r>
              <a:rPr lang="de-CH" sz="2200" dirty="0"/>
              <a:t>inhaling </a:t>
            </a:r>
            <a:r>
              <a:rPr lang="de-CH" sz="2200" dirty="0" smtClean="0"/>
              <a:t>/exhaling Quantified Field Permissions</a:t>
            </a:r>
          </a:p>
          <a:p>
            <a:r>
              <a:rPr lang="de-CH" sz="2200" dirty="0" smtClean="0"/>
              <a:t>Adapt</a:t>
            </a:r>
          </a:p>
          <a:p>
            <a:pPr lvl="1"/>
            <a:r>
              <a:rPr lang="de-CH" sz="2200" dirty="0" smtClean="0"/>
              <a:t>Inhale single field permission</a:t>
            </a:r>
          </a:p>
          <a:p>
            <a:pPr lvl="1"/>
            <a:r>
              <a:rPr lang="de-CH" sz="2200" dirty="0" smtClean="0"/>
              <a:t>Exhale single field permission</a:t>
            </a:r>
          </a:p>
          <a:p>
            <a:pPr lvl="1"/>
            <a:r>
              <a:rPr lang="de-CH" sz="2200" dirty="0" smtClean="0"/>
              <a:t>read</a:t>
            </a:r>
          </a:p>
          <a:p>
            <a:pPr lvl="1"/>
            <a:r>
              <a:rPr lang="de-CH" sz="2200" dirty="0" smtClean="0"/>
              <a:t>write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627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Inhaling Quantified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24845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𝑎𝑐𝑐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>
                                  <a:latin typeface="Cambria Math" panose="02040503050406030204" pitchFamily="18" charset="0"/>
                                </a:rPr>
                                <m:t>inhale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𝑓𝑜𝑟𝑎𝑙𝑙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𝑎𝑐𝑐</m:t>
                              </m:r>
                              <m:d>
                                <m:d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CH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↦[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de-CH" smtClean="0">
                                    <a:latin typeface="Cambria Math" panose="02040503050406030204" pitchFamily="18" charset="0"/>
                                  </a:rPr>
                                  <m:t> 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de-CH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i="1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mtClean="0">
                                            <a:solidFill>
                                              <a:srgbClr val="3232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de-CH" dirty="0" smtClean="0"/>
                            <a:t> be a fresh function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 u="none" baseline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u="none" baseline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u="none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 u="none" strike="noStrike" baseline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 u="none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 u="none" baseline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de-CH" u="none" baseline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CH" i="1" u="none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CH" u="none" baseline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u="none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≔</m:t>
                              </m:r>
                            </m:oMath>
                          </a14:m>
                          <a:r>
                            <a:rPr lang="de-CH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∪{∀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 ∷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CH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m:rPr>
                                    <m:nor/>
                                  </m:rPr>
                                  <a:rPr lang="de-CH" sz="1800" kern="120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∪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sz="1800" kern="1200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sz="1800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) ?</m:t>
                                </m:r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CH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sz="1800" kern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CH" sz="1800" kern="1200">
                                    <a:latin typeface="Cambria Math" panose="02040503050406030204" pitchFamily="18" charset="0"/>
                                  </a:rPr>
                                  <m:t> :0]}</m:t>
                                </m:r>
                              </m:oMath>
                            </m:oMathPara>
                          </a14:m>
                          <a:endParaRPr lang="de-CH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4062113"/>
                  </p:ext>
                </p:extLst>
              </p:nvPr>
            </p:nvGraphicFramePr>
            <p:xfrm>
              <a:off x="772886" y="1973579"/>
              <a:ext cx="9989458" cy="436199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2402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</a:t>
                          </a:r>
                          <a:r>
                            <a:rPr lang="en-GB" dirty="0" smtClean="0"/>
                            <a:t>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488" r="-79" b="-257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General Heap Chunk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baseline="0" dirty="0" smtClean="0"/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Quantified Field</a:t>
                          </a:r>
                          <a:endParaRPr lang="en-GB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105102" r="-79" b="-16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63244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</a:t>
                          </a:r>
                          <a:r>
                            <a:rPr lang="en-GB" baseline="0" dirty="0" smtClean="0"/>
                            <a:t>:</a:t>
                          </a:r>
                          <a:endParaRPr lang="en-GB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231034" r="-79" b="-8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733328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Adding Heap Chunk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1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9644" t="-394521" r="-79" b="-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Exhaling Quantified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6474627"/>
                  </p:ext>
                </p:extLst>
              </p:nvPr>
            </p:nvGraphicFramePr>
            <p:xfrm>
              <a:off x="838200" y="1948642"/>
              <a:ext cx="9989458" cy="402175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CH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.</m:t>
                                  </m:r>
                                  <m:r>
                                    <a:rPr lang="de-CH" smtClean="0"/>
                                    <m:t>𝑓</m:t>
                                  </m:r>
                                  <m:r>
                                    <a:rPr lang="de-CH" smtClean="0"/>
                                    <m:t>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CH" smtClean="0"/>
                                <m:t>exhale</m:t>
                              </m:r>
                              <m:r>
                                <a:rPr lang="de-CH" smtClean="0"/>
                                <m:t> (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de-CH" smtClean="0"/>
                                    <m:t>h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sSub>
                                <m:sSubPr>
                                  <m:ctrlPr>
                                    <a:rPr lang="de-CH" smtClean="0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, </m:t>
                              </m:r>
                              <m:r>
                                <a:rPr lang="de-CH" smtClean="0"/>
                                <m:t>𝑓𝑜𝑟𝑎𝑙𝑙</m:t>
                              </m:r>
                              <m:r>
                                <a:rPr lang="de-CH" smtClean="0"/>
                                <m:t> </m:t>
                              </m:r>
                              <m:r>
                                <a:rPr lang="de-CH" smtClean="0"/>
                                <m:t>𝑥</m:t>
                              </m:r>
                              <m:r>
                                <a:rPr lang="de-CH" smtClean="0"/>
                                <m:t>:</m:t>
                              </m:r>
                              <m:r>
                                <a:rPr lang="de-CH" smtClean="0"/>
                                <m:t>𝑇</m:t>
                              </m:r>
                              <m:r>
                                <a:rPr lang="de-CH" smtClean="0"/>
                                <m:t> ∷</m:t>
                              </m:r>
                              <m:r>
                                <a:rPr lang="de-CH" smtClean="0"/>
                                <m:t>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𝑥</m:t>
                                  </m:r>
                                </m:e>
                              </m:d>
                              <m:r>
                                <a:rPr lang="de-CH" smtClean="0"/>
                                <m:t>⇒</m:t>
                              </m:r>
                              <m:r>
                                <a:rPr lang="de-CH" smtClean="0"/>
                                <m:t>𝑎𝑐𝑐</m:t>
                              </m:r>
                              <m:d>
                                <m:dPr>
                                  <m:ctrlPr>
                                    <a:rPr lang="de-CH" smtClean="0"/>
                                  </m:ctrlPr>
                                </m:dPr>
                                <m:e>
                                  <m:r>
                                    <a:rPr lang="de-CH" smtClean="0"/>
                                    <m:t>𝑃</m:t>
                                  </m:r>
                                  <m:r>
                                    <a:rPr lang="de-CH" smtClean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de-CH" smtClean="0"/>
                                      </m:ctrlPr>
                                    </m:sSubPr>
                                    <m:e>
                                      <m:r>
                                        <a:rPr lang="de-CH" smtClean="0"/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smtClean="0"/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  <m:r>
                                    <a:rPr lang="de-CH" smtClean="0"/>
                                    <m:t>), </m:t>
                                  </m:r>
                                  <m:r>
                                    <a:rPr lang="de-CH" smtClean="0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CH" smtClean="0"/>
                                      </m:ctrlPr>
                                    </m:dPr>
                                    <m:e>
                                      <m:r>
                                        <a:rPr lang="de-CH" smtClean="0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)</a:t>
                          </a:r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Let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,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CH" dirty="0" smtClean="0"/>
                            <a:t> be a fresh symbolic constants of type </a:t>
                          </a: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𝑇</m:t>
                              </m:r>
                            </m:oMath>
                          </a14:m>
                          <a:endParaRPr lang="de-CH" dirty="0" smtClean="0"/>
                        </a:p>
                        <a:p>
                          <a:pPr marL="0" lvl="0" indent="0" algn="l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de-CH" smtClean="0"/>
                                <m:t>𝑐h𝑒𝑐𝑘</m:t>
                              </m:r>
                              <m:r>
                                <a:rPr lang="de-CH" smtClean="0"/>
                                <m:t> </m:t>
                              </m:r>
                              <m:sSub>
                                <m:sSubPr>
                                  <m:ctrlPr>
                                    <a:rPr lang="de-CH"/>
                                  </m:ctrlPr>
                                </m:sSubPr>
                                <m:e>
                                  <m:r>
                                    <a:rPr lang="el-GR"/>
                                    <m:t>𝜋</m:t>
                                  </m:r>
                                </m:e>
                                <m:sub>
                                  <m:r>
                                    <a:rPr lang="de-CH" smtClean="0"/>
                                    <m:t>0</m:t>
                                  </m:r>
                                </m:sub>
                              </m:sSub>
                              <m:r>
                                <a:rPr lang="de-CH" smtClean="0"/>
                                <m:t>⊨</m:t>
                              </m:r>
                            </m:oMath>
                          </a14:m>
                          <a:r>
                            <a:rPr lang="de-CH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 ∧ </m:t>
                              </m:r>
                              <m:r>
                                <a:rPr lang="de-CH" u="none" baseline="0" smtClean="0"/>
                                <m:t>𝑐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∧(</m:t>
                              </m:r>
                              <m:r>
                                <a:rPr lang="de-CH" u="none" baseline="0" smtClean="0"/>
                                <m:t>𝑒</m:t>
                              </m:r>
                              <m:d>
                                <m:dPr>
                                  <m:ctrlPr>
                                    <a:rPr lang="de-CH" u="none" baseline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u="none" baseline="0" smtClean="0"/>
                                      </m:ctrlPr>
                                    </m:sSubPr>
                                    <m:e>
                                      <m:r>
                                        <a:rPr lang="de-CH" u="none" baseline="0" smtClean="0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CH" u="none" baseline="0" smtClean="0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u="none" baseline="0" smtClean="0"/>
                                <m:t>==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𝑒</m:t>
                                  </m:r>
                                  <m:r>
                                    <a:rPr lang="de-CH" u="none" baseline="0" smtClean="0"/>
                                    <m:t>(</m:t>
                                  </m:r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  <m:r>
                                <a:rPr lang="de-CH" u="none" baseline="0" smtClean="0"/>
                                <m:t>))⇒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CH" u="none" baseline="0" dirty="0" smtClean="0"/>
                                <m:t> == </m:t>
                              </m:r>
                              <m:sSub>
                                <m:sSubPr>
                                  <m:ctrlPr>
                                    <a:rPr lang="de-CH" u="none" baseline="0" smtClean="0"/>
                                  </m:ctrlPr>
                                </m:sSubPr>
                                <m:e>
                                  <m:r>
                                    <a:rPr lang="de-CH" u="none" baseline="0" smtClean="0"/>
                                    <m:t>𝑦</m:t>
                                  </m:r>
                                </m:e>
                                <m:sub>
                                  <m:r>
                                    <a:rPr lang="de-CH" u="none" baseline="0" smtClean="0"/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CH" u="none" baseline="0" dirty="0" smtClean="0"/>
                        </a:p>
                        <a:p>
                          <a:pPr marL="0" lvl="0" indent="0" algn="l">
                            <a:buNone/>
                          </a:pPr>
                          <a:endParaRPr lang="de-CH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lv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𝑟𝑒𝑚𝑜𝑣𝑒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)?</m:t>
                                    </m:r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de-CH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CH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:0</m:t>
                                    </m:r>
                                  </m:e>
                                </m:d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CH" b="0" i="0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6474627"/>
                  </p:ext>
                </p:extLst>
              </p:nvPr>
            </p:nvGraphicFramePr>
            <p:xfrm>
              <a:off x="838200" y="1948642"/>
              <a:ext cx="9989458" cy="402175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Declaration:</a:t>
                          </a:r>
                        </a:p>
                        <a:p>
                          <a:r>
                            <a:rPr lang="en-GB" dirty="0" smtClean="0"/>
                            <a:t>Field</a:t>
                          </a:r>
                        </a:p>
                        <a:p>
                          <a:r>
                            <a:rPr lang="en-GB" dirty="0" smtClean="0"/>
                            <a:t>Predicate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086" r="-79" b="-308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126473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Check </a:t>
                          </a:r>
                          <a:r>
                            <a:rPr lang="en-GB" dirty="0" err="1" smtClean="0"/>
                            <a:t>Injectivity</a:t>
                          </a:r>
                          <a:r>
                            <a:rPr lang="en-GB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Field</a:t>
                          </a:r>
                        </a:p>
                        <a:p>
                          <a:endParaRPr lang="en-GB" baseline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80288" r="-79" b="-140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Inverse</a:t>
                          </a:r>
                          <a:r>
                            <a:rPr lang="en-GB" baseline="0" dirty="0" smtClean="0"/>
                            <a:t> Function: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lvl="0" indent="0" algn="l">
                            <a:buNone/>
                          </a:pPr>
                          <a:r>
                            <a:rPr lang="de-CH" dirty="0" smtClean="0"/>
                            <a:t>as before</a:t>
                          </a:r>
                          <a:endParaRPr lang="de-CH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3076979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Remove Permission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i="0" dirty="0" smtClean="0"/>
                            <a:t>Field</a:t>
                          </a:r>
                          <a:endParaRPr lang="en-GB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356164" r="-79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4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Quantified</a:t>
            </a:r>
            <a:r>
              <a:rPr lang="de-CH" dirty="0" smtClean="0"/>
              <a:t> </a:t>
            </a:r>
            <a:r>
              <a:rPr lang="de-CH" dirty="0" err="1" smtClean="0"/>
              <a:t>Predicate</a:t>
            </a:r>
            <a:r>
              <a:rPr lang="de-CH" dirty="0" smtClean="0"/>
              <a:t> </a:t>
            </a:r>
            <a:r>
              <a:rPr lang="de-CH" dirty="0" smtClean="0"/>
              <a:t>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 smtClean="0">
                    <a:solidFill>
                      <a:srgbClr val="300B99"/>
                    </a:solidFill>
                  </a:rPr>
                  <a:t>i</a:t>
                </a:r>
                <a:r>
                  <a:rPr lang="de-CH" dirty="0" err="1" smtClean="0">
                    <a:solidFill>
                      <a:srgbClr val="300B99"/>
                    </a:solidFill>
                  </a:rPr>
                  <a:t>nhale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891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 smtClean="0">
                <a:solidFill>
                  <a:srgbClr val="3232FF"/>
                </a:solidFill>
              </a:rPr>
              <a:t>inverse function</a:t>
            </a:r>
          </a:p>
          <a:p>
            <a:r>
              <a:rPr lang="de-CH" sz="2200" dirty="0" err="1" smtClean="0"/>
              <a:t>Define</a:t>
            </a:r>
            <a:r>
              <a:rPr lang="de-CH" sz="2200" dirty="0" smtClean="0"/>
              <a:t> </a:t>
            </a:r>
            <a:r>
              <a:rPr lang="de-CH" sz="2200" dirty="0" smtClean="0"/>
              <a:t>Permissions for general location</a:t>
            </a:r>
            <a:endParaRPr lang="de-CH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 smtClean="0">
                    <a:solidFill>
                      <a:srgbClr val="300B99"/>
                    </a:solidFill>
                  </a:rPr>
                  <a:t>exhale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CH" i="0" smtClean="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de-CH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d>
                          <m:dPr>
                            <m:ctrlPr>
                              <a:rPr lang="de-CH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solidFill>
                                  <a:srgbClr val="3232FF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de-CH" i="0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de-CH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de-CH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3"/>
                <a:stretch>
                  <a:fillRect l="-1882" t="-6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200" dirty="0"/>
                  <a:t>Assert </a:t>
                </a:r>
                <a:r>
                  <a:rPr lang="de-CH" sz="2200" dirty="0">
                    <a:solidFill>
                      <a:srgbClr val="3232FF"/>
                    </a:solidFill>
                  </a:rPr>
                  <a:t>injectivity</a:t>
                </a:r>
                <a:r>
                  <a:rPr lang="de-CH" sz="2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de-CH" sz="2200" i="0" smtClean="0">
                        <a:solidFill>
                          <a:srgbClr val="3232FF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de-CH" sz="22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de-CH" sz="2200" i="1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2200" i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de-CH" sz="2200" dirty="0" smtClean="0"/>
              </a:p>
              <a:p>
                <a:r>
                  <a:rPr lang="de-CH" sz="2200" dirty="0" smtClean="0"/>
                  <a:t>Assert </a:t>
                </a:r>
                <a:r>
                  <a:rPr lang="de-CH" sz="2200" dirty="0" smtClean="0"/>
                  <a:t>sufficient permission</a:t>
                </a:r>
              </a:p>
              <a:p>
                <a:r>
                  <a:rPr lang="de-CH" sz="2200" dirty="0" smtClean="0"/>
                  <a:t>Define </a:t>
                </a:r>
                <a:r>
                  <a:rPr lang="de-CH" sz="2200" dirty="0">
                    <a:solidFill>
                      <a:srgbClr val="3232FF"/>
                    </a:solidFill>
                  </a:rPr>
                  <a:t>inverse function</a:t>
                </a:r>
              </a:p>
              <a:p>
                <a:r>
                  <a:rPr lang="de-CH" sz="2200" dirty="0" smtClean="0"/>
                  <a:t>Define Permissions for general location</a:t>
                </a:r>
                <a:endParaRPr lang="de-CH" sz="22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4"/>
                <a:stretch>
                  <a:fillRect l="-1412" t="-198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Quantified Predicate Permissions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Verification Condition Generation</a:t>
            </a:r>
          </a:p>
          <a:p>
            <a:r>
              <a:rPr lang="de-CH" dirty="0" smtClean="0"/>
              <a:t>Carbon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200" dirty="0" smtClean="0"/>
              <a:t>Define </a:t>
            </a:r>
            <a:r>
              <a:rPr lang="de-CH" sz="2200" dirty="0"/>
              <a:t>t</a:t>
            </a:r>
            <a:r>
              <a:rPr lang="de-CH" sz="2200" dirty="0" smtClean="0"/>
              <a:t>ranslation of quantified inhaling and exhaling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Symbolic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smtClean="0"/>
              <a:t>Generation</a:t>
            </a:r>
          </a:p>
          <a:p>
            <a:r>
              <a:rPr lang="de-CH" dirty="0" smtClean="0"/>
              <a:t>Silicon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sz="2200" dirty="0" err="1" smtClean="0"/>
              <a:t>Introduce</a:t>
            </a:r>
            <a:endParaRPr lang="de-CH" sz="2200" dirty="0" smtClean="0"/>
          </a:p>
          <a:p>
            <a:pPr lvl="1"/>
            <a:r>
              <a:rPr lang="de-CH" sz="2200" dirty="0" smtClean="0"/>
              <a:t> </a:t>
            </a:r>
            <a:r>
              <a:rPr lang="de-CH" sz="2200" dirty="0" err="1" smtClean="0"/>
              <a:t>heap</a:t>
            </a:r>
            <a:r>
              <a:rPr lang="de-CH" sz="2200" dirty="0" smtClean="0"/>
              <a:t> </a:t>
            </a:r>
            <a:r>
              <a:rPr lang="de-CH" sz="2200" dirty="0" err="1" smtClean="0"/>
              <a:t>representation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inhaling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pPr lvl="1"/>
            <a:r>
              <a:rPr lang="de-CH" sz="2200" dirty="0" err="1" smtClean="0"/>
              <a:t>Quantified</a:t>
            </a:r>
            <a:r>
              <a:rPr lang="de-CH" sz="2200" dirty="0" smtClean="0"/>
              <a:t> </a:t>
            </a:r>
            <a:r>
              <a:rPr lang="de-CH" sz="2200" dirty="0" err="1" smtClean="0"/>
              <a:t>exhaling</a:t>
            </a:r>
            <a:r>
              <a:rPr lang="de-CH" sz="2200" dirty="0" smtClean="0"/>
              <a:t> </a:t>
            </a:r>
            <a:r>
              <a:rPr lang="de-CH" sz="2200" dirty="0" err="1" smtClean="0"/>
              <a:t>of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predicates</a:t>
            </a:r>
            <a:endParaRPr lang="de-CH" sz="2200" dirty="0" smtClean="0"/>
          </a:p>
          <a:p>
            <a:r>
              <a:rPr lang="de-CH" sz="2200" dirty="0" err="1" smtClean="0"/>
              <a:t>Adapt</a:t>
            </a:r>
            <a:endParaRPr lang="de-CH" sz="2200" dirty="0" smtClean="0"/>
          </a:p>
          <a:p>
            <a:pPr lvl="1"/>
            <a:r>
              <a:rPr lang="de-CH" sz="2200" dirty="0" err="1" smtClean="0"/>
              <a:t>Inhale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/>
              <a:t>Exhale</a:t>
            </a:r>
            <a:r>
              <a:rPr lang="de-CH" sz="2200" dirty="0" smtClean="0"/>
              <a:t> </a:t>
            </a:r>
            <a:r>
              <a:rPr lang="de-CH" sz="2200" dirty="0" err="1" smtClean="0"/>
              <a:t>single</a:t>
            </a:r>
            <a:r>
              <a:rPr lang="de-CH" sz="2200" dirty="0" smtClean="0"/>
              <a:t> </a:t>
            </a:r>
            <a:r>
              <a:rPr lang="de-CH" sz="2200" dirty="0" err="1" smtClean="0"/>
              <a:t>predicate</a:t>
            </a:r>
            <a:r>
              <a:rPr lang="de-CH" sz="2200" dirty="0" smtClean="0"/>
              <a:t> </a:t>
            </a:r>
            <a:r>
              <a:rPr lang="de-CH" sz="2200" dirty="0" err="1" smtClean="0"/>
              <a:t>permission</a:t>
            </a:r>
            <a:endParaRPr lang="de-CH" sz="2200" dirty="0" smtClean="0"/>
          </a:p>
          <a:p>
            <a:pPr lvl="1"/>
            <a:r>
              <a:rPr lang="de-CH" sz="2200" dirty="0" err="1" smtClean="0">
                <a:solidFill>
                  <a:srgbClr val="3232FF"/>
                </a:solidFill>
              </a:rPr>
              <a:t>Fold</a:t>
            </a:r>
            <a:endParaRPr lang="de-CH" sz="2200" dirty="0" smtClean="0">
              <a:solidFill>
                <a:srgbClr val="3232FF"/>
              </a:solidFill>
            </a:endParaRPr>
          </a:p>
          <a:p>
            <a:pPr lvl="1"/>
            <a:r>
              <a:rPr lang="de-CH" sz="2200" dirty="0" err="1" smtClean="0">
                <a:solidFill>
                  <a:srgbClr val="3232FF"/>
                </a:solidFill>
              </a:rPr>
              <a:t>Unfold</a:t>
            </a:r>
            <a:endParaRPr lang="de-CH" sz="2200" dirty="0">
              <a:solidFill>
                <a:srgbClr val="32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Generalised Verification for Quantified Permissions</vt:lpstr>
      <vt:lpstr>Quantified Permissions</vt:lpstr>
      <vt:lpstr>Generalisation</vt:lpstr>
      <vt:lpstr>Quantified Field Permissions</vt:lpstr>
      <vt:lpstr>Quantified Field Permissions</vt:lpstr>
      <vt:lpstr>Inhaling Quantified Permissions</vt:lpstr>
      <vt:lpstr>Exhaling Quantified Permissions</vt:lpstr>
      <vt:lpstr>Quantified Predicate Permissions</vt:lpstr>
      <vt:lpstr>Quantified Predicate Permissions</vt:lpstr>
      <vt:lpstr>Inhaling Quantified Permissions</vt:lpstr>
      <vt:lpstr>Inhaling Quantified Permissions</vt:lpstr>
      <vt:lpstr>Exhaling Quantified Permissions</vt:lpstr>
      <vt:lpstr>Exhaling Quantified Permissions</vt:lpstr>
      <vt:lpstr>Inhaling/Exhaling Unquantified Permissions</vt:lpstr>
      <vt:lpstr>Inhaling/Exhaling Unquantified Permissions</vt:lpstr>
      <vt:lpstr>Demo</vt:lpstr>
      <vt:lpstr>Quantified Magic Wand Permissions</vt:lpstr>
      <vt:lpstr>Combination: Rewriting Rules</vt:lpstr>
      <vt:lpstr>Demo</vt:lpstr>
      <vt:lpstr>Combination: Rewriting Rules</vt:lpstr>
      <vt:lpstr>Inhaling Quantified Permissions</vt:lpstr>
      <vt:lpstr>Exhaling Quantified Permissions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Müller  Nadja</cp:lastModifiedBy>
  <cp:revision>298</cp:revision>
  <cp:lastPrinted>2016-04-27T19:49:22Z</cp:lastPrinted>
  <dcterms:created xsi:type="dcterms:W3CDTF">2016-04-22T08:39:52Z</dcterms:created>
  <dcterms:modified xsi:type="dcterms:W3CDTF">2016-09-28T13:47:23Z</dcterms:modified>
</cp:coreProperties>
</file>