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366" r:id="rId4"/>
    <p:sldId id="305" r:id="rId5"/>
    <p:sldId id="355" r:id="rId6"/>
    <p:sldId id="370" r:id="rId7"/>
    <p:sldId id="334" r:id="rId8"/>
    <p:sldId id="372" r:id="rId9"/>
    <p:sldId id="335" r:id="rId10"/>
    <p:sldId id="333" r:id="rId11"/>
    <p:sldId id="337" r:id="rId12"/>
    <p:sldId id="342" r:id="rId13"/>
    <p:sldId id="349" r:id="rId14"/>
    <p:sldId id="338" r:id="rId15"/>
    <p:sldId id="363" r:id="rId16"/>
    <p:sldId id="359" r:id="rId17"/>
    <p:sldId id="262" r:id="rId18"/>
    <p:sldId id="360" r:id="rId19"/>
    <p:sldId id="277" r:id="rId20"/>
    <p:sldId id="373" r:id="rId21"/>
    <p:sldId id="367" r:id="rId22"/>
    <p:sldId id="362" r:id="rId23"/>
    <p:sldId id="361" r:id="rId24"/>
    <p:sldId id="276" r:id="rId25"/>
    <p:sldId id="353" r:id="rId26"/>
    <p:sldId id="354" r:id="rId27"/>
    <p:sldId id="356" r:id="rId28"/>
    <p:sldId id="357" r:id="rId29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058108"/>
    <a:srgbClr val="300B99"/>
    <a:srgbClr val="07BD0B"/>
    <a:srgbClr val="D161B1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27/09/2016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27/09/2016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3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69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8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2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27.09.2016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Final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3606755"/>
                  </p:ext>
                </p:extLst>
              </p:nvPr>
            </p:nvGraphicFramePr>
            <p:xfrm>
              <a:off x="838200" y="1948642"/>
              <a:ext cx="9989458" cy="39255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b="0" i="1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 &amp;&amp; …&amp;&amp;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3606755"/>
                  </p:ext>
                </p:extLst>
              </p:nvPr>
            </p:nvGraphicFramePr>
            <p:xfrm>
              <a:off x="838200" y="1948642"/>
              <a:ext cx="9989458" cy="39255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98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055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4576" r="-79" b="-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04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7796651"/>
                  </p:ext>
                </p:extLst>
              </p:nvPr>
            </p:nvGraphicFramePr>
            <p:xfrm>
              <a:off x="838200" y="1940329"/>
              <a:ext cx="9989458" cy="34127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General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de-CH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↦[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de-CH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435946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 ?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 ?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7796651"/>
                  </p:ext>
                </p:extLst>
              </p:nvPr>
            </p:nvGraphicFramePr>
            <p:xfrm>
              <a:off x="838200" y="1940329"/>
              <a:ext cx="9989458" cy="34127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50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General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11333" r="-79" b="-1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435946"/>
                      </a:ext>
                    </a:extLst>
                  </a:tr>
                  <a:tr h="15133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27309" r="-79" b="-2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7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3441258"/>
                  </p:ext>
                </p:extLst>
              </p:nvPr>
            </p:nvGraphicFramePr>
            <p:xfrm>
              <a:off x="838200" y="1948642"/>
              <a:ext cx="9989458" cy="38826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3441258"/>
                  </p:ext>
                </p:extLst>
              </p:nvPr>
            </p:nvGraphicFramePr>
            <p:xfrm>
              <a:off x="838200" y="1948642"/>
              <a:ext cx="9989458" cy="38826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50606" r="-79" b="-4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248556"/>
                  </p:ext>
                </p:extLst>
              </p:nvPr>
            </p:nvGraphicFramePr>
            <p:xfrm>
              <a:off x="838200" y="1948642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 …,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CH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248556"/>
                  </p:ext>
                </p:extLst>
              </p:nvPr>
            </p:nvGraphicFramePr>
            <p:xfrm>
              <a:off x="838200" y="1948642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10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03086" r="-79" b="-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Unquantified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6454872"/>
                  </p:ext>
                </p:extLst>
              </p:nvPr>
            </p:nvGraphicFramePr>
            <p:xfrm>
              <a:off x="838200" y="1940329"/>
              <a:ext cx="9989458" cy="39674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Inhaling:</a:t>
                          </a:r>
                          <a:r>
                            <a:rPr lang="en-GB" b="1" i="0" baseline="0" dirty="0" smtClean="0"/>
                            <a:t> </a:t>
                          </a:r>
                          <a:r>
                            <a:rPr lang="en-GB" b="1" i="0" dirty="0" smtClean="0"/>
                            <a:t>Add Heap Chunk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==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)? 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 &amp;&amp; …&amp;&amp;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?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==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)?  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:0)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 &amp;&amp; …&amp;&amp;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de-CH" sz="18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?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CH" sz="18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:0]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6454872"/>
                  </p:ext>
                </p:extLst>
              </p:nvPr>
            </p:nvGraphicFramePr>
            <p:xfrm>
              <a:off x="838200" y="1940329"/>
              <a:ext cx="9989458" cy="39674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333" r="-79" b="-33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Inhaling:</a:t>
                          </a:r>
                          <a:r>
                            <a:rPr lang="en-GB" b="1" i="0" baseline="0" dirty="0" smtClean="0"/>
                            <a:t> </a:t>
                          </a:r>
                          <a:r>
                            <a:rPr lang="en-GB" b="1" i="0" dirty="0" smtClean="0"/>
                            <a:t>Add </a:t>
                          </a:r>
                          <a:r>
                            <a:rPr lang="en-GB" b="1" i="0" dirty="0" smtClean="0"/>
                            <a:t>Heap </a:t>
                          </a:r>
                          <a:r>
                            <a:rPr lang="en-GB" b="1" i="0" dirty="0" smtClean="0"/>
                            <a:t>Chunk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54196" r="-79" b="-75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5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04167" r="-79" b="-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4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12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Permitted Expressions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329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Combinations of 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de-CH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350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))⇒</m:t>
                    </m:r>
                    <m:r>
                      <m:rPr>
                        <m:sty m:val="p"/>
                      </m:rPr>
                      <a:rPr lang="en-GB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i="1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400" i="1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:endParaRPr lang="en-GB" sz="2200" i="1" dirty="0" smtClean="0">
                  <a:solidFill>
                    <a:srgbClr val="32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200" i="1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Condition Constraint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18987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Condition Constraint: Rewriting Rules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CH" dirty="0" smtClean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 </a:t>
                </a:r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4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Nested Quantifiers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6">
                    <a:lumMod val="75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6">
                    <a:lumMod val="75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8570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dirty="0"/>
              <a:t>Nested Quantified </a:t>
            </a:r>
            <a:r>
              <a:rPr lang="en-GB" dirty="0" smtClean="0"/>
              <a:t>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 …)</m:t>
                    </m:r>
                  </m:oMath>
                </a14:m>
                <a:endParaRPr lang="en-GB" sz="20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Rewriting (1)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(2):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2400" i="1" dirty="0" smtClean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GB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</m:oMath>
                </a14:m>
                <a:endParaRPr lang="en-GB" sz="24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  <a:blipFill rotWithShape="0">
                <a:blip r:embed="rId2"/>
                <a:stretch>
                  <a:fillRect l="-754" t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01130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b="0" i="1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∷</m:t>
                                  </m:r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 .. . 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101130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549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926" r="-7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7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07672"/>
                  </p:ext>
                </p:extLst>
              </p:nvPr>
            </p:nvGraphicFramePr>
            <p:xfrm>
              <a:off x="838200" y="1948642"/>
              <a:ext cx="9989458" cy="39463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</a:t>
                          </a:r>
                          <a:r>
                            <a:rPr lang="en-GB" b="0" i="0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,..,</m:t>
                                  </m:r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,..,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…∧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Function, </a:t>
                          </a:r>
                        </a:p>
                        <a:p>
                          <a:r>
                            <a:rPr lang="en-GB" b="1" i="0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07672"/>
                  </p:ext>
                </p:extLst>
              </p:nvPr>
            </p:nvGraphicFramePr>
            <p:xfrm>
              <a:off x="838200" y="1948642"/>
              <a:ext cx="9989458" cy="39463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3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4698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</a:t>
                          </a:r>
                          <a:r>
                            <a:rPr lang="en-GB" b="0" i="0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9555" r="-79" b="-44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Function, </a:t>
                          </a:r>
                        </a:p>
                        <a:p>
                          <a:r>
                            <a:rPr lang="en-GB" b="1" i="0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Supported Expressions (Carbon &amp; Silicon)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>
                    <a:solidFill>
                      <a:schemeClr val="tx1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733" t="-2241" b="-30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54951" y="2473878"/>
            <a:ext cx="50351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/>
              <a:t>Predicate Permission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31823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/>
              <a:t>Pure Expression</a:t>
            </a:r>
          </a:p>
          <a:p>
            <a:r>
              <a:rPr lang="de-CH" sz="2500" dirty="0" smtClean="0"/>
              <a:t>Field Permission</a:t>
            </a:r>
          </a:p>
          <a:p>
            <a:r>
              <a:rPr lang="de-CH" sz="2500" dirty="0" smtClean="0"/>
              <a:t>Predicate Permission</a:t>
            </a:r>
          </a:p>
          <a:p>
            <a:r>
              <a:rPr lang="de-CH" sz="2500" dirty="0" smtClean="0"/>
              <a:t>Magic Wand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  <a:p>
            <a:r>
              <a:rPr lang="de-CH" sz="2500" dirty="0" smtClean="0"/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8740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71314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/>
              <a:t>Pure Expression</a:t>
            </a:r>
          </a:p>
          <a:p>
            <a:r>
              <a:rPr lang="de-CH" sz="2500" dirty="0" smtClean="0"/>
              <a:t>Field Permission</a:t>
            </a:r>
          </a:p>
          <a:p>
            <a:r>
              <a:rPr lang="de-CH" sz="2500" dirty="0" smtClean="0"/>
              <a:t>Predicate Permission</a:t>
            </a:r>
          </a:p>
          <a:p>
            <a:r>
              <a:rPr lang="de-CH" sz="2500" dirty="0" smtClean="0"/>
              <a:t>Magic Wand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  <a:p>
            <a:r>
              <a:rPr lang="de-CH" sz="2500" dirty="0" smtClean="0"/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4206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Previously allowed Expressions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0067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Predicate Permissions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chemeClr val="accent2">
                    <a:lumMod val="75000"/>
                  </a:schemeClr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18304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Inhale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91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inverse function</a:t>
            </a:r>
          </a:p>
          <a:p>
            <a:r>
              <a:rPr lang="de-CH" dirty="0" smtClean="0"/>
              <a:t>Assume receivers are non-null</a:t>
            </a:r>
          </a:p>
          <a:p>
            <a:r>
              <a:rPr lang="de-CH" dirty="0" smtClean="0"/>
              <a:t>Define Permissions for general location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Exhale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882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Assert injectivity of e(x</a:t>
            </a:r>
            <a:r>
              <a:rPr lang="de-CH" dirty="0" smtClean="0"/>
              <a:t>)</a:t>
            </a:r>
          </a:p>
          <a:p>
            <a:r>
              <a:rPr lang="de-CH" dirty="0" smtClean="0"/>
              <a:t>Assert sufficient permission</a:t>
            </a:r>
          </a:p>
          <a:p>
            <a:r>
              <a:rPr lang="de-CH" dirty="0" smtClean="0"/>
              <a:t>Define </a:t>
            </a:r>
            <a:r>
              <a:rPr lang="de-CH" dirty="0"/>
              <a:t>inverse function</a:t>
            </a:r>
          </a:p>
          <a:p>
            <a:r>
              <a:rPr lang="de-CH" dirty="0" smtClean="0"/>
              <a:t>Define Permissions for general location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9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</a:t>
            </a:r>
            <a:r>
              <a:rPr lang="de-CH" dirty="0"/>
              <a:t>t</a:t>
            </a:r>
            <a:r>
              <a:rPr lang="de-CH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Symbolic Exectuion 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Introduce</a:t>
            </a:r>
          </a:p>
          <a:p>
            <a:pPr lvl="1"/>
            <a:r>
              <a:rPr lang="de-CH" dirty="0" smtClean="0"/>
              <a:t>Heap representation</a:t>
            </a:r>
          </a:p>
          <a:p>
            <a:pPr lvl="1"/>
            <a:r>
              <a:rPr lang="de-CH" dirty="0"/>
              <a:t>inhaling </a:t>
            </a:r>
            <a:r>
              <a:rPr lang="de-CH" dirty="0" smtClean="0"/>
              <a:t>/exhaling Quantified Field Permissions</a:t>
            </a:r>
          </a:p>
          <a:p>
            <a:r>
              <a:rPr lang="de-CH" dirty="0" smtClean="0"/>
              <a:t>Adapt</a:t>
            </a:r>
          </a:p>
          <a:p>
            <a:pPr lvl="1"/>
            <a:r>
              <a:rPr lang="de-CH" dirty="0" smtClean="0"/>
              <a:t>Inhale single field permission</a:t>
            </a:r>
          </a:p>
          <a:p>
            <a:pPr lvl="1"/>
            <a:r>
              <a:rPr lang="de-CH" dirty="0" smtClean="0"/>
              <a:t>Exhale single field permission</a:t>
            </a:r>
          </a:p>
          <a:p>
            <a:pPr lvl="1"/>
            <a:r>
              <a:rPr lang="de-CH" dirty="0" smtClean="0"/>
              <a:t>read</a:t>
            </a:r>
          </a:p>
          <a:p>
            <a:pPr lvl="1"/>
            <a:r>
              <a:rPr lang="de-CH" dirty="0" smtClean="0"/>
              <a:t>write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24845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↦[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m:rPr>
                                    <m:nor/>
                                  </m:rPr>
                                  <a:rPr lang="de-CH" sz="1800" kern="120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) ?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:0]}</m:t>
                                </m:r>
                              </m:oMath>
                            </m:oMathPara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36199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2402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</a:t>
                          </a:r>
                          <a:r>
                            <a:rPr lang="en-GB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488" r="-79" b="-257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baseline="0" dirty="0" smtClean="0"/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05102" r="-79" b="-16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3244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31034" r="-79" b="-8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94521" r="-79" b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Quantified Predicate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</a:t>
            </a:r>
            <a:r>
              <a:rPr lang="de-CH" dirty="0"/>
              <a:t>t</a:t>
            </a:r>
            <a:r>
              <a:rPr lang="de-CH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Symbolic Exectuion 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Introduce</a:t>
            </a:r>
          </a:p>
          <a:p>
            <a:pPr lvl="1"/>
            <a:r>
              <a:rPr lang="de-CH" dirty="0" smtClean="0"/>
              <a:t> heap representation</a:t>
            </a:r>
          </a:p>
          <a:p>
            <a:pPr lvl="1"/>
            <a:r>
              <a:rPr lang="de-CH" dirty="0" smtClean="0"/>
              <a:t>Quantified inhaling</a:t>
            </a:r>
            <a:r>
              <a:rPr lang="de-CH" dirty="0"/>
              <a:t> of predicates</a:t>
            </a:r>
            <a:endParaRPr lang="de-CH" dirty="0" smtClean="0"/>
          </a:p>
          <a:p>
            <a:pPr lvl="1"/>
            <a:r>
              <a:rPr lang="de-CH" dirty="0" smtClean="0"/>
              <a:t>Quantified exhaling of predicates</a:t>
            </a:r>
          </a:p>
          <a:p>
            <a:r>
              <a:rPr lang="de-CH" dirty="0" smtClean="0"/>
              <a:t>Adapt</a:t>
            </a:r>
          </a:p>
          <a:p>
            <a:pPr lvl="1"/>
            <a:r>
              <a:rPr lang="de-CH" dirty="0" smtClean="0"/>
              <a:t>Inhale single predicate permission</a:t>
            </a:r>
          </a:p>
          <a:p>
            <a:pPr lvl="1"/>
            <a:r>
              <a:rPr lang="de-CH" dirty="0" smtClean="0"/>
              <a:t>Exhale single predicate permission</a:t>
            </a:r>
          </a:p>
          <a:p>
            <a:pPr lvl="1"/>
            <a:r>
              <a:rPr lang="de-CH" dirty="0" smtClean="0"/>
              <a:t>Fold</a:t>
            </a:r>
          </a:p>
          <a:p>
            <a:pPr lvl="1"/>
            <a:r>
              <a:rPr lang="de-CH" dirty="0" smtClean="0"/>
              <a:t>Unfold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7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Office PowerPoint</Application>
  <PresentationFormat>Widescreen</PresentationFormat>
  <Paragraphs>395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Generalised Verification for Quantified Permissions</vt:lpstr>
      <vt:lpstr>Quantified Permissions</vt:lpstr>
      <vt:lpstr>Generalisation</vt:lpstr>
      <vt:lpstr>Previously allowed Expressions</vt:lpstr>
      <vt:lpstr>Quantified Predicate Permissions</vt:lpstr>
      <vt:lpstr>Quantified Field Permissions</vt:lpstr>
      <vt:lpstr>Quantified Field Permissions</vt:lpstr>
      <vt:lpstr>Inhaling Quantified Permissions</vt:lpstr>
      <vt:lpstr>Quantified Predicate Permissions</vt:lpstr>
      <vt:lpstr>Inhaling Quantified Permissions</vt:lpstr>
      <vt:lpstr>Inhaling Quantified Permissions</vt:lpstr>
      <vt:lpstr>Exhaling Quantified Permissions</vt:lpstr>
      <vt:lpstr>Exhaling Quantified Permissions</vt:lpstr>
      <vt:lpstr>Inhaling/Exhaling Unquantified Permissions</vt:lpstr>
      <vt:lpstr>Demo</vt:lpstr>
      <vt:lpstr>Permitted Expressions</vt:lpstr>
      <vt:lpstr>Quantified Magic Wand Permissions</vt:lpstr>
      <vt:lpstr>Combinations of Quantifiers</vt:lpstr>
      <vt:lpstr>Combination: Rewriting Rules</vt:lpstr>
      <vt:lpstr>Condition Constraint</vt:lpstr>
      <vt:lpstr>Condition Constraint: Rewriting Rules</vt:lpstr>
      <vt:lpstr>Demo</vt:lpstr>
      <vt:lpstr>Nested Quantifiers</vt:lpstr>
      <vt:lpstr>Nested Quantified Permissions</vt:lpstr>
      <vt:lpstr>Inhaling Quantified Permissions</vt:lpstr>
      <vt:lpstr>Exhaling Quantified Permissions</vt:lpstr>
      <vt:lpstr>Supported Expressions (Carbon &amp; Silicon)</vt:lpstr>
      <vt:lpstr>Generalisation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285</cp:revision>
  <cp:lastPrinted>2016-04-27T19:49:22Z</cp:lastPrinted>
  <dcterms:created xsi:type="dcterms:W3CDTF">2016-04-22T08:39:52Z</dcterms:created>
  <dcterms:modified xsi:type="dcterms:W3CDTF">2016-09-27T18:49:28Z</dcterms:modified>
</cp:coreProperties>
</file>