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7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96" r:id="rId12"/>
    <p:sldId id="295" r:id="rId13"/>
    <p:sldId id="284" r:id="rId14"/>
    <p:sldId id="294" r:id="rId15"/>
    <p:sldId id="285" r:id="rId16"/>
    <p:sldId id="286" r:id="rId17"/>
    <p:sldId id="290" r:id="rId18"/>
    <p:sldId id="262" r:id="rId19"/>
    <p:sldId id="259" r:id="rId20"/>
    <p:sldId id="277" r:id="rId21"/>
    <p:sldId id="289" r:id="rId22"/>
    <p:sldId id="304" r:id="rId23"/>
    <p:sldId id="305" r:id="rId24"/>
    <p:sldId id="275" r:id="rId25"/>
    <p:sldId id="276" r:id="rId26"/>
    <p:sldId id="288" r:id="rId27"/>
    <p:sldId id="287" r:id="rId28"/>
    <p:sldId id="269" r:id="rId29"/>
    <p:sldId id="293" r:id="rId30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B99"/>
    <a:srgbClr val="D161B1"/>
    <a:srgbClr val="3232FF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30/06/2016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1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9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47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8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4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2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4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4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2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30.06.2016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Intermediate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rgbClr val="300B99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Rewriting</a:t>
                </a:r>
                <a:endParaRPr lang="en-US" sz="22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accent2">
                        <a:lumMod val="75000"/>
                      </a:schemeClr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Rewriting</a:t>
                </a:r>
              </a:p>
              <a:p>
                <a:pPr>
                  <a:buFontTx/>
                  <a:buChar char="-"/>
                </a:pP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Base Cases</a:t>
                </a:r>
                <a:r>
                  <a:rPr lang="en-US" sz="2200" dirty="0">
                    <a:latin typeface="Cambria Math" panose="02040503050406030204" pitchFamily="18" charset="0"/>
                  </a:rPr>
                  <a:t>: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Permission, </a:t>
                </a:r>
                <a:r>
                  <a:rPr lang="en-US" sz="2200" dirty="0">
                    <a:latin typeface="Cambria Math" panose="02040503050406030204" pitchFamily="18" charset="0"/>
                  </a:rPr>
                  <a:t>Field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Permission, pure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</a:t>
                </a: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 b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7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Predicate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),…,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c(x): </a:t>
                </a:r>
                <a:r>
                  <a:rPr lang="en-US" sz="1600" dirty="0" err="1"/>
                  <a:t>boolean</a:t>
                </a:r>
                <a:r>
                  <a:rPr lang="en-US" sz="1600" dirty="0"/>
                  <a:t> expression</a:t>
                </a:r>
              </a:p>
              <a:p>
                <a:pPr marL="457200" lvl="1" indent="0">
                  <a:buNone/>
                </a:pPr>
                <a:r>
                  <a:rPr lang="en-US" sz="1600" dirty="0" err="1"/>
                  <a:t>pred</a:t>
                </a:r>
                <a:r>
                  <a:rPr lang="en-US" sz="1600" dirty="0"/>
                  <a:t>: predicate </a:t>
                </a:r>
                <a:r>
                  <a:rPr lang="en-US" sz="1600" dirty="0" smtClean="0"/>
                  <a:t>name</a:t>
                </a:r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(x): </a:t>
                </a:r>
                <a:r>
                  <a:rPr lang="en-US" sz="1600" dirty="0" smtClean="0"/>
                  <a:t>injective expression, predicate argument type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p(x</a:t>
                </a:r>
                <a:r>
                  <a:rPr lang="en-US" sz="1600" dirty="0"/>
                  <a:t>): permission </a:t>
                </a:r>
                <a:r>
                  <a:rPr lang="en-US" sz="1600" dirty="0" smtClean="0"/>
                  <a:t>expression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Example (set of trees):</a:t>
                </a: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isRoot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write</m:t>
                        </m:r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  <a:blipFill rotWithShape="0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Quantified </a:t>
            </a:r>
            <a:r>
              <a:rPr lang="en-GB" dirty="0" smtClean="0"/>
              <a:t>Field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forall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6173" r="-79" b="-551852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7333" r="-79" b="-1980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57333" r="-79" b="-98000"/>
                          </a:stretch>
                        </a:blipFill>
                      </a:tcPr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64384" r="-79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2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i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217901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7989" r="-79" b="-14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pred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forall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:: 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 !=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</m:t>
                              </m:r>
                              <m:r>
                                <a:rPr lang="en-US" sz="1800" b="0" i="0" kern="120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|| … ||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</a:t>
                          </a:r>
                          <a:endParaRPr lang="en-GB" sz="1800" b="0" i="0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359877"/>
                          </a:stretch>
                        </a:blipFill>
                      </a:tcPr>
                    </a:tc>
                  </a:tr>
                  <a:tr h="208229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8830" r="-79" b="-7046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212083" r="-79" b="-4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8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Combinations with pure Quantifiers and 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2200" b="0" dirty="0" smtClean="0">
                    <a:solidFill>
                      <a:srgbClr val="300B99"/>
                    </a:solidFill>
                  </a:rPr>
                  <a:t>r)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b(x) : pure expression</a:t>
                </a:r>
              </a:p>
              <a:p>
                <a:pPr marL="0" indent="0">
                  <a:buNone/>
                </a:pPr>
                <a:r>
                  <a:rPr lang="en-US" sz="2200" dirty="0"/>
                  <a:t>e</a:t>
                </a:r>
                <a:r>
                  <a:rPr lang="en-US" sz="2200" b="0" dirty="0" smtClean="0"/>
                  <a:t>xpr: pure expression</a:t>
                </a:r>
                <a:r>
                  <a:rPr lang="en-US" sz="2200" dirty="0" smtClean="0"/>
                  <a:t>, </a:t>
                </a:r>
                <a:r>
                  <a:rPr lang="en-US" sz="2200" b="0" dirty="0" smtClean="0"/>
                  <a:t>field </a:t>
                </a:r>
                <a:r>
                  <a:rPr lang="en-US" sz="2200" dirty="0"/>
                  <a:t>permission</a:t>
                </a:r>
                <a:r>
                  <a:rPr lang="en-US" sz="2200" b="0" dirty="0" smtClean="0"/>
                  <a:t>, </a:t>
                </a:r>
                <a:r>
                  <a:rPr lang="en-US" sz="2200" b="0" dirty="0" smtClean="0"/>
                  <a:t>predicate permission</a:t>
                </a:r>
                <a:endParaRPr lang="en-US" sz="2200" b="0" dirty="0" smtClean="0"/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 (</a:t>
                </a:r>
                <a:r>
                  <a:rPr lang="de-CH" sz="2200" dirty="0" err="1" smtClean="0"/>
                  <a:t>two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arrays</a:t>
                </a:r>
                <a:r>
                  <a:rPr lang="de-CH" sz="2200" dirty="0" smtClean="0"/>
                  <a:t>):</a:t>
                </a:r>
                <a:endParaRPr lang="de-CH" sz="2200" dirty="0" smtClean="0"/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&gt;0⇒(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de-CH" sz="2200" dirty="0" smtClean="0"/>
                  <a:t>)</a:t>
                </a:r>
                <a:endParaRPr lang="de-CH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∷(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Example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&gt;= 0)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acc(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x.f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) &amp;&amp; ((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&lt; </a:t>
                </a:r>
                <a:r>
                  <a:rPr lang="en-US" sz="2200" dirty="0">
                    <a:ea typeface="Cambria Math" panose="02040503050406030204" pitchFamily="18" charset="0"/>
                  </a:rPr>
                  <a:t>0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x.g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((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sz="2200" dirty="0">
                    <a:solidFill>
                      <a:schemeClr val="bg1"/>
                    </a:solidFill>
                  </a:rPr>
                  <a:t> &gt;= 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0)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acc</a:t>
                </a:r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x.f</a:t>
                </a:r>
                <a:r>
                  <a:rPr lang="en-US" sz="2200" dirty="0">
                    <a:solidFill>
                      <a:schemeClr val="bg1"/>
                    </a:solidFill>
                  </a:rPr>
                  <a:t>))</a:t>
                </a:r>
              </a:p>
              <a:p>
                <a:pPr marL="914400" lvl="2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≥0)⇒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</a:rPr>
                  <a:t>acc</a:t>
                </a:r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x.f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GB" sz="2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 ((</m:t>
                    </m:r>
                    <m:r>
                      <m:rPr>
                        <m:nor/>
                      </m:rPr>
                      <a:rPr lang="en-US" sz="2200" dirty="0" err="1">
                        <a:solidFill>
                          <a:schemeClr val="bg1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 &lt; </m:t>
                    </m:r>
                    <m:r>
                      <m:rPr>
                        <m:nor/>
                      </m:rPr>
                      <a:rPr lang="en-GB" sz="2200" b="0" i="0" dirty="0" smtClean="0">
                        <a:solidFill>
                          <a:schemeClr val="bg1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) 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dirty="0" err="1">
                        <a:solidFill>
                          <a:schemeClr val="bg1"/>
                        </a:solidFill>
                      </a:rPr>
                      <m:t>acc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200" dirty="0" err="1">
                        <a:solidFill>
                          <a:schemeClr val="bg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200" dirty="0" err="1">
                        <a:solidFill>
                          <a:schemeClr val="bg1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US" sz="2200" dirty="0" err="1">
                        <a:solidFill>
                          <a:schemeClr val="bg1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</a:rPr>
                      <m:t>) ) </m:t>
                    </m:r>
                  </m:oMath>
                </a14:m>
                <a:endParaRPr lang="en-GB" sz="2200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&lt;0)⇒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acc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Arial" panose="020B0604020202020204" pitchFamily="34" charset="0"/>
                  <a:buAutoNum type="arabicParenBoth"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0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Example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&gt;= 0)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acc(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x.f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) &amp;&amp; ((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&lt; </a:t>
                </a:r>
                <a:r>
                  <a:rPr lang="en-US" sz="2200" dirty="0">
                    <a:ea typeface="Cambria Math" panose="02040503050406030204" pitchFamily="18" charset="0"/>
                  </a:rPr>
                  <a:t>0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x.g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((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&gt;= </a:t>
                </a:r>
                <a:r>
                  <a:rPr lang="en-US" sz="2200" dirty="0" smtClean="0"/>
                  <a:t>0)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acc</a:t>
                </a:r>
                <a:r>
                  <a:rPr lang="en-US" sz="2200" dirty="0"/>
                  <a:t>(</a:t>
                </a:r>
                <a:r>
                  <a:rPr lang="en-US" sz="2200" dirty="0" err="1"/>
                  <a:t>x.f</a:t>
                </a:r>
                <a:r>
                  <a:rPr lang="en-US" sz="2200" dirty="0"/>
                  <a:t>))</a:t>
                </a:r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≥0)⇒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</a:rPr>
                  <a:t>acc</a:t>
                </a:r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x.f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GB" sz="2200" dirty="0">
                  <a:latin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((</m:t>
                    </m:r>
                    <m:r>
                      <m:rPr>
                        <m:nor/>
                      </m:rPr>
                      <a:rPr lang="en-US" sz="2200" dirty="0" err="1"/>
                      <m:t>i</m:t>
                    </m:r>
                    <m:r>
                      <m:rPr>
                        <m:nor/>
                      </m:rPr>
                      <a:rPr lang="en-US" sz="2200" dirty="0"/>
                      <m:t> &lt; </m:t>
                    </m:r>
                    <m:r>
                      <m:rPr>
                        <m:nor/>
                      </m:rPr>
                      <a:rPr lang="en-GB" sz="2200" b="0" i="0" dirty="0" smtClean="0"/>
                      <m:t>0</m:t>
                    </m:r>
                    <m:r>
                      <m:rPr>
                        <m:nor/>
                      </m:rPr>
                      <a:rPr lang="en-US" sz="2200" dirty="0"/>
                      <m:t>)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 err="1"/>
                      <m:t>acc</m:t>
                    </m:r>
                    <m:r>
                      <m:rPr>
                        <m:nor/>
                      </m:rPr>
                      <a:rPr lang="en-US" sz="2200" dirty="0"/>
                      <m:t>(</m:t>
                    </m:r>
                    <m:r>
                      <m:rPr>
                        <m:nor/>
                      </m:rPr>
                      <a:rPr lang="en-US" sz="2200" dirty="0" err="1"/>
                      <m:t>x</m:t>
                    </m:r>
                    <m:r>
                      <m:rPr>
                        <m:nor/>
                      </m:rPr>
                      <a:rPr lang="en-US" sz="2200" dirty="0" err="1"/>
                      <m:t>.</m:t>
                    </m:r>
                    <m:r>
                      <m:rPr>
                        <m:nor/>
                      </m:rPr>
                      <a:rPr lang="en-US" sz="2200" dirty="0" err="1"/>
                      <m:t>g</m:t>
                    </m:r>
                    <m:r>
                      <m:rPr>
                        <m:nor/>
                      </m:rPr>
                      <a:rPr lang="en-US" sz="2200" dirty="0"/>
                      <m:t>) ) </m:t>
                    </m:r>
                  </m:oMath>
                </a14:m>
                <a:endParaRPr lang="en-GB" sz="2200" dirty="0"/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&lt;0)⇒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acc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Arial" panose="020B0604020202020204" pitchFamily="34" charset="0"/>
                  <a:buAutoNum type="arabicParenBoth"/>
                </a:pPr>
                <a:endParaRPr lang="en-US" sz="18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2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Example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&gt;= 0)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acc(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x.f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) &amp;&amp; ((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&lt; </a:t>
                </a:r>
                <a:r>
                  <a:rPr lang="en-US" sz="2200" dirty="0">
                    <a:ea typeface="Cambria Math" panose="02040503050406030204" pitchFamily="18" charset="0"/>
                  </a:rPr>
                  <a:t>0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x.g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((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&gt;= </a:t>
                </a:r>
                <a:r>
                  <a:rPr lang="en-US" sz="2200" dirty="0" smtClean="0"/>
                  <a:t>0)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acc</a:t>
                </a:r>
                <a:r>
                  <a:rPr lang="en-US" sz="2200" dirty="0"/>
                  <a:t>(</a:t>
                </a:r>
                <a:r>
                  <a:rPr lang="en-US" sz="2200" dirty="0" err="1"/>
                  <a:t>x.f</a:t>
                </a:r>
                <a:r>
                  <a:rPr lang="en-US" sz="2200" dirty="0"/>
                  <a:t>))</a:t>
                </a:r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≥0)⇒</m:t>
                    </m:r>
                  </m:oMath>
                </a14:m>
                <a:r>
                  <a:rPr lang="en-US" sz="2200" dirty="0" err="1">
                    <a:solidFill>
                      <a:srgbClr val="300B99"/>
                    </a:solidFill>
                  </a:rPr>
                  <a:t>acc</a:t>
                </a:r>
                <a:r>
                  <a:rPr lang="en-US" sz="2200" dirty="0">
                    <a:solidFill>
                      <a:srgbClr val="300B99"/>
                    </a:solidFill>
                  </a:rPr>
                  <a:t>(</a:t>
                </a:r>
                <a:r>
                  <a:rPr lang="en-US" sz="2200" dirty="0" err="1">
                    <a:solidFill>
                      <a:srgbClr val="300B99"/>
                    </a:solidFill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GB" sz="2200" dirty="0">
                  <a:latin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((</m:t>
                    </m:r>
                    <m:r>
                      <m:rPr>
                        <m:nor/>
                      </m:rPr>
                      <a:rPr lang="en-US" sz="2200" dirty="0" err="1"/>
                      <m:t>i</m:t>
                    </m:r>
                    <m:r>
                      <m:rPr>
                        <m:nor/>
                      </m:rPr>
                      <a:rPr lang="en-US" sz="2200" dirty="0"/>
                      <m:t> &lt; </m:t>
                    </m:r>
                    <m:r>
                      <m:rPr>
                        <m:nor/>
                      </m:rPr>
                      <a:rPr lang="en-GB" sz="2200" b="0" i="0" dirty="0" smtClean="0"/>
                      <m:t>0</m:t>
                    </m:r>
                    <m:r>
                      <m:rPr>
                        <m:nor/>
                      </m:rPr>
                      <a:rPr lang="en-US" sz="2200" dirty="0"/>
                      <m:t>)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 err="1"/>
                      <m:t>acc</m:t>
                    </m:r>
                    <m:r>
                      <m:rPr>
                        <m:nor/>
                      </m:rPr>
                      <a:rPr lang="en-US" sz="2200" dirty="0"/>
                      <m:t>(</m:t>
                    </m:r>
                    <m:r>
                      <m:rPr>
                        <m:nor/>
                      </m:rPr>
                      <a:rPr lang="en-US" sz="2200" dirty="0" err="1"/>
                      <m:t>x</m:t>
                    </m:r>
                    <m:r>
                      <m:rPr>
                        <m:nor/>
                      </m:rPr>
                      <a:rPr lang="en-US" sz="2200" dirty="0" err="1"/>
                      <m:t>.</m:t>
                    </m:r>
                    <m:r>
                      <m:rPr>
                        <m:nor/>
                      </m:rPr>
                      <a:rPr lang="en-US" sz="2200" dirty="0" err="1"/>
                      <m:t>g</m:t>
                    </m:r>
                    <m:r>
                      <m:rPr>
                        <m:nor/>
                      </m:rPr>
                      <a:rPr lang="en-US" sz="2200" dirty="0"/>
                      <m:t>) ) </m:t>
                    </m:r>
                  </m:oMath>
                </a14:m>
                <a:endParaRPr lang="en-GB" sz="2200" dirty="0"/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&lt;0)⇒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acc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rgbClr val="300B99"/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Arial" panose="020B0604020202020204" pitchFamily="34" charset="0"/>
                  <a:buAutoNum type="arabicParenBoth"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5102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i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n</a:t>
                          </a:r>
                          <a:r>
                            <a:rPr lang="en-GB" sz="1800" b="0" i="0" baseline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 inverse functions</a:t>
                          </a:r>
                          <a:r>
                            <a:rPr lang="en-GB" sz="1800" b="0" i="0" baseline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, where for each inverse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inv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b="0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5102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3086" r="-79" b="-215432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47989" r="-79" b="-2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3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292336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/>
                    <a:gridCol w="811301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 b="0" dirty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forall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:: ((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|| 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|| 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 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b="0" i="0" kern="12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 !=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292336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/>
                    <a:gridCol w="811301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3086" r="-75" b="-308025"/>
                          </a:stretch>
                        </a:blipFill>
                      </a:tcPr>
                    </a:tc>
                  </a:tr>
                  <a:tr h="180797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56229" r="-75" b="-6801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239175" r="-75" b="-41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02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A</a:t>
            </a:r>
            <a:r>
              <a:rPr lang="en-US" sz="2400" dirty="0" smtClean="0"/>
              <a:t>llowing user-given </a:t>
            </a:r>
            <a:r>
              <a:rPr lang="en-US" sz="2400" dirty="0"/>
              <a:t>Triggers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Implementation in Silicon</a:t>
            </a:r>
            <a:r>
              <a:rPr lang="en-US" sz="2400" dirty="0"/>
              <a:t> </a:t>
            </a:r>
            <a:r>
              <a:rPr lang="en-US" sz="2400" dirty="0" smtClean="0"/>
              <a:t>(Core Goal):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Implementation in Carbon and/or </a:t>
            </a:r>
            <a:r>
              <a:rPr lang="en-US" sz="2400" dirty="0" smtClean="0"/>
              <a:t>Silicon (Extension):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magic wand support within quantified permissions</a:t>
            </a:r>
          </a:p>
          <a:p>
            <a:pPr>
              <a:buFontTx/>
              <a:buChar char="-"/>
            </a:pPr>
            <a:r>
              <a:rPr lang="en-US" sz="2400" dirty="0"/>
              <a:t>nested quantified </a:t>
            </a:r>
            <a:r>
              <a:rPr lang="en-US" sz="2400" dirty="0" smtClean="0"/>
              <a:t>permissions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15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accent2">
                        <a:lumMod val="50000"/>
                      </a:schemeClr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Rewriting</a:t>
                </a:r>
              </a:p>
              <a:p>
                <a:pPr>
                  <a:buFontTx/>
                  <a:buChar char="-"/>
                </a:pP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Base Cases: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Permission, </a:t>
                </a:r>
                <a:r>
                  <a:rPr lang="en-US" sz="2200" dirty="0">
                    <a:latin typeface="Cambria Math" panose="02040503050406030204" pitchFamily="18" charset="0"/>
                  </a:rPr>
                  <a:t>Field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Permission, pure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</a:t>
                </a: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 b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1875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3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Office PowerPoint</Application>
  <PresentationFormat>Breitbild</PresentationFormat>
  <Paragraphs>305</Paragraphs>
  <Slides>29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Core Goals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Predicate Permissions</vt:lpstr>
      <vt:lpstr>Quantified Field Permissions</vt:lpstr>
      <vt:lpstr>Quantified Permissions</vt:lpstr>
      <vt:lpstr>Quantified Permissions</vt:lpstr>
      <vt:lpstr>Demo</vt:lpstr>
      <vt:lpstr>Quantified Magic Wand Permissions</vt:lpstr>
      <vt:lpstr>Combinations with pure Quantifiers and Quantified Permissions</vt:lpstr>
      <vt:lpstr>Combination: Rewriting Rules</vt:lpstr>
      <vt:lpstr>Combination: Example</vt:lpstr>
      <vt:lpstr>Combination: Example</vt:lpstr>
      <vt:lpstr>Combination: Example</vt:lpstr>
      <vt:lpstr>Demo</vt:lpstr>
      <vt:lpstr>Nested Quantified Permissions</vt:lpstr>
      <vt:lpstr>Quantified Permissions</vt:lpstr>
      <vt:lpstr>Quantified Permissions</vt:lpstr>
      <vt:lpstr>Further Work</vt:lpstr>
      <vt:lpstr>Quantified Permissions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146</cp:revision>
  <cp:lastPrinted>2016-04-27T19:49:22Z</cp:lastPrinted>
  <dcterms:created xsi:type="dcterms:W3CDTF">2016-04-22T08:39:52Z</dcterms:created>
  <dcterms:modified xsi:type="dcterms:W3CDTF">2016-06-30T10:39:26Z</dcterms:modified>
</cp:coreProperties>
</file>