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notesMasterIdLst>
    <p:notesMasterId r:id="rId7"/>
  </p:notesMasterIdLst>
  <p:sldIdLst>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 r:id="rId35" id="284"/>
    <p:sldId r:id="rId36" id="285"/>
    <p:sldId r:id="rId37" id="286"/>
    <p:sldId r:id="rId38" id="287"/>
    <p:sldId r:id="rId39" id="288"/>
    <p:sldId r:id="rId40" id="289"/>
    <p:sldId r:id="rId41" id="290"/>
    <p:sldId r:id="rId42" id="291"/>
    <p:sldId r:id="rId43" id="292"/>
    <p:sldId r:id="rId44" id="293"/>
  </p:sldIdLst>
  <p:sldSz cx="12192000" cy="6858000" type="screen16x9"/>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slide" Target="slides/slide8.xml" /><Relationship Id="rId16" Type="http://schemas.openxmlformats.org/officeDocument/2006/relationships/slide" Target="slides/slide9.xml" /><Relationship Id="rId17" Type="http://schemas.openxmlformats.org/officeDocument/2006/relationships/slide" Target="slides/slide10.xml" /><Relationship Id="rId18" Type="http://schemas.openxmlformats.org/officeDocument/2006/relationships/slide" Target="slides/slide11.xml" /><Relationship Id="rId19" Type="http://schemas.openxmlformats.org/officeDocument/2006/relationships/slide" Target="slides/slide12.xml" /><Relationship Id="rId20" Type="http://schemas.openxmlformats.org/officeDocument/2006/relationships/slide" Target="slides/slide13.xml" /><Relationship Id="rId21" Type="http://schemas.openxmlformats.org/officeDocument/2006/relationships/slide" Target="slides/slide14.xml" /><Relationship Id="rId22" Type="http://schemas.openxmlformats.org/officeDocument/2006/relationships/slide" Target="slides/slide15.xml" /><Relationship Id="rId23" Type="http://schemas.openxmlformats.org/officeDocument/2006/relationships/slide" Target="slides/slide16.xml" /><Relationship Id="rId24" Type="http://schemas.openxmlformats.org/officeDocument/2006/relationships/slide" Target="slides/slide17.xml" /><Relationship Id="rId25" Type="http://schemas.openxmlformats.org/officeDocument/2006/relationships/slide" Target="slides/slide18.xml" /><Relationship Id="rId26" Type="http://schemas.openxmlformats.org/officeDocument/2006/relationships/slide" Target="slides/slide19.xml" /><Relationship Id="rId27" Type="http://schemas.openxmlformats.org/officeDocument/2006/relationships/slide" Target="slides/slide20.xml" /><Relationship Id="rId28" Type="http://schemas.openxmlformats.org/officeDocument/2006/relationships/slide" Target="slides/slide21.xml" /><Relationship Id="rId29" Type="http://schemas.openxmlformats.org/officeDocument/2006/relationships/slide" Target="slides/slide22.xml" /><Relationship Id="rId3" Type="http://schemas.openxmlformats.org/officeDocument/2006/relationships/presProps" Target="presProps.xml" /><Relationship Id="rId30" Type="http://schemas.openxmlformats.org/officeDocument/2006/relationships/slide" Target="slides/slide23.xml" /><Relationship Id="rId31" Type="http://schemas.openxmlformats.org/officeDocument/2006/relationships/slide" Target="slides/slide24.xml" /><Relationship Id="rId32" Type="http://schemas.openxmlformats.org/officeDocument/2006/relationships/slide" Target="slides/slide25.xml" /><Relationship Id="rId33" Type="http://schemas.openxmlformats.org/officeDocument/2006/relationships/slide" Target="slides/slide26.xml" /><Relationship Id="rId34" Type="http://schemas.openxmlformats.org/officeDocument/2006/relationships/slide" Target="slides/slide27.xml" /><Relationship Id="rId35" Type="http://schemas.openxmlformats.org/officeDocument/2006/relationships/slide" Target="slides/slide28.xml" /><Relationship Id="rId36" Type="http://schemas.openxmlformats.org/officeDocument/2006/relationships/slide" Target="slides/slide29.xml" /><Relationship Id="rId37" Type="http://schemas.openxmlformats.org/officeDocument/2006/relationships/slide" Target="slides/slide30.xml" /><Relationship Id="rId38" Type="http://schemas.openxmlformats.org/officeDocument/2006/relationships/slide" Target="slides/slide31.xml" /><Relationship Id="rId39" Type="http://schemas.openxmlformats.org/officeDocument/2006/relationships/slide" Target="slides/slide32.xml" /><Relationship Id="rId4" Type="http://schemas.openxmlformats.org/officeDocument/2006/relationships/viewProps" Target="viewProps.xml" /><Relationship Id="rId40" Type="http://schemas.openxmlformats.org/officeDocument/2006/relationships/slide" Target="slides/slide33.xml" /><Relationship Id="rId41" Type="http://schemas.openxmlformats.org/officeDocument/2006/relationships/slide" Target="slides/slide34.xml" /><Relationship Id="rId42" Type="http://schemas.openxmlformats.org/officeDocument/2006/relationships/slide" Target="slides/slide35.xml" /><Relationship Id="rId43" Type="http://schemas.openxmlformats.org/officeDocument/2006/relationships/slide" Target="slides/slide36.xml" /><Relationship Id="rId44" Type="http://schemas.openxmlformats.org/officeDocument/2006/relationships/slide" Target="slides/slide37.xml" /><Relationship Id="rId45" Type="http://schemas.openxmlformats.org/officeDocument/2006/relationships/tags" Target="tags/tag1.xml" /><Relationship Id="rId5" Type="http://schemas.openxmlformats.org/officeDocument/2006/relationships/theme" Target="theme/theme2.xml" /><Relationship Id="rId6" Type="http://schemas.openxmlformats.org/officeDocument/2006/relationships/tableStyles" Target="tableStyles.xml" /><Relationship Id="rId7" Type="http://schemas.openxmlformats.org/officeDocument/2006/relationships/notesMaster" Target="notesMasters/notesMaster1.xml" /><Relationship Id="rId8" Type="http://schemas.openxmlformats.org/officeDocument/2006/relationships/slide" Target="slides/slide1.xml" /><Relationship Id="rId9" Type="http://schemas.openxmlformats.org/officeDocument/2006/relationships/slide" Target="slides/slide2.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p:spPr>
        <p:txBody>
          <a:bodyPr vert="horz" lIns="91440" tIns="45720" rIns="91440" bIns="45720" rtlCol="0"/>
          <a:lstStyle>
            <a:lvl1pPr algn="r">
              <a:defRPr sz="1200"/>
            </a:lvl1pPr>
          </a:lstStyle>
          <a:p>
            <a:fld id="{DC78DFCC-589B-4A60-9C12-59D686ADFEC6}" type="datetimeFigureOut">
              <a:rPr lang="zh-CN" altLang="en-US" smtClean="0"/>
              <a:t>2018/7/9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p:spPr>
        <p:txBody>
          <a:bodyPr vert="horz" lIns="91440" tIns="45720" rIns="91440" bIns="45720" rtlCol="0"/>
          <a:lstStyle/>
          <a:p>
            <a:pPr lvl="0"/>
            <a:r>
              <a:rPr lang="zh-CN" altLang="en-US" dirty="1" smtClean="0"/>
              <a:t>单击此处编辑母版文本样式</a:t>
            </a:r>
          </a:p>
          <a:p>
            <a:pPr lvl="1"/>
            <a:r>
              <a:rPr lang="zh-CN" altLang="en-US" dirty="1" smtClean="0"/>
              <a:t>第二级</a:t>
            </a:r>
          </a:p>
          <a:p>
            <a:pPr lvl="2"/>
            <a:r>
              <a:rPr lang="zh-CN" altLang="en-US" dirty="1" smtClean="0"/>
              <a:t>第三级</a:t>
            </a:r>
          </a:p>
          <a:p>
            <a:pPr lvl="3"/>
            <a:r>
              <a:rPr lang="zh-CN" altLang="en-US" dirty="1" smtClean="0"/>
              <a:t>第四级</a:t>
            </a:r>
          </a:p>
          <a:p>
            <a:pPr lvl="4"/>
            <a:r>
              <a:rPr lang="zh-CN" altLang="en-US" dirty="1"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尊敬的各位领导，亲爱的同事们：大家好！我今天的主题为《优化劳动管理关系的策略与实践》。在当今日益复杂多变的劳动环境中，如何有效管理和调整劳动关系，已经成为我们面临的重要课题。优化劳动管理关系，不仅可以提高员工的工作满意度，提升企业的整体绩效，还能构建和谐、稳定的企业环境。在这一过程中，我们需要深入理解劳动者的需求，运用科学的理论和策略，实施有效的管理措施。今天，我将分享一些实践经验和策略，希望对大家有所启发和帮助。让我们共同探索如何优化劳动管理关系，以实现企业和员工的共赢发展。</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数字化工具优化管理流程的案例来开始讨论。通过引入先进的数字化工具，企业能够实现管理流程的自动化和优化。这不仅显著提升了工作效率，还增强了员工的工作满意度，为企业带来了可观的经济效益。接下来，我们来看一个由合同条款模糊导致的劳动争议案例。劳动合同中条款的不明确或模糊性是引发劳动争议的常见原因之一。这种情形不仅损害了员工的权益，也影响了企业的稳定运营，强调了精确和明确合同条款的重要性。最后，我们来看一个企业内部调解成功解决的劳动争议案例。通过建立有效的内部调解机制，企业能够在争议初期就进行干预和调解，成功解决了一起劳动争议案例。这不仅维护了员工和企业的双方利益，也为其他企业提供了处理类似问题的参考。以上是这一页的主题内容，感谢大家的关注与聆听。</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个人见解来分享一些关于劳动关系管理的观点。首先，我认为在流程设计中融入人文关怀是非常重要的。通过考虑员工的需求和关切，我们不仅能提升他们在工作中的体验，还能平衡效率与员工的满意度。这种人性化和高效性的管理流程能够更好地满足组织和个人的目标。其次，定期合同审核是维护雇佣双方权益的关键一环。劳动合同管理中的定期审查可以帮助确保合同的时效性和合法性，同时预防潜在的法律风险。通过及时审查合同内容并进行必要的修订，我们可以避免纠纷的发生，并保障雇佣关系的稳定和可持续发展。另外，在劳动争议解决方面，建立争议解决文化也是非常重要的。我们应该注重预防和及时沟通，以避免冲突的激化。通过建立开放的沟通渠道和正面的解决文化，我们能够减少诉讼成本，构建和谐的劳动关系环境。这样不仅有利于员工的工作积极性和幸福感，也有助于组织的长期发展。总的来说，将人文关怀融入管理流程、重视合同审核以及建立良好的争议解决文化都是确保劳动关系良好运作的重要因素。通过这些措施，我们能够实现组织目标的同时，也能够关注员工的利益和需求，打造一个积极向上的工作环境。</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劳动合同管理是企业中不可忽视的重要环节。首先，我们要了解法律基础与原则。合同的签订和执行必须符合国家法律法规，保护双方的合法权益。其次，制定有效的管理策略，确保合同内容的明确性和可执行力。同时，通过案例解析可以深入了解不同情况下的处理方式。最后，结合个人见解与建议，我们可以更好地管理劳动合同，实现企业和员工的共赢发展。</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法律基础与原则”为主题，来深入探讨劳动合同的法律规定、电子合同的应用趋势以及定期合同审核的重要性。首先，让我们来看一下劳动合同的法律规定。《劳动法》规定，劳动合同是建立劳动关系的法律依据，必须明确、合法。在签订合同的各个环节，如签订、变更和终止等，都有明确的法律规定来保障劳动者的合法权益。这些法律的规定不仅为劳动者提供了保护，也为雇主提供了清晰的操作指南，确保了整个雇佣过程的合法性和有效性。随着信息技术的发展，电子合同在劳动合同管理中的应用越来越广泛。这种趋势的出现带来了许多优势，比如提高了合同签订的效率。然而，我们也不能忽视一些潜在的风险和挑战。为了确保电子合同的法律效力和安全性，我们必须采取一系列措施来防止合同纠纷的发生。这包括对电子签名的认可、数据的保护以及对合同条款的审查等等。只有通过严格的法律和技术手段，我们才能保证电子合同在实际应用中的可靠性和完善性。那么这一页我们要关注的是定期合同审核的重要性。为了适应法律法规的变化和保护双方权益，定期对劳动合同进行审核变得至关重要。合同审核的目的是及时发现并修正合同中的不明确或过时的条款，以预防劳动争议的发生。通过对合同进行全面的检查和评估，我们可以发现潜在的问题并采取相应的措施来解决它们。这样不仅可以避免不必要的纠纷和法律风险，也可以维护劳动关系的稳定和和谐。总之，劳动合同作为确立劳动关系的法律依据，具有重要的法律效力和保护作用。而电子合同的应用趋势则为合同管理带来了新的机会和挑战。最后，定期合同审核是确保合同内容合法有效的重要环节，需要给予足够的重视和关注。通过遵守法律基础与原则，我们可以更好地维护劳动者权益，促进劳动关系的良好发展。谢谢大家的聆听！</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那么这一页，我们要讨论的管理策略包括简化入职流程、强化在职培训和实施绩效管理。首先，简化入职流程。在企业中，我们通过采用数字化工具和平台来简化新员工的入职流程，以提高工作效率并减少错误。这种策略不仅缩短了员工从录用到上岗的时间间隔，也显著提升新员工的入职体验。其次，强化在职培训。为了增强员工的专业技能和工作效率，我们实施系统化的在职培训计划。这些计划通常包括在线课程、工作坊以及导师制度等多元化的学习方式，旨在帮助员工不断提升自我、拓宽知识领域。最后，实施绩效管理。通过建立清晰的绩效评估标准和实行定期的反馈机制，我们可以有效地监控员工的工作表现。这种绩效管理策略有助于激发员工的工作积极性，推动他们实现设定的目标，同时也在企业内部营造公平的竞争环境。</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一个案例来解析几个重要的观点。这个案例中，因为劳动合同条款的模糊，引发了一场争议，突显了我们在起草合同时，必须保证其明确性的重要性。合同中的每个细节都必须清晰无误，这样不仅可以避免不必要的误解和争议，同时也能确保双方的权益得到保障，义务得到履行。那么这一页我想谈谈的是定期对劳动合同进行审核的必要性。通过对该案例的分析，我们可以看出，定期对合同进行审核是非常必要的。这样做可以帮助我们发现并修正可能存在的过时或者不再适用于当前环境的条款，从而使得合同的内容与现行法律法规和实践保持同步，以最大程度地保护每一方的利益。接下来，让我们看看企业内部调解在解决类似问题中的重要作用。成功案例向我们展示，企业内部调解机制在解决劳动争议中起到了关键作用。通过建立起及时沟通、预防为主的争议解决文化，企业不仅能有效减少诉讼成本，同时还能维护好员工关系和企业声誉。以上就是我对这份案例的一些解析，希望能给大家提供一些参考价值。下面我将详细讲解这些观点背后的理论依据和实际应用方法。</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见解与建议”为主题，探讨如何更好地管理劳动关系。在设计劳动关系管理流程时，我们应该将人文关怀作为核心元素，通过平衡效率和员工体验，创造更加和谐的工作环境，促进企业与员工之间的良性互动。那么在这一页中，我首先想强调的是劳动合同的定期审核。我们应该始终重视对劳动合同进行定期审核的重要性。这样做可以确保合同内容能够及时更新，反映最新的法律法规变化，保护企业和员工的权益，维护双方的合法利益。同时，劳动争议的预防与沟通也是我们需要关注的重要问题。我建议我们建立一种以预防为主、及时沟通为辅的劳动争议解决文化。通过有效的沟通机制来减少误解和冲突，降低诉讼成本，构建和谐稳定的劳动关系。最后，我们应该严格遵守这些要求：语言要精炼而专业，开头直接进入主题，不使用任何招呼语或敬语；在这部分中，我将不再复述每个正文描述，而是重点突出见解与建议的内容。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劳动争议处理是一项复杂而重要的议题。在本次演讲中，我将首先介绍劳动争议处理机制的基本原则和流程。接下来，我将分享最新的劳动争议数据，以便我们了解当前形势。然后，我将向大家展示一些成功的劳动争议案例，以启发我们在实际处理中的智慧和创新。最后，我将分享我的个人洞见，希望能够为大家提供新的思路和思考方向。让我们一起深入探讨这个重要话题吧！</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详细介绍解决劳动争议的几种处理机制。首先，我们来看调解的作用与过程。调解作为解决劳动争议的首选方式，通过第三方的介入帮助双方沟通，寻找共同点，以达成双方都能接受的解决方案，从而避免进一步的纠纷升级。这种机制强调的是和谐与和解，而非对抗和冲突。那么，当调解失败时，我们需要转向仲裁的程序和重要性。提交给仲裁委员会的案件将得到公正裁决，仲裁的决定具有法律效力，为双方提供了一种相对快速且成本较低的解决途径。这是在调解无法达成一致时的有力保障，旨在通过法律手段确保公平和正义。最后，如果对仲裁结果不满意，当事人可以通过法律途径向法院提起诉讼。诉讼是解决劳动争议的最后手段，确保了当事人在法律框架内寻求公正和权益的保护。这是一种权威且公正的途径，为当事人提供了最后的救济机会。这就是处理劳动争议的整体机制，每个环节都有其特定的角色和功能。</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一种专业和深入的方式来探讨最新数据。首先，我们看到全球互联网用户数量持续上升，特别是在发展中国家。这一趋势不仅揭示了互联网技术的普及程度，同时也反映了人们对数字生活方式接受度的增加。这种增长是全球化和数字化的必然结果，它正在塑造我们的生活方式和经济结构。其次，电子商务交易额在过去的几年中显著增长，推动了物流、支付系统及相关技术的发展。这是由于在线购物平台的兴起以及消费者购物习惯的转变。随着越来越多的人选择在线购物，电子商务的影响力也在不断扩大，它已经成为全球经济的重要驱动力。然后，我们看到公众对数据隐私的关注程度不断上升，尤其是在个人信息保护意识提高的背景下。这反映出数据泄露事件的频发已经引起人们的担忧，企业和政府机构正面临着加强数据保护措施的压力。数据隐私问题已经成为一个全球关注的热点问题，需要我们共同面对和解决。以上就是我要分享的最新数据，这些数据对我们理解世界发展趋势有着重要的意义。</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在这次的演讲中，我将通过以下核心主题为大家深入剖析劳动关系管理的全貌。首先，我们将探讨劳动关系管理流程，理解其重要性与实施方式。其次，我们会研究劳动合同管理，分析有效的合同条款及执行情况。紧接着，我们会讨论劳动争议处理的策略和技巧，以实现公正、高效的解决。之后，我们将关注劳动安全卫生管理，了解保障员工健康安全的重要措施。然后，我们将深入了解人事档案管理，掌握有效的档案维护和更新方法。最后，我们将总结并展望未来的发展趋势。</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几个成功案例为例，来展示数字化工具对劳动关系管理优化的积极作用。首先，我要介绍的是某知名企业通过引入先进的数字化工具来优化其劳动关系管理流程的案例。这家企业不仅显著提高了工作效率，同时也增强了员工的满意度，实现了管理与员工双赢的局面。通过数字化工具的应用，他们能够更好地跟踪和分析员工的工作表现，提供个性化的培训和发展计划，进一步提升员工的专业能力和职业发展机会。这种创新的管理方式使得企业的劳动关系更加和谐，员工的工作积极性和归属感也大大提高。其次，我想分享一个成功的劳动争议案例，这个案例突出了企业内部调解机制的重要性。在这个案例中，一家企业建立了有效的内部调解机制，成功地解决了一起典型的劳动争议。这次调解的成功凸显了预防为主、及时沟通的重要性，有效地减少了诉讼成本，维护了和谐的劳动关系。通过建立这样的机制，企业能够及时发现和解决潜在的劳动纠纷，避免其演变成更加严重的问题，从而保护企业的利益和员工的权益。最后，我要谈论的是技术改进对劳动关系双赢的重要作用。利用技术手段改进劳动关系管理流程，不仅为企业带来了效率的提升，同时也提升了员工的满意度。通过应用先进的技术，企业可以更加精确地分析和预测市场需求，从而调整人力资源的配置和管理策略，提高生产效率和产品质量。同时，员工也能够受益于技术的发展，例如通过移动办公和在线协作工具提高工作效率，享受更灵活的工作方式和更好的工作环境。这种技术在优化劳动关系管理中的应用，展现了关键作用和双赢效果。综上所述，数字化工具的应用、企业内部调解机制的建立和技术改进都为企业优化劳动关系管理提供了有效的途径。这些成功案例不仅展示了这些方法的实际效果，也为其他企业提供了借鉴和启示。在当今竞争激烈的市场环境中，劳动关系的稳定和和谐对企业的长远发展至关重要。因此，我们应该积极探索和应用新的管理方法和技术，以不断提升劳动关系管理水平，实现企业和员工的共同发展和共赢局面。</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部分我将谈论个人洞见，包括建立争议解决文化、持续改进安全管理体系以及采用智能化监控手段等方面。在劳动关系管理中，我们应该注重预防和及时沟通，从而建立一种积极的争议解决文化。这种文化可以降低诉讼成本，提高员工满意度和企业效率。要实现这一目标，我们需要培养开放、透明和合作的工作氛围，鼓励员工主动解决问题并参与决策过程。此外，我们还可以引入调解机制，通过中立的第三方介入帮助双方达成共识，避免冲突升级。为了确保劳动安全卫生管理的有效性，我们需要持续改进安全管理体系。这意味着定期审查和更新政策、程序和实践，以适应不断变化的工作环境和风险。我们可以借鉴先进的安全管理经验和技术，例如国际标准和最佳实践，并将其应用到自己的组织中。同时，我们还应该加强对员工的培训和意识教育，使他们能够正确理解和应对安全风险。为了提升预防能力，企业应采用智能化监控手段。物联网技术和数据分析等先进技术可以帮助我们实时监测工作环境和员工行为，及时发现并解决问题。例如，我们可以使用传感器来检测设备的状态和异常情况，以及监控员工的工作时间和工作负荷。这些数据可以通过数据分析算法进行处理，提供有关潜在风险和问题的预警信息，以便我们及时采取措施进行干预和改进。总而言之，通过建立积极的争议解决文化、持续改进安全管理体系以及采用智能化监控手段，我们可以更好地管理劳动关系，提高工作效率和员工满意度。这些个人洞见将为我们未来的工作和发展提供宝贵的启示和指导。</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劳动安全卫生管理是确保员工在工作中免受伤害和健康威胁的重要措施。首先，法规框架起着关键作用。各国制定了不同的法律和标准，如职业病防治法、工伤保险法等，以规范企业的行为。其次，管理措施的落实是保障员工安全的关键。这包括建立安全管理体系、制定操作规程、提供培训和防护设备等。最后，我们需要从案例警示中汲取教训。通过分析事故原因和处理经验，可以避免类似事件再次发生。在见解部分，我认为领导的重视、员工的参与以及持续改进的意识是实现劳动安全卫生管理的关键因素。</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劳动安全卫生法规框架为主题，来探讨它的重要性。国家对劳动安全卫生的法规框架旨在确保工作环境的安全与健康，通过制定一系列标准和要求，保护劳动者免受职业伤害和疾病，促进企业的可持续发展。那么这一页我们来看一下人事档案管理的重要性。人事档案作为记录员工基本信息、工作经历和绩效评估的重要文件，对于企业进行有效的人力资源管理至关重要，它帮助企业做出合理的人力资源规划和决策。接下来，让我们了解一下人事档案管理的规范。人事档案管理规范明确了档案的收集、存储、使用和保密等方面的具体要求，确保员工个人信息的安全和隐私，同时为员工提供公平、透明的工作环境。以上是我们对法规框架、人事档案管理的重要性以及规范的介绍。希望这些信息能够帮助大家更好地理解这些问题的重要性和应用。下面我将进入下一个主题，谢谢大家的聆听。</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部分我将以探讨有效的管理措施为主题，深入剖析企业如何提升员工满意度、保障工作场所安全及有效解决争议。首先，建立争议解决文化是至关重要的。在劳动关系管理中，预防为主，及时沟通应被重视。通过设立有效的沟通机制以及争议解决平台可以降低诉讼成本，进一步推动和谐劳动关系的构建。其次，实施安全生产责任制同样关键。各级管理人员的责任和义务需明确，加强职业健康教育以提高员工的安全意识和自我保护能力是必不可少的步骤。只有这样，才能确保劳动安全卫生管理的有效性。再者，针对日益复杂的劳动关系挑战，企业需要精细化、人性化的管理手段。关注员工的需求和利益，公平公正的评价体系的建立有助于塑造一个和谐高效的职场环境，进一步提升员工的满意度和忠诚度。以上三点就是我们今天要讨论的主要管理措施，它们旨在提升员工的满意度，保障工作场所的安全，并有效地解决可能出现的争议。</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一个重大安全事故作为案例，警示我们忽视安全生产责任制和职业健康教育的严重后果。这个案例不仅造成了人员伤亡，还对企业的声誉和财务状况带来了严重的打击。那么这一页我们将重点强调安全管理体系的重要性。这起事故的发生凸显了持续改进安全管理体系的必要性。通过建立健全的安全管理体系，企业能够有效地识别和控制风险，从而降低安全事故发生的概率。下面我将介绍智能化监控在安全管理中的作用。采用智能化监控手段可以极大地提升企业的预防能力。通过实时监控和数据分析，企业能够及时发现潜在的安全隐患，并采取相应的措施进行整改，从而避免事故的发生。以上就是本页内容的演讲稿，请大家注意语言精炼、专业度高，不要使用口头语。开头直接进入主题，不使用招呼语或敬语。每个要点都以“这段我将以”或“那么这一页”或“下面我将”或“这部分”开头。最后不进行总结，也不添加结束语。同时请注意不要复述每个正文描述，保持语言简洁明了。谢谢！</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探讨见解为主要内容，深入分析我们在劳动关系管理中的三个重要策略。首先，我们强调在设计劳动关系管理流程时，融入人文关怀以平衡工作效率与员工个人体验。这种设计理念不仅提升了员工的工作满意度，也为企业创造了和谐的劳动环境。其次，我们要重视劳动合同的定期审核。这个过程确保合同内容与时俱进，既保护了企业的权益，又保障了员工的合法权利。定期审核有助于建立双方信任和促进长期合作关系。最后但并非最不重要的一点，我们需要建立一个以预防为主、及时沟通的劳动争议解决文化。这种方法减少了诉讼成本与时间，有效解决劳动争议，同时节省资源并维护了企业和员工间的良好关系。这三个策略是我们构建优质劳动关系的关键所在，我们将在实践中不断完善，并期待看到它们带来的积极效果。那么这一页就到这里，谢谢大家的关注和倾听。下面我将进入下一个议题。</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人事档案管理：重要性与规范、数字化转型和合规性案例。下面我将重点介绍人事档案管理的重要性与规范，以及数字化转型对人事档案管理的影响。最后，通过合规性案例的分析，探讨人事档案管理的合规问题。</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fontScale="97500" lnSpcReduction="10000"/>
          </a:bodyPr>
          <a:lstStyle/>
          <a:p>
            <a:r>
              <a:t>这段我将以人事档案管理的重要性为话题进行探讨。人事档案管理是员工信息管理的基础，它包含了员工的个人信息、工作经历、绩效评估等重要数据。这些信息的准确与否直接影响到企业的决策制定和员工的职业发展。首先，人事档案管理对于企业决策制定的重要性不言而喻。通过准确记录和管理员工的个人信息和工作经历，企业能够更好地了解每个员工的背景和能力，从而更准确地评估其适应不同岗位的能力，并做出相应的晋升或调岗决策。此外，人事档案中还包括了员工的绩效评估等信息，这对于薪酬调整、奖惩制度的建立也起到了重要的参考作用。其次，人事档案管理对于员工职业发展的影响也非常显著。员工在职业生涯中的培训经历、专业技能和职业成就都会被记录在人事档案中，这为员工的职业发展提供了有力的证据和支持。当员工需要寻求晋升或转岗时，人事档案中的相关信息将作为重要的参考依据，帮助决策者更全面地评估员工的能力和潜力。那么这一页，我们来讨论一下人事档案管理的规范性。规范性主要体现在对信息的准确性和安全性的保障上。只有通过规范的管理，才能确保员工信息的真实性，避免因信息错误而导致的误判和决策失误。因此，企业需要建立严格的制度和流程，对人事档案的收集、录入和更新进行规范和监督。同时，加强对人事档案的保密工作也是规范性的重要方面，保护员工的个人信息免受泄露和滥用的风险。最后一部分，我们来看看人事档案管理面临的挑战与对策。在数字化时代，人事档案管理面临着新的挑战，如信息安全、数据隐私等问题。为了应对这些挑战，企业需要建立完善的管理制度，采用先进的技术手段。例如，加强对人事档案系统的安全防护措施，加密和备份重要数据，确保信息的完整性和可用性；制定明确的数据隐私政策，合规处理员工的个人信息；加强员工的安全意识培训，防止人为疏忽导致的信息泄漏风险。综上所述，人事档案管理的重要性不可低估。它是员工信息管理的基础，对企业决策制定和员工职业发展都有着直接而深远的影响。为了保证信息的准确性和安全性，企业需要建立规范的管理制度，并采取必要的对策来应对现代化的挑战。只有这样，企业才能充分发挥人事档案管理的作用，为企业的发展和员工的成长提供有力支持。</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数字化转型为主题进行深入探讨。在当前信息技术的推动下，企业正面临着由传统业务模式向数字化、智能化转型的挑战。在此过程中，云计算、大数据以及数据保护与隐私权的重视显得尤为重要。首先我们讨论的是云计算在档案管理中的应用。那么首先我们来看看云计算在档案管理中的应用。云计算技术通过提供远程服务器来存储和管理数据，这使得人事档案的管理更加高效和灵活。这种应用不仅减少了物理空间的需求，还提高了数据的可访问性和备份的安全性。我们可以想象，不再需要大量的文件柜和繁琐的人工操作，只需要一台联网的电脑或者手机，便可以随时随地查看和管理公司的人事档案。接下来是大数据技术的运用，大数据技术优化了档案检索过程。利用大数据技术，我们可以对海量的人事档案数据进行快速分析和处理，从而优化检索效率。这种先进的技术使得从大量档案中提取相关信息变得迅速而准确，大大节省了人力资源和时间。比如，当我们想查找某位员工的工作经历时，传统的搜索方法可能需要花费大量的时间和精力。但如果采用大数据技术，只需要几秒钟就能获取到准确的信息。最后我们要关注的是数据保护与隐私权的维护。在数字化转型的过程中，保障数据安全和维护员工个人隐私至关重要。因此，我们需要采用先进的加密技术和严格的访问控制措施，以有效防止未经授权的访问和数据泄露，保障员工个人信息的安全。只有这样，才能确保数字化转型的过程顺利进行，同时也能赢得员工和公众的信任和支持。这部分就到此为止，我们接下来将探讨其他相关的主题。</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引言：大家好，今天我将和大家分享的主题是劳动管理关系的重要性。在全球化经济背景下，劳动管理关系的双赢发展成为了研究背景、目的和意义的重要组成部分。下面我将详细介绍这些重要点。</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通过对合规性案例的深入解读来阐述企业档案管理不善所可能引发的法律问题。在人事档案管理环节，如果企业不能妥善处理员工信息，可能会触犯相关的数据保护法规，进而导致重大的法律后果。这种情况不仅会损害企业的声誉，而且还可能使企业面临高额罚款。下面我将通过具体的案例分析，揭示档案管理中的漏洞是如何被利用的以及这些漏洞对企业带来的具体风险和损失。我们将会看到，这些问题的发生往往是由于缺乏有效的规范管理所导致的。因此，这个例子强调了规范管理的重要性。在这个数字化时代背景下，我们必须认识到，对人事档案数据的管理和保护显得尤为重要。企业需要尊重并保护员工的隐私权，避免因为管理不善而侵犯个人隐私，从而引发法律纠纷。因此，对于所有类型的公司来说，建立健全的数据保护机制和严格的档案管理流程都是十分关键的。</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对劳动关系管理的观点来展开。首先，我认为在预防为主的劳动关系管理中，我们应该重视建立及时沟通的争议解决文化，以减少诉讼成本并优化劳动管理关系，从而打造更加和谐高效的职场环境。那么在这一页，我将重点讨论持续改进的劳动安全卫生问题。作者强调了对劳动安全卫生管理的持续改进的重要性，并提出采用智能化监控手段提升预防能力的建议，以确保职场的安全与健康。这样的措施不仅能够保护员工的权益，还能促进企业的长期稳定发展。接下来，我将聚焦于信息化的人事档案管理。在人事档案管理方面，作者着重强调数据保护和隐私权的重要性，同时推动档案管理的信息化和安全化。这一举措旨在通过现代化的手段提高档案管理的效率和安全性，保障员工个人信息的保密性。综上所述，劳动关系管理应以预防为主、及时沟通的争议解决文化为基础，持续改进劳动安全卫生问题，采用智能化监控手段提升预防能力。同时，应重视信息化的人事档案管理，确保数据保护和隐私权的合规性。这样的举措将为构建更加和谐高效的职场环境提供有力支持。</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下面我将为大家呈现一级大纲中的&lt;结论与展望&gt;部分。首先，我们将总结关键点，重点介绍创新管理理念与方法、法律法规遵循与人本关怀。随后，我们将探讨未来的挑战与机遇。让我们一起展望未来的发展，共同探索前进的道路。</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那么这一页，我们来对关键点进行总结。首先，我们要关注的是劳动关系管理流程的优化。通过简化入职流程，强化在职培训以及实施绩效管理，企业不仅可以提升其管理效率，还能增强员工的满意度。而数字化工具的应用更是为这一流程提供了强大的推动力，实现了高效的管理。接下来，我们要探讨的是劳动合同的规范化管理。根据《劳动法》的规定，企业对于劳动合同的签订、变更和终止必须进行规范化的管理。电子合同的应用趋势不仅提高了管理的效率，同时也减少了因合同条款模糊导致的争议，这也凸显了定期合同审核的必要性。最后，我们要讨论的是劳动争议的有效处理。企业需要建立有效的劳动争议调解、仲裁和诉讼处理机制，并采取预防策略和快速响应措施以降低争议的影响。通过案例分析，企业可以从中吸取教训，更有效地处理劳动争议。</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部分我将以创新管理理念与方法为主题，深入探讨其在劳动关系管理中的应用。首先，我们来谈谈劳动关系管理的优化。通过精简化入职流程、增强在职培训和实施绩效管理等创新方式，企业能够有效提高劳动关系管理效率，同时加强员工的满意度和忠诚度。这不仅提高了企业的运营效率，也为员工创造了更好的工作环境。接下来，我们将讨论劳动合同管理的规范化。文章强调了合同签订、变更和终止的规范管理方法，并突出了电子合同的应用趋势。这既体现了管理方法的创新，又提高了合同执行的透明度和效率。这种规范化的管理方式，不仅有助于保护企业和员工的权益，也能为企业节省大量的资源。最后，我们来看看劳动争议处理的预防机制。建立以预防为主、及时沟通的争议解决文化，能有效减少诉讼成本。这反映了企业在劳动争议处理上采用的创新管理理念，有助于构建和谐的劳动关系环境。通过有效的预防措施，企业可以提前解决问题，避免争议升级，维护企业和员工的权益。总的来说，创新的管理理念和方法在劳动关系管理中发挥了重要的作用。通过优化管理流程、规范化合同管理和建立预防性的争议处理机制，企业能够提升效率，降低成本，同时也能够提升员工满意度和忠诚度，构建和谐的劳动关系环境。</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法律法规遵循与人本关怀为主题，来探讨劳动关系管理中的相关问题。在劳动关系管理中，遵循《劳动法》等相关法律法规是基础。这不仅确保了管理措施和劳动合同的合法性，也保证了透明度，为双方权益提供了坚实的保护。接下来，我将介绍合同管理的规范化方法。对于维护劳资双方权益来说，探讨合同签订、变更与终止的规范化方法至关重要。同时，我们也应该关注电子合同的应用趋势，因为电子合同可以有效提升合同管理的效率与安全性。那么，在这一页的末尾，我将强调人本关怀的实践在劳动关系管理中的重要性。我们可以融入人文关怀于劳动关系管理流程中，通过平衡效率与员工体验来增强员工的满意度。同时，建立争议解决文化并强调安全管理体系持续改进，对于实现劳动关系和谐与企业可持续发展来说是关键。这部分内容就结束了，希望对您有所启发。谢谢。</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下面我将介绍未来挑战与机遇，主要涵盖远程工作模式的挑战、管理理念与方法的创新以及法律法规与人本关怀的平衡。首先，随着技术的发展，越来越多的企业开始采用远程工作模式。这种模式带来了一些挑战，其中之一是如何有效管理分散的员工。由于员工不再集中在同一个办公地点，管理层需要寻找新的方法来确保员工的工作效率和团队合作。此外，保持团队的协作和沟通也是一个挑战。因此，企业需要借助现代技术工具，如视频会议软件和在线协作平台，来促进团队之间的交流和合作，以保持工作的高效性和团队的凝聚力。其次，面对未来劳动管理领域的挑战，企业需要不断创新其管理理念和方法。这包括采用新的技术工具，建立更灵活的工作制度，以及培养员工的自我管理能力等。例如，企业可以引入人工智能技术来自动化某些重复性的任务，从而释放更多的时间和资源给员工进行创新和战略思考。同时，建立弹性工作时间和远程工作选项也可以提高员工的生活质量和工作满意度。此外，培养员工的自我管理能力也是一个重要的方面。企业应该为员工提供必要的培训和发展机会，使他们能够独立管理自己的工作并具备更高的自主性和创造力。最后，企业在追求可持续发展的同时，还需要遵循相关的法律法规，并兼顾人本关怀。这意味着企业在制定政策和决策时，需要考虑到员工的需求和权益。企业应该积极采取措施确保员工的健康和安全，并提供良好的工作环境。同时，企业还应该遵守劳动法规定的最低工资标准和工时限制，确保员工享有合理的薪酬和福利待遇。通过平衡法律法规和人本关怀的要求，企业可以建立起一个稳定和谐的劳动关系，为员工的发展和企业的长远发展创造良好的条件。在面对未来的挑战与机遇时，企业需要不断适应变化并采取有效的措施来应对挑战。通过合理运用新技术和管理理念，平衡法律法规和人本关怀的要求，企业将能够在未来的竞争环境中保持竞争优势并实现可持续发展。</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通过对劳动关系管理流程、劳动合同管理、劳动争议处理、劳动安全卫生管理和人事档案管理的深入探讨，我们提出了一系列优化策略。这些实践将有助于提升劳动关系的和谐性，保障员工权益，同时也为公司的发展注入了新的活力。感谢大家的聆听和支持。</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部分，我将以阐述劳动管理关系的重要性为核心。在当今社会，良好的劳动关系管理是促进企业与员工双赢发展的关键因素。通过建立公平、透明的沟通机制，劳动关系能够确保员工与企业之间利益的均衡，进而推动双方共同发展，实现企业效益与员工满意度的双重提升。首先，有效的劳动关系管理有助于构建和谐高效的职场环境。它能够营造一个积极、健康的工作环境，减少劳资冲突的发生，提高员工的工作满意度和忠诚度。这样的氛围将帮助企业创造一个稳定的和谐发展的平台。其次，面对全球化经济的挑战，劳动关系管理成为企业不可或缺的一部分。在全球化背景下，不同国家和地区的法律法规存在差异，劳动关系需要灵活应对跨国经营中的问题。通过有效的劳动关系管理，企业可以保障其国际竞争力和可持续发展。最后，劳动关系管理还涉及对员工的关怀和培训。提供良好的福利待遇和职业发展机会可以激励员工持续发挥个人能力，为企业的发展做出更大的贡献。综上所述，劳动关系对于企业的可持续发展至关重要。它不仅是企业内部稳定和谐的基石，也是企业在全球化竞争中取得成功的保障。因此，我们必须高度重视并不断完善劳动关系管理，以推动企业和员工的共同进步。</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劳动关系管理的重要性来展开我们的话题。在全球化的经济背景下，企业与员工间的劳动关系管理显得尤为重要。有效的劳动关系管理能够促进企业的稳定发展，提高员工的满意度和工作效率，进而实现双赢的局面。首先，我们关注劳动合同管理的规范化。作为明确双方权利义务的法律文书，劳动合同的规范化管理对于预防劳动争议及维护各方合法权益具有重要的作用。通过合理设计合同内容，企业可以得到法律的有效保护，从而确保其运营的稳定性。其次，我们将讨论劳动争议的有效处理。这是保持工作场所和谐的关键所在。通过建立完善的争议解决机制，并能够及时妥善地处理争议事件，不仅可以保护员工的权益，同时也有助于企业塑造良好的社会形象。因此，我们必须重视并有效处理劳动争议问题，以维护企业和员工的共同利益。</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fontScale="97500" lnSpcReduction="10000"/>
          </a:bodyPr>
          <a:lstStyle/>
          <a:p>
            <a:r>
              <a:t>这段我将以全球化经济背景下的双赢发展为题，探讨企业在当前环境下如何通过简化入职流程与在职培训实现共同发展。在全球化的背景下，企业面临着来自世界各地的竞争激烈的市场环境。为了应对这样的挑战，企业需要不断提高员工的工作效率，同时增强员工的满意度和忠诚度。而实现这一目标的关键就是简化入职流程和强化在职培训。首先，简化入职流程可以节省企业的时间和人力成本，提高员工的工作效率。传统的入职流程通常繁琐复杂，需要员工填写大量的表格和文件，完成各种培训和考核。而通过简化入职流程，企业可以将这个过程缩短到几天甚至几个小时之内，减少了员工等待的时间，提高了他们开始工作的效率。此外，简化入职流程还可以让新员工更快地融入企业文化，适应工作环境。其次，强化在职培训是提升员工工作能力和素质的重要手段。在全球化背景下，市场竞争更加激烈，员工必须具备更高的专业知识和技能才能胜任工作。通过加强在职培训，企业可以帮助员工不断学习和成长，提高他们在岗位上的竞争力。同时，在职培训也可以增加员工对企业的认同感和归属感，促进员工的忠诚度和长期发展。那么这一页我们讨论了企业在全球化经济背景下如何通过简化入职流程与强化在职培训实现双赢发展。接下来，我们将探讨劳动合同的规范化管理对双赢发展的重要性。在全球化环境下，企业和员工之间的劳动关系变得更加复杂和敏感。因此，强调合同内容的合法性与透明度，以及采用规范化管理方法处理合同的签订、变更和终止，成为了保护双方权益的基础。最后一部分，我们将介绍建立预防为主的争议解决文化对于企业和员工双赢发展的意义。在全球化经济中，劳动争议不可避免。然而，通过提倡建立以预防为主、及时沟通的争议解决文化，企业和员工可以通过企业内部调解成功解决劳动争议案例，减少了诉讼成本，创造了和谐稳定的工作环境。这样的文化不仅可以为企业和员工提供更好的福利保障，也为双方的共同发展奠定了坚实的基础。以上就是全球化经济背景下的双赢发展的相关议题。通过对简化入职流程与在职培训、劳动合同的规范化管理以及建立预防为主的争议解决文化的探讨，我们可以看到企业在全球化经济中如何实现员工和企业的共同进步与发展。感谢大家聆听！</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劳动关系管理流程是指企业与员工之间建立、维护和改善劳动关系的一系列活动。首先，我们需要明确劳动关系的定义及其重要性。劳动关系是指雇佣双方在工作场所中相互依赖和合作的关系，它对组织的绩效和员工的满意度有着重要影响。接下来，我们将探讨最新的实践方法，如灵活工作制度、员工参与决策等。随后，我们将通过案例分析来深入了解这些实践方法的效果和应用情况。最后，我将分享一些个人见解，包括如何在组织中有效管理和改善劳动关系。</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劳动关系管理的定义和重要性，以及劳动关系管理的关键环节进行展开。首先，我们要理解什么是劳动关系管理。劳动关系管理指的是企业对员工的招聘、入职、在职管理以及离职等环节进行有效管理的过程。它涵盖了员工与企业之间的所有互动，是构建和谐高效职场环境的基础。那么，劳动关系管理的重要性在哪里呢？有效的劳动关系管理可以帮助企业促进自身与员工的双赢发展。这不仅有助于提高员工的工作效率和满意度，也对企业的长期稳定发展起到积极的推动作用。最后，让我们来看一看劳动关系管理的关键环节。这些环节包括招聘、入职、在职管理和离职等。这些环节的有效管理对于构建和谐高效的职场环境至关重要，也是实现企业和员工双赢发展的关键所在。</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最新实践为话题，介绍一些企业在人力资源管理方面的创新举措。首先，为了简化入职流程，许多企业引入了数字化工具，如在线填写表格和自动化背景核查。这种创新实践不仅大幅度缩短了员工的入职周期，同时也提升了新员工的体验和满意度。其次，强化在职培训的策略是应对快速变化的工作环境的关键。为此，一些企业采用了在线教育平台和模拟技术，以提供定制化的在职培训。这种策略不仅增强了员工的职业能力，还提高了企业的竞争力。接下来，实施绩效管理的新方法是优化企业管理的重要一环。一些企业开始运用数据分析和实时反馈机制来改善绩效管理过程。这些现代化手段有助于管理者更准确地评估员工的表现，并及时调整目标和策略，从而实现员工和企业的共同成长。在这部分演讲中，我们探讨了企业在人力资源管理方面的最新实践。通过引入数字化工具简化入职流程，强化在职培训的策略以及实施绩效管理的新方法，这些创新举措为企业提供了更高效、灵活和适应变化的管理能力。这些实践不仅可以提升员工的工作体验和满意度，还能增强企业的竞争力和持续发展能力。</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idx="1"/>
          </p:nvPr>
        </p:nvSpPr>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3/4/2014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smtClean="0"/>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2.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0.xml" /><Relationship Id="rId3" Type="http://schemas.openxmlformats.org/officeDocument/2006/relationships/image" Target="../media/image7.png" /><Relationship Id="rId4" Type="http://schemas.openxmlformats.org/officeDocument/2006/relationships/image" Target="../media/image6.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1.xml" /><Relationship Id="rId3" Type="http://schemas.openxmlformats.org/officeDocument/2006/relationships/image" Target="../media/image7.png" /><Relationship Id="rId4" Type="http://schemas.openxmlformats.org/officeDocument/2006/relationships/image" Target="../media/image6.jpe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2.xml" /><Relationship Id="rId3" Type="http://schemas.openxmlformats.org/officeDocument/2006/relationships/image" Target="../media/image4.jpeg" /><Relationship Id="rId4" Type="http://schemas.openxmlformats.org/officeDocument/2006/relationships/image" Target="../media/image5.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3.xml" /><Relationship Id="rId3" Type="http://schemas.openxmlformats.org/officeDocument/2006/relationships/image" Target="../media/image7.png" /><Relationship Id="rId4" Type="http://schemas.openxmlformats.org/officeDocument/2006/relationships/image" Target="../media/image6.jpe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4.xml" /><Relationship Id="rId3" Type="http://schemas.openxmlformats.org/officeDocument/2006/relationships/image" Target="../media/image7.png" /><Relationship Id="rId4" Type="http://schemas.openxmlformats.org/officeDocument/2006/relationships/image" Target="../media/image6.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5.xml" /><Relationship Id="rId3" Type="http://schemas.openxmlformats.org/officeDocument/2006/relationships/image" Target="../media/image7.png" /><Relationship Id="rId4" Type="http://schemas.openxmlformats.org/officeDocument/2006/relationships/image" Target="../media/image6.jpe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6.xml" /><Relationship Id="rId3" Type="http://schemas.openxmlformats.org/officeDocument/2006/relationships/image" Target="../media/image7.png" /><Relationship Id="rId4" Type="http://schemas.openxmlformats.org/officeDocument/2006/relationships/image" Target="../media/image6.jpe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7.xml" /><Relationship Id="rId3" Type="http://schemas.openxmlformats.org/officeDocument/2006/relationships/image" Target="../media/image4.jpeg" /><Relationship Id="rId4" Type="http://schemas.openxmlformats.org/officeDocument/2006/relationships/image" Target="../media/image5.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8.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jpe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9.xml" /><Relationship Id="rId3" Type="http://schemas.openxmlformats.org/officeDocument/2006/relationships/image" Target="../media/image7.png" /><Relationship Id="rId4" Type="http://schemas.openxmlformats.org/officeDocument/2006/relationships/image" Target="../media/image6.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 Id="rId3" Type="http://schemas.openxmlformats.org/officeDocument/2006/relationships/image" Target="../media/image3.png" /><Relationship Id="rId4" Type="http://schemas.openxmlformats.org/officeDocument/2006/relationships/image" Target="../media/image2.jpe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0.xml" /><Relationship Id="rId3" Type="http://schemas.openxmlformats.org/officeDocument/2006/relationships/image" Target="../media/image7.png" /><Relationship Id="rId4" Type="http://schemas.openxmlformats.org/officeDocument/2006/relationships/image" Target="../media/image6.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1.xml" /><Relationship Id="rId3" Type="http://schemas.openxmlformats.org/officeDocument/2006/relationships/image" Target="../media/image7.png" /><Relationship Id="rId4" Type="http://schemas.openxmlformats.org/officeDocument/2006/relationships/image" Target="../media/image6.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2.xml" /><Relationship Id="rId3" Type="http://schemas.openxmlformats.org/officeDocument/2006/relationships/image" Target="../media/image4.jpeg" /><Relationship Id="rId4" Type="http://schemas.openxmlformats.org/officeDocument/2006/relationships/image" Target="../media/image5.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3.xml" /><Relationship Id="rId3" Type="http://schemas.openxmlformats.org/officeDocument/2006/relationships/image" Target="../media/image7.png" /><Relationship Id="rId4" Type="http://schemas.openxmlformats.org/officeDocument/2006/relationships/image" Target="../media/image6.jpe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4.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jpe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5.xml" /><Relationship Id="rId3" Type="http://schemas.openxmlformats.org/officeDocument/2006/relationships/image" Target="../media/image7.png" /><Relationship Id="rId4" Type="http://schemas.openxmlformats.org/officeDocument/2006/relationships/image" Target="../media/image6.jpe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6.xml" /><Relationship Id="rId3" Type="http://schemas.openxmlformats.org/officeDocument/2006/relationships/image" Target="../media/image7.png" /><Relationship Id="rId4" Type="http://schemas.openxmlformats.org/officeDocument/2006/relationships/image" Target="../media/image6.jpe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7.xml" /><Relationship Id="rId3" Type="http://schemas.openxmlformats.org/officeDocument/2006/relationships/image" Target="../media/image4.jpeg" /><Relationship Id="rId4" Type="http://schemas.openxmlformats.org/officeDocument/2006/relationships/image" Target="../media/image5.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8.xml" /><Relationship Id="rId3" Type="http://schemas.openxmlformats.org/officeDocument/2006/relationships/image" Target="../media/image7.png" /><Relationship Id="rId4" Type="http://schemas.openxmlformats.org/officeDocument/2006/relationships/image" Target="../media/image6.jpe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9.xml" /><Relationship Id="rId3" Type="http://schemas.openxmlformats.org/officeDocument/2006/relationships/image" Target="../media/image7.png" /><Relationship Id="rId4" Type="http://schemas.openxmlformats.org/officeDocument/2006/relationships/image" Target="../media/image6.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xml" /><Relationship Id="rId3" Type="http://schemas.openxmlformats.org/officeDocument/2006/relationships/image" Target="../media/image4.jpeg" /><Relationship Id="rId4" Type="http://schemas.openxmlformats.org/officeDocument/2006/relationships/image" Target="../media/image5.pn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0.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jpe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1.xml" /><Relationship Id="rId3" Type="http://schemas.openxmlformats.org/officeDocument/2006/relationships/image" Target="../media/image7.png" /><Relationship Id="rId4" Type="http://schemas.openxmlformats.org/officeDocument/2006/relationships/image" Target="../media/image6.jpe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2.xml" /><Relationship Id="rId3" Type="http://schemas.openxmlformats.org/officeDocument/2006/relationships/image" Target="../media/image4.jpeg" /><Relationship Id="rId4" Type="http://schemas.openxmlformats.org/officeDocument/2006/relationships/image" Target="../media/image5.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3.xml" /><Relationship Id="rId3" Type="http://schemas.openxmlformats.org/officeDocument/2006/relationships/image" Target="../media/image7.png" /><Relationship Id="rId4" Type="http://schemas.openxmlformats.org/officeDocument/2006/relationships/image" Target="../media/image6.jpe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4.xml" /><Relationship Id="rId3" Type="http://schemas.openxmlformats.org/officeDocument/2006/relationships/image" Target="../media/image7.png" /><Relationship Id="rId4" Type="http://schemas.openxmlformats.org/officeDocument/2006/relationships/image" Target="../media/image6.jpe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5.xml" /><Relationship Id="rId3" Type="http://schemas.openxmlformats.org/officeDocument/2006/relationships/image" Target="../media/image7.png" /><Relationship Id="rId4" Type="http://schemas.openxmlformats.org/officeDocument/2006/relationships/image" Target="../media/image6.jpe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6.xml" /><Relationship Id="rId3" Type="http://schemas.openxmlformats.org/officeDocument/2006/relationships/image" Target="../media/image7.png" /><Relationship Id="rId4" Type="http://schemas.openxmlformats.org/officeDocument/2006/relationships/image" Target="../media/image6.jpe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7.xml" /><Relationship Id="rId3" Type="http://schemas.openxmlformats.org/officeDocument/2006/relationships/image" Target="../media/image1.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xml" /><Relationship Id="rId3" Type="http://schemas.openxmlformats.org/officeDocument/2006/relationships/image" Target="../media/image7.png" /><Relationship Id="rId4" Type="http://schemas.openxmlformats.org/officeDocument/2006/relationships/image" Target="../media/image6.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5.xml" /><Relationship Id="rId3" Type="http://schemas.openxmlformats.org/officeDocument/2006/relationships/image" Target="../media/image7.png" /><Relationship Id="rId4" Type="http://schemas.openxmlformats.org/officeDocument/2006/relationships/image" Target="../media/image6.jpe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6.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jpe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7.xml" /><Relationship Id="rId3" Type="http://schemas.openxmlformats.org/officeDocument/2006/relationships/image" Target="../media/image4.jpeg" /><Relationship Id="rId4" Type="http://schemas.openxmlformats.org/officeDocument/2006/relationships/image" Target="../media/image5.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8.xml" /><Relationship Id="rId3" Type="http://schemas.openxmlformats.org/officeDocument/2006/relationships/image" Target="../media/image7.png" /><Relationship Id="rId4" Type="http://schemas.openxmlformats.org/officeDocument/2006/relationships/image" Target="../media/image6.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9.xml" /><Relationship Id="rId3" Type="http://schemas.openxmlformats.org/officeDocument/2006/relationships/image" Target="../media/image7.png" /><Relationship Id="rId4" Type="http://schemas.openxmlformats.org/officeDocument/2006/relationships/image" Target="../media/image6.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151446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1">
                <a:solidFill>
                  <a:srgbClr val="000000"/>
                </a:solidFill>
                <a:latin typeface="微软雅黑"/>
              </a:rPr>
              <a:t>优化劳动管理关系的策略与实践</a:t>
            </a:r>
          </a:p>
        </p:txBody>
      </p:sp>
      <p:sp>
        <p:nvSpPr>
          <p:cNvPr id="3" name="New shape"/>
          <p:cNvSpPr/>
          <p:nvPr/>
        </p:nvSpPr>
        <p:spPr>
          <a:xfrm>
            <a:off x="622800" y="3101012"/>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101012"/>
            <a:ext cx="11038043"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dirty="1">
                <a:solidFill>
                  <a:srgbClr val="0090FF"/>
                </a:solidFill>
                <a:latin typeface="微软雅黑"/>
              </a:rPr>
              <a:t>构建和谐高效的职场环境</a:t>
            </a:r>
          </a:p>
        </p:txBody>
      </p:sp>
      <p:sp>
        <p:nvSpPr>
          <p:cNvPr id="5"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138368"/>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000000"/>
                </a:solidFill>
                <a:latin typeface="微软雅黑"/>
              </a:rPr>
              <a:t>作者: 智文</a:t>
            </a:r>
          </a:p>
        </p:txBody>
      </p:sp>
      <p:sp>
        <p:nvSpPr>
          <p:cNvPr id="9" name="New shape"/>
          <p:cNvSpPr/>
          <p:nvPr/>
        </p:nvSpPr>
        <p:spPr>
          <a:xfrm>
            <a:off x="611778" y="4740950"/>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000000"/>
                </a:solidFill>
                <a:latin typeface="微软雅黑"/>
              </a:rPr>
              <a:t>汇报时间: 2024/05/31</a:t>
            </a:r>
          </a:p>
        </p:txBody>
      </p:sp>
    </p:spTree>
  </p:cSld>
  <p:clrMapOvr>
    <a:masterClrMapping/>
  </p:clrMapOvr>
  <p:transition spd="fast"/>
  <p:timing>
    <p:tnLst>
      <p:par>
        <p:cTn id="1"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案例分析</a:t>
            </a:r>
          </a:p>
        </p:txBody>
      </p:sp>
      <p:sp>
        <p:nvSpPr>
          <p:cNvPr id="4" name="New shape"/>
          <p:cNvSpPr/>
          <p:nvPr/>
        </p:nvSpPr>
        <p:spPr>
          <a:xfrm>
            <a:off x="1558800" y="2878466"/>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通过引入先进的数字化工具，企业能够实现管理流程的自动化和优化，这不仅显著提升了工作效率，还增强了员工的工作满意度，为企业带来了可观的经济效益。</a:t>
            </a:r>
          </a:p>
        </p:txBody>
      </p:sp>
      <p:sp>
        <p:nvSpPr>
          <p:cNvPr id="5" name="New shape"/>
          <p:cNvSpPr/>
          <p:nvPr/>
        </p:nvSpPr>
        <p:spPr>
          <a:xfrm>
            <a:off x="1556410" y="1627200"/>
            <a:ext cx="2580658"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数字化工具优化管理流程</a:t>
            </a:r>
          </a:p>
        </p:txBody>
      </p:sp>
      <p:sp>
        <p:nvSpPr>
          <p:cNvPr id="6" name="New shape"/>
          <p:cNvSpPr/>
          <p:nvPr/>
        </p:nvSpPr>
        <p:spPr>
          <a:xfrm>
            <a:off x="4430015" y="2878465"/>
            <a:ext cx="2744215" cy="26143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劳动合同中条款的不明确或模糊性是引发劳动争议的常见原因之一。这种情形不仅损害了员工的权益，也影响了企业的稳定运营，强调了精确和明确合同条款的重要性。</a:t>
            </a:r>
          </a:p>
        </p:txBody>
      </p:sp>
      <p:sp>
        <p:nvSpPr>
          <p:cNvPr id="7" name="New shape"/>
          <p:cNvSpPr/>
          <p:nvPr/>
        </p:nvSpPr>
        <p:spPr>
          <a:xfrm>
            <a:off x="4427625" y="1627200"/>
            <a:ext cx="2580660"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合同条款模糊导致的劳动争议</a:t>
            </a:r>
          </a:p>
        </p:txBody>
      </p:sp>
      <p:sp>
        <p:nvSpPr>
          <p:cNvPr id="8" name="New shape"/>
          <p:cNvSpPr/>
          <p:nvPr/>
        </p:nvSpPr>
        <p:spPr>
          <a:xfrm>
            <a:off x="7301229" y="2878465"/>
            <a:ext cx="2744216" cy="26143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通过建立有效的内部调解机制，企业能够在争议初期就进行干预和调解，成功解决了一起劳动争议案例，这不仅维护了员工和企业的双方利益，也为其他企业提供了处理类似问题的参考。</a:t>
            </a:r>
          </a:p>
        </p:txBody>
      </p:sp>
      <p:sp>
        <p:nvSpPr>
          <p:cNvPr id="9" name="New shape"/>
          <p:cNvSpPr/>
          <p:nvPr/>
        </p:nvSpPr>
        <p:spPr>
          <a:xfrm>
            <a:off x="7298841" y="1627200"/>
            <a:ext cx="2580658" cy="1124266"/>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企业内部调解成功解决的劳动争议</a:t>
            </a:r>
          </a:p>
        </p:txBody>
      </p:sp>
    </p:spTree>
  </p:cSld>
  <p:clrMapOvr>
    <a:masterClrMapping/>
  </p:clrMapOvr>
  <p:transition spd="fast"/>
  <p:timing>
    <p:tnLst>
      <p:par>
        <p:cTn id="1"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个人见解</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融入人文关怀的流程设计</a:t>
            </a:r>
            <a:br>
              <a:rPr sz="1800" dirty="1">
                <a:latin typeface="微软雅黑"/>
              </a:rPr>
            </a:br>
          </a:p>
          <a:p>
            <a:pPr algn="l">
              <a:lnSpc>
                <a:spcPct val="150000"/>
              </a:lnSpc>
            </a:pPr>
            <a:r>
              <a:rPr sz="1575" b="0" i="0" dirty="1">
                <a:solidFill>
                  <a:srgbClr val="000000"/>
                </a:solidFill>
                <a:latin typeface="微软雅黑"/>
              </a:rPr>
              <a:t>在劳动关系管理的流程设计中，融入人文关怀不仅能够提升员工的工作体验，还能平衡效率与员工满意度，确保管理流程的人性化和高效性。</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定期合同审核的重要性</a:t>
            </a:r>
            <a:br>
              <a:rPr sz="1800" dirty="1">
                <a:latin typeface="微软雅黑"/>
              </a:rPr>
            </a:br>
          </a:p>
          <a:p>
            <a:pPr algn="l">
              <a:lnSpc>
                <a:spcPct val="150000"/>
              </a:lnSpc>
            </a:pPr>
            <a:r>
              <a:rPr sz="1575" b="0" i="0" dirty="1">
                <a:solidFill>
                  <a:srgbClr val="000000"/>
                </a:solidFill>
                <a:latin typeface="微软雅黑"/>
              </a:rPr>
              <a:t>劳动合同管理中的定期审核是维护雇佣双方权益的关键，通过定期审查合同内容，可以确保合同的时效性和合法性，预防潜在的法律风险。</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建立争议解决文化</a:t>
            </a:r>
            <a:br>
              <a:rPr sz="1800" dirty="1">
                <a:latin typeface="微软雅黑"/>
              </a:rPr>
            </a:br>
          </a:p>
          <a:p>
            <a:pPr algn="l">
              <a:lnSpc>
                <a:spcPct val="150000"/>
              </a:lnSpc>
            </a:pPr>
            <a:r>
              <a:rPr sz="1575" b="0" i="0" dirty="1">
                <a:solidFill>
                  <a:srgbClr val="000000"/>
                </a:solidFill>
                <a:latin typeface="微软雅黑"/>
              </a:rPr>
              <a:t>劳动争议处理应注重预防和及时沟通，通过建立开放的沟通渠道和正面的解决文化，可以有效减少诉讼成本，构建和谐的劳动关系环境。</a:t>
            </a:r>
          </a:p>
        </p:txBody>
      </p:sp>
      <p:sp>
        <p:nvSpPr>
          <p:cNvPr id="7" name="New shape"/>
          <p:cNvSpPr/>
          <p:nvPr/>
        </p:nvSpPr>
        <p:spPr>
          <a:xfrm>
            <a:off x="1270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03</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劳动合同管理</a:t>
            </a:r>
          </a:p>
        </p:txBody>
      </p:sp>
    </p:spTree>
  </p:cSld>
  <p:clrMapOvr>
    <a:masterClrMapping/>
  </p:clrMapOvr>
  <p:transition spd="fast"/>
  <p:timing>
    <p:tnLst>
      <p:par>
        <p:cTn id="1"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法律基础与原则</a:t>
            </a:r>
          </a:p>
        </p:txBody>
      </p:sp>
      <p:sp>
        <p:nvSpPr>
          <p:cNvPr id="4" name="New shape"/>
          <p:cNvSpPr/>
          <p:nvPr/>
        </p:nvSpPr>
        <p:spPr>
          <a:xfrm>
            <a:off x="1558800" y="1627200"/>
            <a:ext cx="3040555" cy="3988065"/>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劳动合同的法律规定</a:t>
            </a:r>
            <a:br>
              <a:rPr sz="1800" dirty="1">
                <a:latin typeface="微软雅黑"/>
              </a:rPr>
            </a:br>
          </a:p>
          <a:p>
            <a:pPr algn="l">
              <a:lnSpc>
                <a:spcPct val="150000"/>
              </a:lnSpc>
            </a:pPr>
            <a:r>
              <a:rPr sz="1575" b="0" i="0" dirty="1">
                <a:solidFill>
                  <a:srgbClr val="000000"/>
                </a:solidFill>
                <a:latin typeface="微软雅黑"/>
              </a:rPr>
              <a:t>根据《劳动法》，劳动合同是确立劳动关系的法律依据，要求内容明确、合法。法律对合同的签订、变更和终止等环节设有明确规定，以保障劳动者权益。</a:t>
            </a:r>
            <a:br>
              <a:rPr sz="1800" dirty="1">
                <a:latin typeface="微软雅黑"/>
              </a:rPr>
            </a:br>
          </a:p>
        </p:txBody>
      </p:sp>
      <p:sp>
        <p:nvSpPr>
          <p:cNvPr id="5" name="New shape"/>
          <p:cNvSpPr/>
          <p:nvPr/>
        </p:nvSpPr>
        <p:spPr>
          <a:xfrm>
            <a:off x="4726354" y="1627201"/>
            <a:ext cx="3040555" cy="3988066"/>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电子合同的应用趋势</a:t>
            </a:r>
            <a:br>
              <a:rPr sz="1800" dirty="1">
                <a:latin typeface="微软雅黑"/>
              </a:rPr>
            </a:br>
          </a:p>
          <a:p>
            <a:pPr algn="l">
              <a:lnSpc>
                <a:spcPct val="150000"/>
              </a:lnSpc>
            </a:pPr>
            <a:r>
              <a:rPr sz="1575" b="0" i="0" dirty="1">
                <a:solidFill>
                  <a:srgbClr val="000000"/>
                </a:solidFill>
                <a:latin typeface="微软雅黑"/>
              </a:rPr>
              <a:t>随着信息技术的发展，电子合同在劳动合同管理中的应用越来越广泛。它提高了合同签订的效率，但同时也需要确保其法律效力和安全性，防止合同纠纷。</a:t>
            </a:r>
            <a:br>
              <a:rPr sz="1800" dirty="1">
                <a:latin typeface="微软雅黑"/>
              </a:rPr>
            </a:br>
          </a:p>
        </p:txBody>
      </p:sp>
      <p:sp>
        <p:nvSpPr>
          <p:cNvPr id="6" name="New shape"/>
          <p:cNvSpPr/>
          <p:nvPr/>
        </p:nvSpPr>
        <p:spPr>
          <a:xfrm>
            <a:off x="7893909" y="1627202"/>
            <a:ext cx="3040565" cy="3988066"/>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定期合同审核的重要性</a:t>
            </a:r>
            <a:br>
              <a:rPr sz="1800" dirty="1">
                <a:latin typeface="微软雅黑"/>
              </a:rPr>
            </a:br>
          </a:p>
          <a:p>
            <a:pPr algn="l">
              <a:lnSpc>
                <a:spcPct val="150000"/>
              </a:lnSpc>
            </a:pPr>
            <a:r>
              <a:rPr sz="1575" b="0" i="0" dirty="1">
                <a:solidFill>
                  <a:srgbClr val="000000"/>
                </a:solidFill>
                <a:latin typeface="微软雅黑"/>
              </a:rPr>
              <a:t>为了适应法律法规的变化和保护双方权益，定期对劳动合同进行审核至关重要。通过审核可以及时发现并修正合同中的不明确或过时条款，避免劳动争议的发生。</a:t>
            </a:r>
            <a:br>
              <a:rPr sz="1800" dirty="1">
                <a:latin typeface="微软雅黑"/>
              </a:rPr>
            </a:br>
          </a:p>
        </p:txBody>
      </p:sp>
    </p:spTree>
  </p:cSld>
  <p:clrMapOvr>
    <a:masterClrMapping/>
  </p:clrMapOvr>
  <p:transition spd="fast"/>
  <p:timing>
    <p:tnLst>
      <p:par>
        <p:cTn id="1"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管理策略</a:t>
            </a:r>
          </a:p>
        </p:txBody>
      </p:sp>
      <p:sp>
        <p:nvSpPr>
          <p:cNvPr id="4" name="New shape"/>
          <p:cNvSpPr/>
          <p:nvPr/>
        </p:nvSpPr>
        <p:spPr>
          <a:xfrm>
            <a:off x="6458401" y="1555200"/>
            <a:ext cx="4545078"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简化入职流程</a:t>
            </a:r>
          </a:p>
          <a:p>
            <a:pPr algn="l">
              <a:lnSpc>
                <a:spcPct val="150000"/>
              </a:lnSpc>
            </a:pPr>
            <a:r>
              <a:rPr sz="1575" b="0" i="0" dirty="1">
                <a:solidFill>
                  <a:srgbClr val="000000"/>
                </a:solidFill>
                <a:latin typeface="微软雅黑"/>
              </a:rPr>
              <a:t>企业通过采用数字化工具和平台来简化员工的入职流程，从而提高效率并减少错误。这种策略不仅缩短了员工从录用到上岗的时间，还提升了新员工的入职体验。</a:t>
            </a:r>
          </a:p>
        </p:txBody>
      </p:sp>
      <p:sp>
        <p:nvSpPr>
          <p:cNvPr id="5" name="New shape"/>
          <p:cNvSpPr/>
          <p:nvPr/>
        </p:nvSpPr>
        <p:spPr>
          <a:xfrm>
            <a:off x="981860" y="2390400"/>
            <a:ext cx="4545077"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0090FF"/>
                </a:solidFill>
                <a:latin typeface="微软雅黑"/>
              </a:rPr>
              <a:t>强化在职培训</a:t>
            </a:r>
          </a:p>
          <a:p>
            <a:pPr algn="r">
              <a:lnSpc>
                <a:spcPct val="150000"/>
              </a:lnSpc>
            </a:pPr>
            <a:r>
              <a:rPr sz="1575" b="0" i="0" dirty="1">
                <a:solidFill>
                  <a:srgbClr val="000000"/>
                </a:solidFill>
                <a:latin typeface="微软雅黑"/>
              </a:rPr>
              <a:t>为了提高员工的技能和工作效率，企业实施了系统的在职培训计划。这些计划通常包括在线课程、工作坊和导师制度，旨在帮助员工不断提升自己的专业能力。</a:t>
            </a:r>
          </a:p>
        </p:txBody>
      </p:sp>
      <p:sp>
        <p:nvSpPr>
          <p:cNvPr id="6" name="New shape"/>
          <p:cNvSpPr/>
          <p:nvPr/>
        </p:nvSpPr>
        <p:spPr>
          <a:xfrm>
            <a:off x="6458401" y="3726212"/>
            <a:ext cx="4554174"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实施绩效管理</a:t>
            </a:r>
          </a:p>
          <a:p>
            <a:pPr algn="l">
              <a:lnSpc>
                <a:spcPct val="150000"/>
              </a:lnSpc>
            </a:pPr>
            <a:r>
              <a:rPr sz="1575" b="0" i="0" dirty="1">
                <a:solidFill>
                  <a:srgbClr val="000000"/>
                </a:solidFill>
                <a:latin typeface="微软雅黑"/>
              </a:rPr>
              <a:t>通过建立明确的绩效评估标准和定期的反馈机制，企业能够有效地监控员工的工作表现。这种绩效管理策略有助于激励员工达成目标，同时也促进了企业内部的公平竞争。</a:t>
            </a:r>
          </a:p>
        </p:txBody>
      </p:sp>
      <p:sp>
        <p:nvSpPr>
          <p:cNvPr id="7" name="New shape"/>
          <p:cNvSpPr/>
          <p:nvPr/>
        </p:nvSpPr>
        <p:spPr>
          <a:xfrm>
            <a:off x="5965200" y="1926000"/>
            <a:ext cx="39600" cy="4644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965012"/>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4097012"/>
            <a:ext cx="39600" cy="4572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案例解析</a:t>
            </a:r>
          </a:p>
        </p:txBody>
      </p:sp>
      <p:sp>
        <p:nvSpPr>
          <p:cNvPr id="4" name="New shape"/>
          <p:cNvSpPr/>
          <p:nvPr/>
        </p:nvSpPr>
        <p:spPr>
          <a:xfrm>
            <a:off x="1558800" y="2402271"/>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案例中因劳动合同条款模糊而引发的争议，凸显了在制定合同时必须确保条款的明确性。这不仅有助于避免误解和争议，还能确保双方的权利和义务得到清晰的界定。</a:t>
            </a:r>
          </a:p>
        </p:txBody>
      </p:sp>
      <p:sp>
        <p:nvSpPr>
          <p:cNvPr id="5" name="New shape"/>
          <p:cNvSpPr/>
          <p:nvPr/>
        </p:nvSpPr>
        <p:spPr>
          <a:xfrm>
            <a:off x="1556530" y="1627201"/>
            <a:ext cx="2532802" cy="648071"/>
          </a:xfrm>
          <a:prstGeom prst="roundRect">
            <a:avLst>
              <a:gd name="adj" fmla="val 20033"/>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合同条款的明确性</a:t>
            </a:r>
          </a:p>
        </p:txBody>
      </p:sp>
      <p:sp>
        <p:nvSpPr>
          <p:cNvPr id="6" name="New shape"/>
          <p:cNvSpPr/>
          <p:nvPr/>
        </p:nvSpPr>
        <p:spPr>
          <a:xfrm>
            <a:off x="4430015" y="2878465"/>
            <a:ext cx="2744215" cy="26143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通过案例分析可见，定期对劳动合同进行审核是必要的。这有助于及时发现并修正可能过时或不再适用的条款，保障合同内容与当前法律法规及实践保持一致，从而保护双方权益。</a:t>
            </a:r>
          </a:p>
        </p:txBody>
      </p:sp>
      <p:sp>
        <p:nvSpPr>
          <p:cNvPr id="7" name="New shape"/>
          <p:cNvSpPr/>
          <p:nvPr/>
        </p:nvSpPr>
        <p:spPr>
          <a:xfrm>
            <a:off x="4427625" y="1627200"/>
            <a:ext cx="2580660"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定期合同审核的必要性</a:t>
            </a:r>
          </a:p>
        </p:txBody>
      </p:sp>
      <p:sp>
        <p:nvSpPr>
          <p:cNvPr id="8" name="New shape"/>
          <p:cNvSpPr/>
          <p:nvPr/>
        </p:nvSpPr>
        <p:spPr>
          <a:xfrm>
            <a:off x="7301229" y="2878465"/>
            <a:ext cx="2744216" cy="26143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成功案例展示了企业内部调解在解决劳动争议中的重要作用。通过建立及时沟通和预防为主的争议解决文化，企业能有效减少诉讼成本，同时维护员工关系和企业声誉。</a:t>
            </a:r>
          </a:p>
        </p:txBody>
      </p:sp>
      <p:sp>
        <p:nvSpPr>
          <p:cNvPr id="9" name="New shape"/>
          <p:cNvSpPr/>
          <p:nvPr/>
        </p:nvSpPr>
        <p:spPr>
          <a:xfrm>
            <a:off x="7298841" y="1627200"/>
            <a:ext cx="2580658" cy="1124266"/>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企业内部调解的作用</a:t>
            </a:r>
          </a:p>
        </p:txBody>
      </p:sp>
    </p:spTree>
  </p:cSld>
  <p:clrMapOvr>
    <a:masterClrMapping/>
  </p:clrMapOvr>
  <p:transition spd="fast"/>
  <p:timing>
    <p:tnLst>
      <p:par>
        <p:cTn id="1"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见解与建议</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融入人文关怀的劳动关系管理</a:t>
            </a:r>
            <a:br>
              <a:rPr sz="1800" dirty="1">
                <a:latin typeface="微软雅黑"/>
              </a:rPr>
            </a:br>
          </a:p>
          <a:p>
            <a:pPr algn="l">
              <a:lnSpc>
                <a:spcPct val="150000"/>
              </a:lnSpc>
            </a:pPr>
            <a:r>
              <a:rPr sz="1575" b="0" i="0" dirty="1">
                <a:solidFill>
                  <a:srgbClr val="000000"/>
                </a:solidFill>
                <a:latin typeface="微软雅黑"/>
              </a:rPr>
              <a:t>在设计劳动关系管理流程时，应将人文关怀作为核心元素，通过平衡效率与员工体验，建立更加和谐的工作环境，促进企业与员工之间的良性互动。</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劳动合同的定期审核</a:t>
            </a:r>
            <a:br>
              <a:rPr sz="1800" dirty="1">
                <a:latin typeface="微软雅黑"/>
              </a:rPr>
            </a:br>
          </a:p>
          <a:p>
            <a:pPr algn="l">
              <a:lnSpc>
                <a:spcPct val="150000"/>
              </a:lnSpc>
            </a:pPr>
            <a:r>
              <a:rPr sz="1575" b="0" i="0" dirty="1">
                <a:solidFill>
                  <a:srgbClr val="000000"/>
                </a:solidFill>
                <a:latin typeface="微软雅黑"/>
              </a:rPr>
              <a:t>强调对劳动合同进行定期审核的重要性，以确保合同内容能够及时更新，反映最新的法律法规变化，保护企业和员工的权益，维护双方的合法利益。</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劳动争议的预防与沟通</a:t>
            </a:r>
            <a:br>
              <a:rPr sz="1800" dirty="1">
                <a:latin typeface="微软雅黑"/>
              </a:rPr>
            </a:br>
          </a:p>
          <a:p>
            <a:pPr algn="l">
              <a:lnSpc>
                <a:spcPct val="150000"/>
              </a:lnSpc>
            </a:pPr>
            <a:r>
              <a:rPr sz="1575" b="0" i="0" dirty="1">
                <a:solidFill>
                  <a:srgbClr val="000000"/>
                </a:solidFill>
                <a:latin typeface="微软雅黑"/>
              </a:rPr>
              <a:t>提倡建立以预防为主、及时沟通为辅的劳动争议解决文化，通过有效的沟通机制减少误解和冲突，降低诉讼成本，构建和谐稳定的劳动关系。</a:t>
            </a:r>
          </a:p>
        </p:txBody>
      </p:sp>
      <p:sp>
        <p:nvSpPr>
          <p:cNvPr id="7" name="New shape"/>
          <p:cNvSpPr/>
          <p:nvPr/>
        </p:nvSpPr>
        <p:spPr>
          <a:xfrm>
            <a:off x="1270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04</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劳动争议处理</a:t>
            </a:r>
          </a:p>
        </p:txBody>
      </p:sp>
    </p:spTree>
  </p:cSld>
  <p:clrMapOvr>
    <a:masterClrMapping/>
  </p:clrMapOvr>
  <p:transition spd="fast"/>
  <p:timing>
    <p:tnLst>
      <p:par>
        <p:cTn id="1"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处理机制</a:t>
            </a:r>
          </a:p>
        </p:txBody>
      </p:sp>
      <p:sp>
        <p:nvSpPr>
          <p:cNvPr id="4" name="New shape"/>
          <p:cNvSpPr/>
          <p:nvPr/>
        </p:nvSpPr>
        <p:spPr>
          <a:xfrm>
            <a:off x="1558800" y="3011879"/>
            <a:ext cx="2744215" cy="2848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调解的作用与过程</a:t>
            </a:r>
            <a:br>
              <a:rPr sz="1800" dirty="1">
                <a:latin typeface="微软雅黑"/>
              </a:rPr>
            </a:br>
          </a:p>
          <a:p>
            <a:pPr algn="l">
              <a:lnSpc>
                <a:spcPct val="150000"/>
              </a:lnSpc>
            </a:pPr>
            <a:r>
              <a:rPr sz="1575" b="0" i="0" dirty="1">
                <a:solidFill>
                  <a:srgbClr val="000000"/>
                </a:solidFill>
                <a:latin typeface="微软雅黑"/>
              </a:rPr>
              <a:t>调解作为解决劳动争议的首选方式，通过第三方的介入帮助双方沟通，寻找共同点，以达成双方都能接受的解决方案，从而避免进一步的纠纷升级。</a:t>
            </a:r>
          </a:p>
        </p:txBody>
      </p:sp>
      <p:sp>
        <p:nvSpPr>
          <p:cNvPr id="5" name="New shape"/>
          <p:cNvSpPr/>
          <p:nvPr/>
        </p:nvSpPr>
        <p:spPr>
          <a:xfrm>
            <a:off x="4430015" y="3011879"/>
            <a:ext cx="2744215" cy="320932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仲裁的程序和重要性</a:t>
            </a:r>
            <a:br>
              <a:rPr sz="1800" dirty="1">
                <a:latin typeface="微软雅黑"/>
              </a:rPr>
            </a:br>
          </a:p>
          <a:p>
            <a:pPr algn="l">
              <a:lnSpc>
                <a:spcPct val="150000"/>
              </a:lnSpc>
            </a:pPr>
            <a:r>
              <a:rPr sz="1575" b="0" i="0" dirty="1">
                <a:solidFill>
                  <a:srgbClr val="000000"/>
                </a:solidFill>
                <a:latin typeface="微软雅黑"/>
              </a:rPr>
              <a:t>当调解失败时，仲裁成为解决劳动争议的关键步骤。提交给仲裁委员会的案件将得到公正裁决，仲裁的决定具有法律效力，为双方提供了一种相对快速且成本较低的解决途径。</a:t>
            </a:r>
          </a:p>
        </p:txBody>
      </p:sp>
      <p:sp>
        <p:nvSpPr>
          <p:cNvPr id="6" name="New shape"/>
          <p:cNvSpPr/>
          <p:nvPr/>
        </p:nvSpPr>
        <p:spPr>
          <a:xfrm>
            <a:off x="7301229" y="3011879"/>
            <a:ext cx="2744216" cy="2848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诉讼的法律途径</a:t>
            </a:r>
            <a:br>
              <a:rPr sz="1800" dirty="1">
                <a:latin typeface="微软雅黑"/>
              </a:rPr>
            </a:br>
          </a:p>
          <a:p>
            <a:pPr algn="l">
              <a:lnSpc>
                <a:spcPct val="150000"/>
              </a:lnSpc>
            </a:pPr>
            <a:r>
              <a:rPr sz="1575" b="0" i="0" dirty="1">
                <a:solidFill>
                  <a:srgbClr val="000000"/>
                </a:solidFill>
                <a:latin typeface="微软雅黑"/>
              </a:rPr>
              <a:t>如果对仲裁结果不满意，当事人可以通过法律途径向法院提起诉讼。诉讼是解决劳动争议的最后手段，确保了当事人在法律框架内寻求公正和权益的保护。</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最新数据</a:t>
            </a:r>
          </a:p>
        </p:txBody>
      </p:sp>
      <p:sp>
        <p:nvSpPr>
          <p:cNvPr id="4" name="New shape"/>
          <p:cNvSpPr/>
          <p:nvPr/>
        </p:nvSpPr>
        <p:spPr>
          <a:xfrm>
            <a:off x="6458401" y="1735403"/>
            <a:ext cx="4545078"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全球互联网用户增长</a:t>
            </a:r>
          </a:p>
          <a:p>
            <a:pPr algn="l">
              <a:lnSpc>
                <a:spcPct val="150000"/>
              </a:lnSpc>
            </a:pPr>
            <a:r>
              <a:rPr sz="1575" b="0" i="0" dirty="1">
                <a:solidFill>
                  <a:srgbClr val="000000"/>
                </a:solidFill>
                <a:latin typeface="微软雅黑"/>
              </a:rPr>
              <a:t>近年来，全球互联网用户数量持续上升，特别是在发展中国家。这一趋势反映了互联网技术的普及和人们对于数字生活方式的接受度增加。</a:t>
            </a:r>
          </a:p>
        </p:txBody>
      </p:sp>
      <p:sp>
        <p:nvSpPr>
          <p:cNvPr id="5" name="New shape"/>
          <p:cNvSpPr/>
          <p:nvPr/>
        </p:nvSpPr>
        <p:spPr>
          <a:xfrm>
            <a:off x="981860" y="2390400"/>
            <a:ext cx="4545077"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0090FF"/>
                </a:solidFill>
                <a:latin typeface="微软雅黑"/>
              </a:rPr>
              <a:t>电子商务交易额激增</a:t>
            </a:r>
          </a:p>
          <a:p>
            <a:pPr algn="r">
              <a:lnSpc>
                <a:spcPct val="150000"/>
              </a:lnSpc>
            </a:pPr>
            <a:r>
              <a:rPr sz="1575" b="0" i="0" dirty="1">
                <a:solidFill>
                  <a:srgbClr val="000000"/>
                </a:solidFill>
                <a:latin typeface="微软雅黑"/>
              </a:rPr>
              <a:t>随着在线购物平台的兴起和消费者购物习惯的转变，电子商务的交易额在过去几年中显著增长。这一变化推动了物流、支付系统及相关技术的发展。</a:t>
            </a:r>
          </a:p>
        </p:txBody>
      </p:sp>
      <p:sp>
        <p:nvSpPr>
          <p:cNvPr id="6" name="New shape"/>
          <p:cNvSpPr/>
          <p:nvPr/>
        </p:nvSpPr>
        <p:spPr>
          <a:xfrm>
            <a:off x="6458401" y="3726212"/>
            <a:ext cx="4554174"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数据隐私关注增加</a:t>
            </a:r>
          </a:p>
          <a:p>
            <a:pPr algn="l">
              <a:lnSpc>
                <a:spcPct val="150000"/>
              </a:lnSpc>
            </a:pPr>
            <a:r>
              <a:rPr sz="1575" b="0" i="0" dirty="1">
                <a:solidFill>
                  <a:srgbClr val="000000"/>
                </a:solidFill>
                <a:latin typeface="微软雅黑"/>
              </a:rPr>
              <a:t>随着数据泄露事件的频发和个人信息保护意识的提高，公众对数据隐私的关注程度不断上升。企业和政府机构正面临着加强数据保护措施的压力。</a:t>
            </a:r>
          </a:p>
        </p:txBody>
      </p:sp>
      <p:sp>
        <p:nvSpPr>
          <p:cNvPr id="7" name="New shape"/>
          <p:cNvSpPr/>
          <p:nvPr/>
        </p:nvSpPr>
        <p:spPr>
          <a:xfrm>
            <a:off x="5965200" y="2106203"/>
            <a:ext cx="39600" cy="284197"/>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915943"/>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735403"/>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965012"/>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4097012"/>
            <a:ext cx="39600" cy="4572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838800" y="979200"/>
            <a:ext cx="3672000" cy="511200"/>
          </a:xfrm>
          <a:prstGeom prst="rect"/>
          <a:ln>
            <a:noFill/>
          </a:ln>
        </p:spPr>
      </p:pic>
      <p:sp>
        <p:nvSpPr>
          <p:cNvPr id="3" name="New shape"/>
          <p:cNvSpPr/>
          <p:nvPr/>
        </p:nvSpPr>
        <p:spPr>
          <a:xfrm>
            <a:off x="1054800" y="1037646"/>
            <a:ext cx="2482880"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目录</a:t>
            </a:r>
          </a:p>
        </p:txBody>
      </p:sp>
      <p:sp>
        <p:nvSpPr>
          <p:cNvPr id="4" name="New shape"/>
          <p:cNvSpPr/>
          <p:nvPr/>
        </p:nvSpPr>
        <p:spPr>
          <a:xfrm>
            <a:off x="2340000" y="2494800"/>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01</a:t>
            </a:r>
            <a:r>
              <a:rPr sz="1800" dirty="1">
                <a:latin typeface="微软雅黑"/>
              </a:rPr>
              <a:t> </a:t>
            </a:r>
            <a:r>
              <a:rPr sz="1575" b="0" i="0" dirty="1">
                <a:solidFill>
                  <a:srgbClr val="000000"/>
                </a:solidFill>
                <a:latin typeface="微软雅黑"/>
              </a:rPr>
              <a:t>引言</a:t>
            </a:r>
          </a:p>
        </p:txBody>
      </p:sp>
      <p:sp>
        <p:nvSpPr>
          <p:cNvPr id="5" name="New shape"/>
          <p:cNvSpPr/>
          <p:nvPr/>
        </p:nvSpPr>
        <p:spPr>
          <a:xfrm>
            <a:off x="6484141" y="2494800"/>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02</a:t>
            </a:r>
            <a:r>
              <a:rPr sz="1800" dirty="1">
                <a:latin typeface="微软雅黑"/>
              </a:rPr>
              <a:t> </a:t>
            </a:r>
            <a:r>
              <a:rPr sz="1575" b="0" i="0" dirty="1">
                <a:solidFill>
                  <a:srgbClr val="000000"/>
                </a:solidFill>
                <a:latin typeface="微软雅黑"/>
              </a:rPr>
              <a:t>劳动关系管理流程</a:t>
            </a:r>
          </a:p>
        </p:txBody>
      </p:sp>
      <p:sp>
        <p:nvSpPr>
          <p:cNvPr id="6" name="New shape"/>
          <p:cNvSpPr/>
          <p:nvPr/>
        </p:nvSpPr>
        <p:spPr>
          <a:xfrm>
            <a:off x="2340000" y="2998223"/>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03</a:t>
            </a:r>
            <a:r>
              <a:rPr sz="1800" dirty="1">
                <a:latin typeface="微软雅黑"/>
              </a:rPr>
              <a:t> </a:t>
            </a:r>
            <a:r>
              <a:rPr sz="1575" b="0" i="0" dirty="1">
                <a:solidFill>
                  <a:srgbClr val="000000"/>
                </a:solidFill>
                <a:latin typeface="微软雅黑"/>
              </a:rPr>
              <a:t>劳动合同管理</a:t>
            </a:r>
          </a:p>
        </p:txBody>
      </p:sp>
      <p:sp>
        <p:nvSpPr>
          <p:cNvPr id="7" name="New shape"/>
          <p:cNvSpPr/>
          <p:nvPr/>
        </p:nvSpPr>
        <p:spPr>
          <a:xfrm>
            <a:off x="6484141" y="2998223"/>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04</a:t>
            </a:r>
            <a:r>
              <a:rPr sz="1800" dirty="1">
                <a:latin typeface="微软雅黑"/>
              </a:rPr>
              <a:t> </a:t>
            </a:r>
            <a:r>
              <a:rPr sz="1575" b="0" i="0" dirty="1">
                <a:solidFill>
                  <a:srgbClr val="000000"/>
                </a:solidFill>
                <a:latin typeface="微软雅黑"/>
              </a:rPr>
              <a:t>劳动争议处理</a:t>
            </a:r>
          </a:p>
        </p:txBody>
      </p:sp>
      <p:sp>
        <p:nvSpPr>
          <p:cNvPr id="8" name="New shape"/>
          <p:cNvSpPr/>
          <p:nvPr/>
        </p:nvSpPr>
        <p:spPr>
          <a:xfrm>
            <a:off x="2340000" y="3501646"/>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05</a:t>
            </a:r>
            <a:r>
              <a:rPr sz="1800" dirty="1">
                <a:latin typeface="微软雅黑"/>
              </a:rPr>
              <a:t> </a:t>
            </a:r>
            <a:r>
              <a:rPr sz="1575" b="0" i="0" dirty="1">
                <a:solidFill>
                  <a:srgbClr val="000000"/>
                </a:solidFill>
                <a:latin typeface="微软雅黑"/>
              </a:rPr>
              <a:t>劳动安全卫生管理</a:t>
            </a:r>
          </a:p>
        </p:txBody>
      </p:sp>
      <p:sp>
        <p:nvSpPr>
          <p:cNvPr id="9" name="New shape"/>
          <p:cNvSpPr/>
          <p:nvPr/>
        </p:nvSpPr>
        <p:spPr>
          <a:xfrm>
            <a:off x="6484141" y="3501646"/>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06</a:t>
            </a:r>
            <a:r>
              <a:rPr sz="1800" dirty="1">
                <a:latin typeface="微软雅黑"/>
              </a:rPr>
              <a:t> </a:t>
            </a:r>
            <a:r>
              <a:rPr sz="1575" b="0" i="0" dirty="1">
                <a:solidFill>
                  <a:srgbClr val="000000"/>
                </a:solidFill>
                <a:latin typeface="微软雅黑"/>
              </a:rPr>
              <a:t>人事档案管理</a:t>
            </a:r>
          </a:p>
        </p:txBody>
      </p:sp>
      <p:sp>
        <p:nvSpPr>
          <p:cNvPr id="10" name="New shape"/>
          <p:cNvSpPr/>
          <p:nvPr/>
        </p:nvSpPr>
        <p:spPr>
          <a:xfrm>
            <a:off x="2340000" y="4005069"/>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07</a:t>
            </a:r>
            <a:r>
              <a:rPr sz="1800" dirty="1">
                <a:latin typeface="微软雅黑"/>
              </a:rPr>
              <a:t> </a:t>
            </a:r>
            <a:r>
              <a:rPr sz="1575" b="0" i="0" dirty="1">
                <a:solidFill>
                  <a:srgbClr val="000000"/>
                </a:solidFill>
                <a:latin typeface="微软雅黑"/>
              </a:rPr>
              <a:t>结论与展望</a:t>
            </a:r>
          </a:p>
        </p:txBody>
      </p:sp>
    </p:spTree>
  </p:cSld>
  <p:clrMapOvr>
    <a:masterClrMapping/>
  </p:clrMapOvr>
  <p:transition spd="fast"/>
  <p:timing>
    <p:tnLst>
      <p:par>
        <p:cTn id="1"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成功案例</a:t>
            </a:r>
          </a:p>
        </p:txBody>
      </p:sp>
      <p:sp>
        <p:nvSpPr>
          <p:cNvPr id="4" name="New shape"/>
          <p:cNvSpPr/>
          <p:nvPr/>
        </p:nvSpPr>
        <p:spPr>
          <a:xfrm>
            <a:off x="1558800" y="2878466"/>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通过引入先进的数字化工具，一家知名企业成功优化了其劳动关系管理流程，不仅显著提高了工作效率，同时也增强了员工的满意度，实现了管理与员工双赢的局面。</a:t>
            </a:r>
          </a:p>
        </p:txBody>
      </p:sp>
      <p:sp>
        <p:nvSpPr>
          <p:cNvPr id="5" name="New shape"/>
          <p:cNvSpPr/>
          <p:nvPr/>
        </p:nvSpPr>
        <p:spPr>
          <a:xfrm>
            <a:off x="1556410" y="1627200"/>
            <a:ext cx="2580658"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数字化工具优化劳动关系管理</a:t>
            </a:r>
          </a:p>
        </p:txBody>
      </p:sp>
      <p:sp>
        <p:nvSpPr>
          <p:cNvPr id="6" name="New shape"/>
          <p:cNvSpPr/>
          <p:nvPr/>
        </p:nvSpPr>
        <p:spPr>
          <a:xfrm>
            <a:off x="4430015" y="2878465"/>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一个典型的劳动争议案例通过企业建立的有效内部调解机制得到及时解决，凸显了预防为主、及时沟通的重要性，有效减少了诉讼成本，维护了和谐的劳动关系。</a:t>
            </a:r>
          </a:p>
        </p:txBody>
      </p:sp>
      <p:sp>
        <p:nvSpPr>
          <p:cNvPr id="7" name="New shape"/>
          <p:cNvSpPr/>
          <p:nvPr/>
        </p:nvSpPr>
        <p:spPr>
          <a:xfrm>
            <a:off x="4427625" y="1627200"/>
            <a:ext cx="2580660"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企业内部调解解决劳动争议</a:t>
            </a:r>
          </a:p>
        </p:txBody>
      </p:sp>
      <p:sp>
        <p:nvSpPr>
          <p:cNvPr id="8" name="New shape"/>
          <p:cNvSpPr/>
          <p:nvPr/>
        </p:nvSpPr>
        <p:spPr>
          <a:xfrm>
            <a:off x="7301229" y="2878465"/>
            <a:ext cx="2744216"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利用技术手段改进劳动关系管理流程，不仅为企业带来了效率的提升，同时也提升了员工的满意度，展现了技术在优化劳动关系管理中的关键作用和双赢效果。</a:t>
            </a:r>
          </a:p>
        </p:txBody>
      </p:sp>
      <p:sp>
        <p:nvSpPr>
          <p:cNvPr id="9" name="New shape"/>
          <p:cNvSpPr/>
          <p:nvPr/>
        </p:nvSpPr>
        <p:spPr>
          <a:xfrm>
            <a:off x="7298841" y="1627200"/>
            <a:ext cx="2580658" cy="1124266"/>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技术改进带来的劳动关系双赢</a:t>
            </a:r>
          </a:p>
        </p:txBody>
      </p:sp>
    </p:spTree>
  </p:cSld>
  <p:clrMapOvr>
    <a:masterClrMapping/>
  </p:clrMapOvr>
  <p:transition spd="fast"/>
  <p:timing>
    <p:tnLst>
      <p:par>
        <p:cTn id="1"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个人洞见</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建立争议解决文化</a:t>
            </a:r>
            <a:br>
              <a:rPr sz="1800" dirty="1">
                <a:latin typeface="微软雅黑"/>
              </a:rPr>
            </a:br>
          </a:p>
          <a:p>
            <a:pPr algn="l">
              <a:lnSpc>
                <a:spcPct val="150000"/>
              </a:lnSpc>
            </a:pPr>
            <a:r>
              <a:rPr sz="1575" b="0" i="0" dirty="1">
                <a:solidFill>
                  <a:srgbClr val="000000"/>
                </a:solidFill>
                <a:latin typeface="微软雅黑"/>
              </a:rPr>
              <a:t>在劳动关系管理中，应注重预防和及时沟通，以建立一种积极的争议解决文化。这种文化可以减少诉讼成本，提高员工满意度和企业效率。</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持续改进安全管理体系</a:t>
            </a:r>
            <a:br>
              <a:rPr sz="1800" dirty="1">
                <a:latin typeface="微软雅黑"/>
              </a:rPr>
            </a:br>
          </a:p>
          <a:p>
            <a:pPr algn="l">
              <a:lnSpc>
                <a:spcPct val="150000"/>
              </a:lnSpc>
            </a:pPr>
            <a:r>
              <a:rPr sz="1575" b="0" i="0" dirty="1">
                <a:solidFill>
                  <a:srgbClr val="000000"/>
                </a:solidFill>
                <a:latin typeface="微软雅黑"/>
              </a:rPr>
              <a:t>劳动安全卫生管理需要不断改进安全管理体系，通过定期审查和更新政策、程序和实践，确保工作场所的安全和健康。</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采用智能化监控手段</a:t>
            </a:r>
            <a:br>
              <a:rPr sz="1800" dirty="1">
                <a:latin typeface="微软雅黑"/>
              </a:rPr>
            </a:br>
          </a:p>
          <a:p>
            <a:pPr algn="l">
              <a:lnSpc>
                <a:spcPct val="150000"/>
              </a:lnSpc>
            </a:pPr>
            <a:r>
              <a:rPr sz="1575" b="0" i="0" dirty="1">
                <a:solidFill>
                  <a:srgbClr val="000000"/>
                </a:solidFill>
                <a:latin typeface="微软雅黑"/>
              </a:rPr>
              <a:t>为了提升预防能力，企业应采用智能化监控手段，如物联网技术、数据分析等，实时监测工作环境和员工行为，及时发现并解决问题。</a:t>
            </a:r>
          </a:p>
        </p:txBody>
      </p:sp>
      <p:sp>
        <p:nvSpPr>
          <p:cNvPr id="7" name="New shape"/>
          <p:cNvSpPr/>
          <p:nvPr/>
        </p:nvSpPr>
        <p:spPr>
          <a:xfrm>
            <a:off x="1270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05</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劳动安全卫生管理</a:t>
            </a:r>
          </a:p>
        </p:txBody>
      </p:sp>
    </p:spTree>
  </p:cSld>
  <p:clrMapOvr>
    <a:masterClrMapping/>
  </p:clrMapOvr>
  <p:transition spd="fast"/>
  <p:timing>
    <p:tnLst>
      <p:par>
        <p:cTn id="1"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法规框架</a:t>
            </a:r>
          </a:p>
        </p:txBody>
      </p:sp>
      <p:sp>
        <p:nvSpPr>
          <p:cNvPr id="4" name="New shape"/>
          <p:cNvSpPr/>
          <p:nvPr/>
        </p:nvSpPr>
        <p:spPr>
          <a:xfrm>
            <a:off x="1558800" y="1627202"/>
            <a:ext cx="3040564" cy="3988066"/>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劳动安全卫生法规概述</a:t>
            </a:r>
            <a:br>
              <a:rPr sz="1800" dirty="1">
                <a:latin typeface="微软雅黑"/>
              </a:rPr>
            </a:br>
          </a:p>
          <a:p>
            <a:pPr algn="l">
              <a:lnSpc>
                <a:spcPct val="150000"/>
              </a:lnSpc>
            </a:pPr>
            <a:r>
              <a:rPr sz="1575" b="0" i="0" dirty="1">
                <a:solidFill>
                  <a:srgbClr val="000000"/>
                </a:solidFill>
                <a:latin typeface="微软雅黑"/>
              </a:rPr>
              <a:t>国家对劳动安全卫生的法规框架旨在确保工作环境的安全与健康，通过制定一系列标准和要求，保护劳动者免受职业伤害和疾病，促进企业的可持续发展。</a:t>
            </a:r>
            <a:br>
              <a:rPr sz="1800" dirty="1">
                <a:latin typeface="微软雅黑"/>
              </a:rPr>
            </a:br>
          </a:p>
        </p:txBody>
      </p:sp>
      <p:sp>
        <p:nvSpPr>
          <p:cNvPr id="5" name="New shape"/>
          <p:cNvSpPr/>
          <p:nvPr/>
        </p:nvSpPr>
        <p:spPr>
          <a:xfrm>
            <a:off x="4726363" y="1627202"/>
            <a:ext cx="3040563" cy="3988066"/>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人事档案管理的重要性</a:t>
            </a:r>
            <a:br>
              <a:rPr sz="1800" dirty="1">
                <a:latin typeface="微软雅黑"/>
              </a:rPr>
            </a:br>
          </a:p>
          <a:p>
            <a:pPr algn="l">
              <a:lnSpc>
                <a:spcPct val="150000"/>
              </a:lnSpc>
            </a:pPr>
            <a:r>
              <a:rPr sz="1575" b="0" i="0" dirty="1">
                <a:solidFill>
                  <a:srgbClr val="000000"/>
                </a:solidFill>
                <a:latin typeface="微软雅黑"/>
              </a:rPr>
              <a:t>人事档案作为记录员工基本信息、工作经历和绩效评估的重要文件，对于企业进行有效的人力资源管理至关重要，它帮助企业做出合理的人力资源规划和决策。</a:t>
            </a:r>
            <a:br>
              <a:rPr sz="1800" dirty="1">
                <a:latin typeface="微软雅黑"/>
              </a:rPr>
            </a:br>
          </a:p>
        </p:txBody>
      </p:sp>
      <p:sp>
        <p:nvSpPr>
          <p:cNvPr id="6" name="New shape"/>
          <p:cNvSpPr/>
          <p:nvPr/>
        </p:nvSpPr>
        <p:spPr>
          <a:xfrm>
            <a:off x="7893928" y="1627201"/>
            <a:ext cx="3040555" cy="3988066"/>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人事档案管理的规范</a:t>
            </a:r>
            <a:br>
              <a:rPr sz="1800" dirty="1">
                <a:latin typeface="微软雅黑"/>
              </a:rPr>
            </a:br>
          </a:p>
          <a:p>
            <a:pPr algn="l">
              <a:lnSpc>
                <a:spcPct val="150000"/>
              </a:lnSpc>
            </a:pPr>
            <a:r>
              <a:rPr sz="1575" b="0" i="0" dirty="1">
                <a:solidFill>
                  <a:srgbClr val="000000"/>
                </a:solidFill>
                <a:latin typeface="微软雅黑"/>
              </a:rPr>
              <a:t>人事档案管理规范明确了档案的收集、存储、使用和保密等方面的具体要求，确保员工个人信息的安全和隐私，同时为员工提供公平、透明的工作环境。</a:t>
            </a:r>
            <a:br>
              <a:rPr sz="1800" dirty="1">
                <a:latin typeface="微软雅黑"/>
              </a:rPr>
            </a:br>
          </a:p>
        </p:txBody>
      </p:sp>
    </p:spTree>
  </p:cSld>
  <p:clrMapOvr>
    <a:masterClrMapping/>
  </p:clrMapOvr>
  <p:transition spd="fast"/>
  <p:timing>
    <p:tnLst>
      <p:par>
        <p:cTn id="1"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管理措施</a:t>
            </a:r>
          </a:p>
        </p:txBody>
      </p:sp>
      <p:sp>
        <p:nvSpPr>
          <p:cNvPr id="4" name="New shape"/>
          <p:cNvSpPr/>
          <p:nvPr/>
        </p:nvSpPr>
        <p:spPr>
          <a:xfrm>
            <a:off x="1558800" y="3011879"/>
            <a:ext cx="2744215" cy="2848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建立争议解决文化</a:t>
            </a:r>
            <a:br>
              <a:rPr sz="1800" dirty="1">
                <a:latin typeface="微软雅黑"/>
              </a:rPr>
            </a:br>
          </a:p>
          <a:p>
            <a:pPr algn="l">
              <a:lnSpc>
                <a:spcPct val="150000"/>
              </a:lnSpc>
            </a:pPr>
            <a:r>
              <a:rPr sz="1575" b="0" i="0" dirty="1">
                <a:solidFill>
                  <a:srgbClr val="000000"/>
                </a:solidFill>
                <a:latin typeface="微软雅黑"/>
              </a:rPr>
              <a:t>在劳动关系管理中，企业应注重预防为主，及时沟通的争议解决文化。通过建立有效的沟通机制和解决争议的平台，减少诉讼成本，促进和谐劳动关系的建立。</a:t>
            </a:r>
          </a:p>
        </p:txBody>
      </p:sp>
      <p:sp>
        <p:nvSpPr>
          <p:cNvPr id="5" name="New shape"/>
          <p:cNvSpPr/>
          <p:nvPr/>
        </p:nvSpPr>
        <p:spPr>
          <a:xfrm>
            <a:off x="4430015" y="3011879"/>
            <a:ext cx="2744215" cy="2848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安全生产责任制实施</a:t>
            </a:r>
            <a:br>
              <a:rPr sz="1800" dirty="1">
                <a:latin typeface="微软雅黑"/>
              </a:rPr>
            </a:br>
          </a:p>
          <a:p>
            <a:pPr algn="l">
              <a:lnSpc>
                <a:spcPct val="150000"/>
              </a:lnSpc>
            </a:pPr>
            <a:r>
              <a:rPr sz="1575" b="0" i="0" dirty="1">
                <a:solidFill>
                  <a:srgbClr val="000000"/>
                </a:solidFill>
                <a:latin typeface="微软雅黑"/>
              </a:rPr>
              <a:t>企业应实施安全生产责任制，明确各级管理人员的责任和义务。通过加强职业健康教育，提高员工的安全意识和自我保护能力，确保劳动安全卫生管理的有效性。</a:t>
            </a:r>
          </a:p>
        </p:txBody>
      </p:sp>
      <p:sp>
        <p:nvSpPr>
          <p:cNvPr id="6" name="New shape"/>
          <p:cNvSpPr/>
          <p:nvPr/>
        </p:nvSpPr>
        <p:spPr>
          <a:xfrm>
            <a:off x="7301229" y="3011880"/>
            <a:ext cx="2744216" cy="352968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精细化、人性化的管理手段</a:t>
            </a:r>
            <a:br>
              <a:rPr sz="1800" dirty="1">
                <a:latin typeface="微软雅黑"/>
              </a:rPr>
            </a:br>
          </a:p>
          <a:p>
            <a:pPr algn="l">
              <a:lnSpc>
                <a:spcPct val="150000"/>
              </a:lnSpc>
            </a:pPr>
            <a:r>
              <a:rPr sz="1575" b="0" i="0" dirty="1">
                <a:solidFill>
                  <a:srgbClr val="000000"/>
                </a:solidFill>
                <a:latin typeface="微软雅黑"/>
              </a:rPr>
              <a:t>针对日益复杂的劳动关系挑战，企业应采用精细化、人性化的管理手段。通过关注员工的需求和利益，建立公平公正的评价体系，构建和谐高效的职场环境，提升员工的满意度和忠诚度。</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案例警示</a:t>
            </a:r>
          </a:p>
        </p:txBody>
      </p:sp>
      <p:sp>
        <p:nvSpPr>
          <p:cNvPr id="4" name="New shape"/>
          <p:cNvSpPr/>
          <p:nvPr/>
        </p:nvSpPr>
        <p:spPr>
          <a:xfrm>
            <a:off x="1558800" y="2878466"/>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本案例通过一个重大安全事故，展示了企业忽视安全生产责任制和职业健康教育的后果。这起事故不仅造成了人员伤亡，也对企业的声誉和财务状况造成了严重打击。</a:t>
            </a:r>
          </a:p>
        </p:txBody>
      </p:sp>
      <p:sp>
        <p:nvSpPr>
          <p:cNvPr id="5" name="New shape"/>
          <p:cNvSpPr/>
          <p:nvPr/>
        </p:nvSpPr>
        <p:spPr>
          <a:xfrm>
            <a:off x="1556410" y="1627200"/>
            <a:ext cx="2580658"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安全事故的惨痛教训</a:t>
            </a:r>
          </a:p>
        </p:txBody>
      </p:sp>
      <p:sp>
        <p:nvSpPr>
          <p:cNvPr id="6" name="New shape"/>
          <p:cNvSpPr/>
          <p:nvPr/>
        </p:nvSpPr>
        <p:spPr>
          <a:xfrm>
            <a:off x="4430015" y="2878465"/>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事故的发生凸显了持续改进安全管理体系的必要性。通过建立健全的安全管理体系，企业能够有效地识别和控制风险，从而减少安全事故的发生概率。</a:t>
            </a:r>
          </a:p>
        </p:txBody>
      </p:sp>
      <p:sp>
        <p:nvSpPr>
          <p:cNvPr id="7" name="New shape"/>
          <p:cNvSpPr/>
          <p:nvPr/>
        </p:nvSpPr>
        <p:spPr>
          <a:xfrm>
            <a:off x="4427625" y="1627200"/>
            <a:ext cx="2580660"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安全管理体系的重要性</a:t>
            </a:r>
          </a:p>
        </p:txBody>
      </p:sp>
      <p:sp>
        <p:nvSpPr>
          <p:cNvPr id="8" name="New shape"/>
          <p:cNvSpPr/>
          <p:nvPr/>
        </p:nvSpPr>
        <p:spPr>
          <a:xfrm>
            <a:off x="7301229" y="2402270"/>
            <a:ext cx="2744216" cy="26143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采用智能化监控手段可以大大提升企业的预防能力。通过实时监控和数据分析，企业能够及时发现潜在的安全隐患，并采取相应的措施进行整改，从而避免事故的发生。</a:t>
            </a:r>
          </a:p>
        </p:txBody>
      </p:sp>
      <p:sp>
        <p:nvSpPr>
          <p:cNvPr id="9" name="New shape"/>
          <p:cNvSpPr/>
          <p:nvPr/>
        </p:nvSpPr>
        <p:spPr>
          <a:xfrm>
            <a:off x="7298959" y="1627201"/>
            <a:ext cx="2532802" cy="648071"/>
          </a:xfrm>
          <a:prstGeom prst="roundRect">
            <a:avLst>
              <a:gd name="adj" fmla="val 20033"/>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智能化监控的作用</a:t>
            </a:r>
          </a:p>
        </p:txBody>
      </p:sp>
    </p:spTree>
  </p:cSld>
  <p:clrMapOvr>
    <a:masterClrMapping/>
  </p:clrMapOvr>
  <p:transition spd="fast"/>
  <p:timing>
    <p:tnLst>
      <p:par>
        <p:cTn id="1"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见解</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融入人文关怀的劳动关系流程</a:t>
            </a:r>
            <a:br>
              <a:rPr sz="1800" dirty="1">
                <a:latin typeface="微软雅黑"/>
              </a:rPr>
            </a:br>
          </a:p>
          <a:p>
            <a:pPr algn="l">
              <a:lnSpc>
                <a:spcPct val="150000"/>
              </a:lnSpc>
            </a:pPr>
            <a:r>
              <a:rPr sz="1575" b="0" i="0" dirty="1">
                <a:solidFill>
                  <a:srgbClr val="000000"/>
                </a:solidFill>
                <a:latin typeface="微软雅黑"/>
              </a:rPr>
              <a:t>在设计劳动关系管理流程时，注重融入人文关怀，旨在平衡工作效率与员工的个人体验。这种设计理念不仅提升了员工的工作满意度，也为企业创造了更加和谐的劳动环境。</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劳动合同的定期审核</a:t>
            </a:r>
            <a:br>
              <a:rPr sz="1800" dirty="1">
                <a:latin typeface="微软雅黑"/>
              </a:rPr>
            </a:br>
          </a:p>
          <a:p>
            <a:pPr algn="l">
              <a:lnSpc>
                <a:spcPct val="150000"/>
              </a:lnSpc>
            </a:pPr>
            <a:r>
              <a:rPr sz="1575" b="0" i="0" dirty="1">
                <a:solidFill>
                  <a:srgbClr val="000000"/>
                </a:solidFill>
                <a:latin typeface="微软雅黑"/>
              </a:rPr>
              <a:t>强调对劳动合同进行定期审核的重要性，确保合同内容能够与时俱进，既保护了企业的权益，也保障了员工的合法权利。这一过程有助于建立双方的信任，促进长期合作关系。</a:t>
            </a:r>
          </a:p>
        </p:txBody>
      </p:sp>
      <p:sp>
        <p:nvSpPr>
          <p:cNvPr id="6" name="New shape"/>
          <p:cNvSpPr/>
          <p:nvPr/>
        </p:nvSpPr>
        <p:spPr>
          <a:xfrm>
            <a:off x="1774800" y="4623793"/>
            <a:ext cx="8016003" cy="176770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建立争议解决文化</a:t>
            </a:r>
            <a:br>
              <a:rPr sz="1800" dirty="1">
                <a:latin typeface="微软雅黑"/>
              </a:rPr>
            </a:br>
          </a:p>
          <a:p>
            <a:pPr algn="l">
              <a:lnSpc>
                <a:spcPct val="150000"/>
              </a:lnSpc>
            </a:pPr>
            <a:r>
              <a:rPr sz="1575" b="0" i="0" dirty="1">
                <a:solidFill>
                  <a:srgbClr val="000000"/>
                </a:solidFill>
                <a:latin typeface="微软雅黑"/>
              </a:rPr>
              <a:t>提倡建立一个以预防为主、及时沟通的劳动争议解决文化，通过减少诉讼成本和时间，快速有效地解决劳动争议。这种方法不仅节省了资源，还有助于维护企业和员工之间的良好关系。</a:t>
            </a:r>
          </a:p>
        </p:txBody>
      </p:sp>
      <p:sp>
        <p:nvSpPr>
          <p:cNvPr id="7" name="New shape"/>
          <p:cNvSpPr/>
          <p:nvPr/>
        </p:nvSpPr>
        <p:spPr>
          <a:xfrm>
            <a:off x="1270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06</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人事档案管理</a:t>
            </a:r>
          </a:p>
        </p:txBody>
      </p:sp>
    </p:spTree>
  </p:cSld>
  <p:clrMapOvr>
    <a:masterClrMapping/>
  </p:clrMapOvr>
  <p:transition spd="fast"/>
  <p:timing>
    <p:tnLst>
      <p:par>
        <p:cTn id="1"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重要性与规范</a:t>
            </a:r>
          </a:p>
        </p:txBody>
      </p:sp>
      <p:sp>
        <p:nvSpPr>
          <p:cNvPr id="4" name="New shape"/>
          <p:cNvSpPr/>
          <p:nvPr/>
        </p:nvSpPr>
        <p:spPr>
          <a:xfrm>
            <a:off x="1558800" y="1627201"/>
            <a:ext cx="3040571" cy="3988065"/>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人事档案管理的重要性</a:t>
            </a:r>
            <a:br>
              <a:rPr sz="1800" dirty="1">
                <a:latin typeface="微软雅黑"/>
              </a:rPr>
            </a:br>
          </a:p>
          <a:p>
            <a:pPr algn="l">
              <a:lnSpc>
                <a:spcPct val="150000"/>
              </a:lnSpc>
            </a:pPr>
            <a:r>
              <a:rPr sz="1575" b="0" i="0" dirty="1">
                <a:solidFill>
                  <a:srgbClr val="000000"/>
                </a:solidFill>
                <a:latin typeface="微软雅黑"/>
              </a:rPr>
              <a:t>人事档案管理是员工信息管理的基础，它包含了员工的个人信息、工作经历、绩效评估等重要数据。这些信息的准确与否直接影响到企业的决策制定和员工的职业发展。</a:t>
            </a:r>
            <a:br>
              <a:rPr sz="1800" dirty="1">
                <a:latin typeface="微软雅黑"/>
              </a:rPr>
            </a:br>
          </a:p>
        </p:txBody>
      </p:sp>
      <p:sp>
        <p:nvSpPr>
          <p:cNvPr id="5" name="New shape"/>
          <p:cNvSpPr/>
          <p:nvPr/>
        </p:nvSpPr>
        <p:spPr>
          <a:xfrm>
            <a:off x="4726370" y="1627202"/>
            <a:ext cx="3040563" cy="3988066"/>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人事档案管理的规范性</a:t>
            </a:r>
            <a:br>
              <a:rPr sz="1800" dirty="1">
                <a:latin typeface="微软雅黑"/>
              </a:rPr>
            </a:br>
          </a:p>
          <a:p>
            <a:pPr algn="l">
              <a:lnSpc>
                <a:spcPct val="150000"/>
              </a:lnSpc>
            </a:pPr>
            <a:r>
              <a:rPr sz="1575" b="0" i="0" dirty="1">
                <a:solidFill>
                  <a:srgbClr val="000000"/>
                </a:solidFill>
                <a:latin typeface="微软雅黑"/>
              </a:rPr>
              <a:t>人事档案管理的规范性主要体现在对信息的准确性和安全性的保障上。只有通过规范的管理，才能确保员工信息的真实性，避免因信息错误而导致的误判和决策失误。</a:t>
            </a:r>
            <a:br>
              <a:rPr sz="1800" dirty="1">
                <a:latin typeface="微软雅黑"/>
              </a:rPr>
            </a:br>
          </a:p>
        </p:txBody>
      </p:sp>
      <p:sp>
        <p:nvSpPr>
          <p:cNvPr id="6" name="New shape"/>
          <p:cNvSpPr/>
          <p:nvPr/>
        </p:nvSpPr>
        <p:spPr>
          <a:xfrm>
            <a:off x="7893934" y="1627201"/>
            <a:ext cx="3040563" cy="3988066"/>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人事档案管理的挑战与对策</a:t>
            </a:r>
            <a:br>
              <a:rPr sz="1800" dirty="1">
                <a:latin typeface="微软雅黑"/>
              </a:rPr>
            </a:br>
          </a:p>
          <a:p>
            <a:pPr algn="l">
              <a:lnSpc>
                <a:spcPct val="150000"/>
              </a:lnSpc>
            </a:pPr>
            <a:r>
              <a:rPr sz="1575" b="0" i="0" dirty="1">
                <a:solidFill>
                  <a:srgbClr val="000000"/>
                </a:solidFill>
                <a:latin typeface="微软雅黑"/>
              </a:rPr>
              <a:t>在数字化时代，人事档案管理面临着新的挑战，如信息安全、数据隐私等问题。企业需要建立完善的管理制度，采用先进的技术手段，以应对这些挑战。</a:t>
            </a:r>
            <a:br>
              <a:rPr sz="1800" dirty="1">
                <a:latin typeface="微软雅黑"/>
              </a:rPr>
            </a:br>
          </a:p>
        </p:txBody>
      </p:sp>
    </p:spTree>
  </p:cSld>
  <p:clrMapOvr>
    <a:masterClrMapping/>
  </p:clrMapOvr>
  <p:transition spd="fast"/>
  <p:timing>
    <p:tnLst>
      <p:par>
        <p:cTn id="1"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数字化转型</a:t>
            </a:r>
          </a:p>
        </p:txBody>
      </p:sp>
      <p:sp>
        <p:nvSpPr>
          <p:cNvPr id="4" name="New shape"/>
          <p:cNvSpPr/>
          <p:nvPr/>
        </p:nvSpPr>
        <p:spPr>
          <a:xfrm>
            <a:off x="6458401" y="1555200"/>
            <a:ext cx="4545078"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云计算在档案管理中的应用</a:t>
            </a:r>
          </a:p>
          <a:p>
            <a:pPr algn="l">
              <a:lnSpc>
                <a:spcPct val="150000"/>
              </a:lnSpc>
            </a:pPr>
            <a:r>
              <a:rPr sz="1575" b="0" i="0" dirty="1">
                <a:solidFill>
                  <a:srgbClr val="000000"/>
                </a:solidFill>
                <a:latin typeface="微软雅黑"/>
              </a:rPr>
              <a:t>云计算技术通过提供远程服务器来存储和管理数据，使得人事档案管理更加高效和灵活。这种技术的应用不仅减少了物理空间的需求，还提高了数据的可访问性和备份的安全性。</a:t>
            </a:r>
          </a:p>
        </p:txBody>
      </p:sp>
      <p:sp>
        <p:nvSpPr>
          <p:cNvPr id="5" name="New shape"/>
          <p:cNvSpPr/>
          <p:nvPr/>
        </p:nvSpPr>
        <p:spPr>
          <a:xfrm>
            <a:off x="981860" y="2390400"/>
            <a:ext cx="4545077"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0090FF"/>
                </a:solidFill>
                <a:latin typeface="微软雅黑"/>
              </a:rPr>
              <a:t>大数据技术优化档案检索</a:t>
            </a:r>
          </a:p>
          <a:p>
            <a:pPr algn="r">
              <a:lnSpc>
                <a:spcPct val="150000"/>
              </a:lnSpc>
            </a:pPr>
            <a:r>
              <a:rPr sz="1575" b="0" i="0" dirty="1">
                <a:solidFill>
                  <a:srgbClr val="000000"/>
                </a:solidFill>
                <a:latin typeface="微软雅黑"/>
              </a:rPr>
              <a:t>利用大数据技术，可以对海量的人事档案数据进行快速分析和处理，从而优化检索效率。这种技术使得从大量档案中提取相关信息变得迅速而准确，大大节省了人力资源和时间。</a:t>
            </a:r>
          </a:p>
        </p:txBody>
      </p:sp>
      <p:sp>
        <p:nvSpPr>
          <p:cNvPr id="6" name="New shape"/>
          <p:cNvSpPr/>
          <p:nvPr/>
        </p:nvSpPr>
        <p:spPr>
          <a:xfrm>
            <a:off x="6458401" y="3726212"/>
            <a:ext cx="4554174"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数据保护与隐私权的重视</a:t>
            </a:r>
          </a:p>
          <a:p>
            <a:pPr algn="l">
              <a:lnSpc>
                <a:spcPct val="150000"/>
              </a:lnSpc>
            </a:pPr>
            <a:r>
              <a:rPr sz="1575" b="0" i="0" dirty="1">
                <a:solidFill>
                  <a:srgbClr val="000000"/>
                </a:solidFill>
                <a:latin typeface="微软雅黑"/>
              </a:rPr>
              <a:t>在数字化转型的过程中，确保数据保护和隐私权的措施至关重要。采用先进的加密技术和严格的访问控制，可以有效防止未授权访问和数据泄露，保障员工个人信息的安全。</a:t>
            </a:r>
          </a:p>
        </p:txBody>
      </p:sp>
      <p:sp>
        <p:nvSpPr>
          <p:cNvPr id="7" name="New shape"/>
          <p:cNvSpPr/>
          <p:nvPr/>
        </p:nvSpPr>
        <p:spPr>
          <a:xfrm>
            <a:off x="5965200" y="1926000"/>
            <a:ext cx="39600" cy="4644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965012"/>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4097012"/>
            <a:ext cx="39600" cy="4572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01</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引言</a:t>
            </a:r>
          </a:p>
        </p:txBody>
      </p:sp>
    </p:spTree>
  </p:cSld>
  <p:clrMapOvr>
    <a:masterClrMapping/>
  </p:clrMapOvr>
  <p:transition spd="fast"/>
  <p:timing>
    <p:tnLst>
      <p:par>
        <p:cTn id="1"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合规性案例</a:t>
            </a:r>
          </a:p>
        </p:txBody>
      </p:sp>
      <p:sp>
        <p:nvSpPr>
          <p:cNvPr id="4" name="New shape"/>
          <p:cNvSpPr/>
          <p:nvPr/>
        </p:nvSpPr>
        <p:spPr>
          <a:xfrm>
            <a:off x="1558800" y="3011880"/>
            <a:ext cx="2744215" cy="316927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档案管理不善引发的法律问题</a:t>
            </a:r>
            <a:br>
              <a:rPr sz="1800" dirty="1">
                <a:latin typeface="微软雅黑"/>
              </a:rPr>
            </a:br>
          </a:p>
          <a:p>
            <a:pPr algn="l">
              <a:lnSpc>
                <a:spcPct val="150000"/>
              </a:lnSpc>
            </a:pPr>
            <a:r>
              <a:rPr sz="1575" b="0" i="0" dirty="1">
                <a:solidFill>
                  <a:srgbClr val="000000"/>
                </a:solidFill>
                <a:latin typeface="微软雅黑"/>
              </a:rPr>
              <a:t>企业在人事档案管理中，若未能妥善处理员工信息，可能触犯数据保护法规，导致严重的法律后果。这不仅损害企业声誉，还可能面临高额罚款。</a:t>
            </a:r>
          </a:p>
        </p:txBody>
      </p:sp>
      <p:sp>
        <p:nvSpPr>
          <p:cNvPr id="5" name="New shape"/>
          <p:cNvSpPr/>
          <p:nvPr/>
        </p:nvSpPr>
        <p:spPr>
          <a:xfrm>
            <a:off x="4430015" y="3011879"/>
            <a:ext cx="2744215" cy="2488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合规性案例分析</a:t>
            </a:r>
            <a:br>
              <a:rPr sz="1800" dirty="1">
                <a:latin typeface="微软雅黑"/>
              </a:rPr>
            </a:br>
          </a:p>
          <a:p>
            <a:pPr algn="l">
              <a:lnSpc>
                <a:spcPct val="150000"/>
              </a:lnSpc>
            </a:pPr>
            <a:r>
              <a:rPr sz="1575" b="0" i="0" dirty="1">
                <a:solidFill>
                  <a:srgbClr val="000000"/>
                </a:solidFill>
                <a:latin typeface="微软雅黑"/>
              </a:rPr>
              <a:t>通过分析具体的合规性案例，可以看出档案管理的漏洞如何被利用，以及这些漏洞给企业带来的具体风险和损失，从而强调规范管理的重要性。</a:t>
            </a:r>
          </a:p>
        </p:txBody>
      </p:sp>
      <p:sp>
        <p:nvSpPr>
          <p:cNvPr id="6" name="New shape"/>
          <p:cNvSpPr/>
          <p:nvPr/>
        </p:nvSpPr>
        <p:spPr>
          <a:xfrm>
            <a:off x="7301229" y="3011880"/>
            <a:ext cx="2744216" cy="316927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重视数据保护与隐私权</a:t>
            </a:r>
            <a:br>
              <a:rPr sz="1800" dirty="1">
                <a:latin typeface="微软雅黑"/>
              </a:rPr>
            </a:br>
          </a:p>
          <a:p>
            <a:pPr algn="l">
              <a:lnSpc>
                <a:spcPct val="150000"/>
              </a:lnSpc>
            </a:pPr>
            <a:r>
              <a:rPr sz="1575" b="0" i="0" dirty="1">
                <a:solidFill>
                  <a:srgbClr val="000000"/>
                </a:solidFill>
                <a:latin typeface="微软雅黑"/>
              </a:rPr>
              <a:t>在数字化时代背景下，企业必须加强对人事档案数据的管理和保护，尊重并保护员工的隐私权，避免因管理不善而侵犯个人隐私，引发法律纠纷。</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个人观点</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预防为主的劳动关系管理</a:t>
            </a:r>
            <a:br>
              <a:rPr sz="1800" dirty="1">
                <a:latin typeface="微软雅黑"/>
              </a:rPr>
            </a:br>
          </a:p>
          <a:p>
            <a:pPr algn="l">
              <a:lnSpc>
                <a:spcPct val="150000"/>
              </a:lnSpc>
            </a:pPr>
            <a:r>
              <a:rPr sz="1575" b="0" i="0" dirty="1">
                <a:solidFill>
                  <a:srgbClr val="000000"/>
                </a:solidFill>
                <a:latin typeface="微软雅黑"/>
              </a:rPr>
              <a:t>在劳动关系管理中，作者提倡建立以预防为主、及时沟通的争议解决文化，旨在通过减少诉讼成本来优化劳动管理关系，构建更加和谐高效的职场环境。</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持续改进的劳动安全卫生</a:t>
            </a:r>
            <a:br>
              <a:rPr sz="1800" dirty="1">
                <a:latin typeface="微软雅黑"/>
              </a:rPr>
            </a:br>
          </a:p>
          <a:p>
            <a:pPr algn="l">
              <a:lnSpc>
                <a:spcPct val="150000"/>
              </a:lnSpc>
            </a:pPr>
            <a:r>
              <a:rPr sz="1575" b="0" i="0" dirty="1">
                <a:solidFill>
                  <a:srgbClr val="000000"/>
                </a:solidFill>
                <a:latin typeface="微软雅黑"/>
              </a:rPr>
              <a:t>作者强调了对劳动安全卫生管理的持续改进的重要性，提出采用智能化监控手段提升预防能力，以确保职场的安全与健康，从而促进企业的长期稳定发展。</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信息化的人事档案管理</a:t>
            </a:r>
            <a:br>
              <a:rPr sz="1800" dirty="1">
                <a:latin typeface="微软雅黑"/>
              </a:rPr>
            </a:br>
          </a:p>
          <a:p>
            <a:pPr algn="l">
              <a:lnSpc>
                <a:spcPct val="150000"/>
              </a:lnSpc>
            </a:pPr>
            <a:r>
              <a:rPr sz="1575" b="0" i="0" dirty="1">
                <a:solidFill>
                  <a:srgbClr val="000000"/>
                </a:solidFill>
                <a:latin typeface="微软雅黑"/>
              </a:rPr>
              <a:t>对于人事档案管理，作者着重于数据保护和隐私权的重视，并推动档案管理的信息化、安全化，旨在通过现代化手段提高档案管理的效率和安全性，保障员工个人信息的保密性。</a:t>
            </a:r>
          </a:p>
        </p:txBody>
      </p:sp>
      <p:sp>
        <p:nvSpPr>
          <p:cNvPr id="7" name="New shape"/>
          <p:cNvSpPr/>
          <p:nvPr/>
        </p:nvSpPr>
        <p:spPr>
          <a:xfrm>
            <a:off x="1270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07</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结论与展望</a:t>
            </a:r>
          </a:p>
        </p:txBody>
      </p:sp>
    </p:spTree>
  </p:cSld>
  <p:clrMapOvr>
    <a:masterClrMapping/>
  </p:clrMapOvr>
  <p:transition spd="fast"/>
  <p:timing>
    <p:tnLst>
      <p:par>
        <p:cTn id="1"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关键点总结</a:t>
            </a:r>
          </a:p>
        </p:txBody>
      </p:sp>
      <p:sp>
        <p:nvSpPr>
          <p:cNvPr id="4" name="New shape"/>
          <p:cNvSpPr/>
          <p:nvPr/>
        </p:nvSpPr>
        <p:spPr>
          <a:xfrm>
            <a:off x="1558800" y="1627202"/>
            <a:ext cx="3040564" cy="4348834"/>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劳动关系管理流程优化</a:t>
            </a:r>
            <a:br>
              <a:rPr sz="1800" dirty="1">
                <a:latin typeface="微软雅黑"/>
              </a:rPr>
            </a:br>
          </a:p>
          <a:p>
            <a:pPr algn="l">
              <a:lnSpc>
                <a:spcPct val="150000"/>
              </a:lnSpc>
            </a:pPr>
            <a:r>
              <a:rPr sz="1575" b="0" i="0" dirty="1">
                <a:solidFill>
                  <a:srgbClr val="000000"/>
                </a:solidFill>
                <a:latin typeface="微软雅黑"/>
              </a:rPr>
              <a:t>通过简化入职流程、强化在职培训和实施绩效管理，企业能够提升管理效率并增强员工满意度。数字化工具的应用进一步优化了这一流程，实现了管理的高效化。</a:t>
            </a:r>
            <a:br>
              <a:rPr sz="1800" dirty="1">
                <a:latin typeface="微软雅黑"/>
              </a:rPr>
            </a:br>
          </a:p>
        </p:txBody>
      </p:sp>
      <p:sp>
        <p:nvSpPr>
          <p:cNvPr id="5" name="New shape"/>
          <p:cNvSpPr/>
          <p:nvPr/>
        </p:nvSpPr>
        <p:spPr>
          <a:xfrm>
            <a:off x="4726363" y="1627203"/>
            <a:ext cx="3040575" cy="4348834"/>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劳动合同规范化管理</a:t>
            </a:r>
            <a:br>
              <a:rPr sz="1800" dirty="1">
                <a:latin typeface="微软雅黑"/>
              </a:rPr>
            </a:br>
          </a:p>
          <a:p>
            <a:pPr algn="l">
              <a:lnSpc>
                <a:spcPct val="150000"/>
              </a:lnSpc>
            </a:pPr>
            <a:r>
              <a:rPr sz="1575" b="0" i="0" dirty="1">
                <a:solidFill>
                  <a:srgbClr val="000000"/>
                </a:solidFill>
                <a:latin typeface="微软雅黑"/>
              </a:rPr>
              <a:t>根据《劳动法》规定，企业需对劳动合同的签订、变更和终止进行规范化管理。电子合同的应用趋势不仅提高了效率，也减少了因合同条款模糊导致的争议，强调了定期合同审核的必要性。</a:t>
            </a:r>
            <a:br>
              <a:rPr sz="1800" dirty="1">
                <a:latin typeface="微软雅黑"/>
              </a:rPr>
            </a:br>
          </a:p>
        </p:txBody>
      </p:sp>
      <p:sp>
        <p:nvSpPr>
          <p:cNvPr id="6" name="New shape"/>
          <p:cNvSpPr/>
          <p:nvPr/>
        </p:nvSpPr>
        <p:spPr>
          <a:xfrm>
            <a:off x="7893938" y="1627202"/>
            <a:ext cx="3040563" cy="4348834"/>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劳动争议的有效处理</a:t>
            </a:r>
            <a:br>
              <a:rPr sz="1800" dirty="1">
                <a:latin typeface="微软雅黑"/>
              </a:rPr>
            </a:br>
          </a:p>
          <a:p>
            <a:pPr algn="l">
              <a:lnSpc>
                <a:spcPct val="150000"/>
              </a:lnSpc>
            </a:pPr>
            <a:r>
              <a:rPr sz="1575" b="0" i="0" dirty="1">
                <a:solidFill>
                  <a:srgbClr val="000000"/>
                </a:solidFill>
                <a:latin typeface="微软雅黑"/>
              </a:rPr>
              <a:t>企业应建立有效的劳动争议调解、仲裁和诉讼处理机制，采取预防策略和快速响应措施以降低争议影响。通过案例分析，企业可以吸取实际操作中的教训，有效处理劳动争议。</a:t>
            </a:r>
            <a:br>
              <a:rPr sz="1800" dirty="1">
                <a:latin typeface="微软雅黑"/>
              </a:rPr>
            </a:br>
          </a:p>
        </p:txBody>
      </p:sp>
    </p:spTree>
  </p:cSld>
  <p:clrMapOvr>
    <a:masterClrMapping/>
  </p:clrMapOvr>
  <p:transition spd="fast"/>
  <p:timing>
    <p:tnLst>
      <p:par>
        <p:cTn id="1"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3000" b="1" i="0" dirty="1">
                <a:solidFill>
                  <a:srgbClr val="000000"/>
                </a:solidFill>
                <a:latin typeface="微软雅黑"/>
              </a:rPr>
              <a:t>创新管理理念与方法</a:t>
            </a:r>
          </a:p>
        </p:txBody>
      </p:sp>
      <p:sp>
        <p:nvSpPr>
          <p:cNvPr id="4" name="New shape"/>
          <p:cNvSpPr/>
          <p:nvPr/>
        </p:nvSpPr>
        <p:spPr>
          <a:xfrm>
            <a:off x="6458401" y="1735403"/>
            <a:ext cx="4545078"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劳动关系管理流程优化</a:t>
            </a:r>
          </a:p>
          <a:p>
            <a:pPr algn="l">
              <a:lnSpc>
                <a:spcPct val="150000"/>
              </a:lnSpc>
            </a:pPr>
            <a:r>
              <a:rPr sz="1575" b="0" i="0" dirty="1">
                <a:solidFill>
                  <a:srgbClr val="000000"/>
                </a:solidFill>
                <a:latin typeface="微软雅黑"/>
              </a:rPr>
              <a:t>通过简化入职流程、强化在职培训和实施绩效管理等创新做法，企业能够有效提升劳动关系管理的效率，同时增强员工的满意度和忠诚度。</a:t>
            </a:r>
          </a:p>
        </p:txBody>
      </p:sp>
      <p:sp>
        <p:nvSpPr>
          <p:cNvPr id="5" name="New shape"/>
          <p:cNvSpPr/>
          <p:nvPr/>
        </p:nvSpPr>
        <p:spPr>
          <a:xfrm>
            <a:off x="981860" y="2390400"/>
            <a:ext cx="4545077"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0090FF"/>
                </a:solidFill>
                <a:latin typeface="微软雅黑"/>
              </a:rPr>
              <a:t>劳动合同管理的规范化</a:t>
            </a:r>
          </a:p>
          <a:p>
            <a:pPr algn="r">
              <a:lnSpc>
                <a:spcPct val="150000"/>
              </a:lnSpc>
            </a:pPr>
            <a:r>
              <a:rPr sz="1575" b="0" i="0" dirty="1">
                <a:solidFill>
                  <a:srgbClr val="000000"/>
                </a:solidFill>
                <a:latin typeface="微软雅黑"/>
              </a:rPr>
              <a:t>文章强调了合同签订、变更和终止的规范化管理方法，并突出了电子合同的应用趋势，这不仅体现了管理方法的创新，也提高了合同执行的透明度和效率。</a:t>
            </a:r>
          </a:p>
        </p:txBody>
      </p:sp>
      <p:sp>
        <p:nvSpPr>
          <p:cNvPr id="6" name="New shape"/>
          <p:cNvSpPr/>
          <p:nvPr/>
        </p:nvSpPr>
        <p:spPr>
          <a:xfrm>
            <a:off x="6458401" y="3726212"/>
            <a:ext cx="4554174"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劳动争议处理的预防机制</a:t>
            </a:r>
          </a:p>
          <a:p>
            <a:pPr algn="l">
              <a:lnSpc>
                <a:spcPct val="150000"/>
              </a:lnSpc>
            </a:pPr>
            <a:r>
              <a:rPr sz="1575" b="0" i="0" dirty="1">
                <a:solidFill>
                  <a:srgbClr val="000000"/>
                </a:solidFill>
                <a:latin typeface="微软雅黑"/>
              </a:rPr>
              <a:t>建立以预防为主、及时沟通的争议解决文化，能有效减少诉讼成本，这反映了企业在劳动争议处理上采取的创新管理理念，有助于构建和谐的劳动关系环境。</a:t>
            </a:r>
          </a:p>
        </p:txBody>
      </p:sp>
      <p:sp>
        <p:nvSpPr>
          <p:cNvPr id="7" name="New shape"/>
          <p:cNvSpPr/>
          <p:nvPr/>
        </p:nvSpPr>
        <p:spPr>
          <a:xfrm>
            <a:off x="5965200" y="2106203"/>
            <a:ext cx="39600" cy="284197"/>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915943"/>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735403"/>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965012"/>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4097012"/>
            <a:ext cx="39600" cy="4572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法律法规遵循与人本关怀</a:t>
            </a:r>
          </a:p>
        </p:txBody>
      </p:sp>
      <p:sp>
        <p:nvSpPr>
          <p:cNvPr id="4" name="New shape"/>
          <p:cNvSpPr/>
          <p:nvPr/>
        </p:nvSpPr>
        <p:spPr>
          <a:xfrm>
            <a:off x="1558800" y="2878466"/>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在劳动关系管理中，遵循《劳动法》等相关法律法规是基础。这不仅确保了管理措施和劳动合同的合法性，还保障了透明度，为双方权益提供了坚实的保护。</a:t>
            </a:r>
          </a:p>
        </p:txBody>
      </p:sp>
      <p:sp>
        <p:nvSpPr>
          <p:cNvPr id="5" name="New shape"/>
          <p:cNvSpPr/>
          <p:nvPr/>
        </p:nvSpPr>
        <p:spPr>
          <a:xfrm>
            <a:off x="1556410" y="1627200"/>
            <a:ext cx="2580658"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法律法规遵循的重要性</a:t>
            </a:r>
          </a:p>
        </p:txBody>
      </p:sp>
      <p:sp>
        <p:nvSpPr>
          <p:cNvPr id="6" name="New shape"/>
          <p:cNvSpPr/>
          <p:nvPr/>
        </p:nvSpPr>
        <p:spPr>
          <a:xfrm>
            <a:off x="4430015" y="2402270"/>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探讨合同签订、变更与终止的规范化方法对于维护劳资双方权益至关重要。同时，关注电子合同的应用趋势，可以有效提升合同管理的效率与安全性。</a:t>
            </a:r>
          </a:p>
        </p:txBody>
      </p:sp>
      <p:sp>
        <p:nvSpPr>
          <p:cNvPr id="7" name="New shape"/>
          <p:cNvSpPr/>
          <p:nvPr/>
        </p:nvSpPr>
        <p:spPr>
          <a:xfrm>
            <a:off x="4427745" y="1627201"/>
            <a:ext cx="2532802" cy="648071"/>
          </a:xfrm>
          <a:prstGeom prst="roundRect">
            <a:avLst>
              <a:gd name="adj" fmla="val 20033"/>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合同管理的规范化</a:t>
            </a:r>
          </a:p>
        </p:txBody>
      </p:sp>
      <p:sp>
        <p:nvSpPr>
          <p:cNvPr id="8" name="New shape"/>
          <p:cNvSpPr/>
          <p:nvPr/>
        </p:nvSpPr>
        <p:spPr>
          <a:xfrm>
            <a:off x="7301229" y="2402270"/>
            <a:ext cx="2744216" cy="26143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融入人文关怀于劳动关系管理流程中，通过平衡效率与员工体验，增强员工满意度，建立争议解决文化，强调安全管理体系持续改进，是实现劳动关系和谐与企业可持续发展的关键。</a:t>
            </a:r>
          </a:p>
        </p:txBody>
      </p:sp>
      <p:sp>
        <p:nvSpPr>
          <p:cNvPr id="9" name="New shape"/>
          <p:cNvSpPr/>
          <p:nvPr/>
        </p:nvSpPr>
        <p:spPr>
          <a:xfrm>
            <a:off x="7298959" y="1627201"/>
            <a:ext cx="2532802" cy="648071"/>
          </a:xfrm>
          <a:prstGeom prst="roundRect">
            <a:avLst>
              <a:gd name="adj" fmla="val 20033"/>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人本关怀的实践</a:t>
            </a:r>
          </a:p>
        </p:txBody>
      </p:sp>
    </p:spTree>
  </p:cSld>
  <p:clrMapOvr>
    <a:masterClrMapping/>
  </p:clrMapOvr>
  <p:transition spd="fast"/>
  <p:timing>
    <p:tnLst>
      <p:par>
        <p:cTn id="1"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未来挑战与机遇</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远程工作模式的挑战</a:t>
            </a:r>
            <a:br>
              <a:rPr sz="1800" dirty="1">
                <a:latin typeface="微软雅黑"/>
              </a:rPr>
            </a:br>
          </a:p>
          <a:p>
            <a:pPr algn="l">
              <a:lnSpc>
                <a:spcPct val="150000"/>
              </a:lnSpc>
            </a:pPr>
            <a:r>
              <a:rPr sz="1575" b="0" i="0" dirty="1">
                <a:solidFill>
                  <a:srgbClr val="000000"/>
                </a:solidFill>
                <a:latin typeface="微软雅黑"/>
              </a:rPr>
              <a:t>随着技术的发展，越来越多的企业开始采用远程工作模式。然而，这种模式也带来了一些挑战，如如何有效管理分散的员工，如何保持团队的协作和沟通等。</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管理理念与方法的创新</a:t>
            </a:r>
            <a:br>
              <a:rPr sz="1800" dirty="1">
                <a:latin typeface="微软雅黑"/>
              </a:rPr>
            </a:br>
          </a:p>
          <a:p>
            <a:pPr algn="l">
              <a:lnSpc>
                <a:spcPct val="150000"/>
              </a:lnSpc>
            </a:pPr>
            <a:r>
              <a:rPr sz="1575" b="0" i="0" dirty="1">
                <a:solidFill>
                  <a:srgbClr val="000000"/>
                </a:solidFill>
                <a:latin typeface="微软雅黑"/>
              </a:rPr>
              <a:t>面对未来劳动管理领域的挑战，企业需要不断创新其管理理念和方法。这包括采用新的技术工具，建立更灵活的工作制度，以及培养员工的自我管理能力等。</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法律法规与人本关怀的平衡</a:t>
            </a:r>
            <a:br>
              <a:rPr sz="1800" dirty="1">
                <a:latin typeface="微软雅黑"/>
              </a:rPr>
            </a:br>
          </a:p>
          <a:p>
            <a:pPr algn="l">
              <a:lnSpc>
                <a:spcPct val="150000"/>
              </a:lnSpc>
            </a:pPr>
            <a:r>
              <a:rPr sz="1575" b="0" i="0" dirty="1">
                <a:solidFill>
                  <a:srgbClr val="000000"/>
                </a:solidFill>
                <a:latin typeface="微软雅黑"/>
              </a:rPr>
              <a:t>在追求企业的可持续发展的同时，企业还需要遵循相关的法律法规，并兼顾人本关怀。这意味着企业在制定政策和决策时，需要考虑到员工的需求和权益。</a:t>
            </a:r>
          </a:p>
        </p:txBody>
      </p:sp>
      <p:sp>
        <p:nvSpPr>
          <p:cNvPr id="7" name="New shape"/>
          <p:cNvSpPr/>
          <p:nvPr/>
        </p:nvSpPr>
        <p:spPr>
          <a:xfrm>
            <a:off x="1270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1">
                <a:solidFill>
                  <a:srgbClr val="000000"/>
                </a:solidFill>
                <a:latin typeface="微软雅黑"/>
              </a:rPr>
              <a:t>谢 谢 大 家</a:t>
            </a:r>
          </a:p>
        </p:txBody>
      </p:sp>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劳动管理关系的重要性</a:t>
            </a:r>
          </a:p>
        </p:txBody>
      </p:sp>
      <p:sp>
        <p:nvSpPr>
          <p:cNvPr id="4" name="New shape"/>
          <p:cNvSpPr/>
          <p:nvPr/>
        </p:nvSpPr>
        <p:spPr>
          <a:xfrm>
            <a:off x="6458401" y="1555200"/>
            <a:ext cx="4545078"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促进企业与员工双赢发展</a:t>
            </a:r>
          </a:p>
          <a:p>
            <a:pPr algn="l">
              <a:lnSpc>
                <a:spcPct val="150000"/>
              </a:lnSpc>
            </a:pPr>
            <a:r>
              <a:rPr sz="1575" b="0" i="0" dirty="1">
                <a:solidFill>
                  <a:srgbClr val="000000"/>
                </a:solidFill>
                <a:latin typeface="微软雅黑"/>
              </a:rPr>
              <a:t>劳动管理关系通过建立公平、透明的沟通机制，确保员工与企业之间利益的均衡，从而推动双方共同发展，实现企业效益与员工满意度的双重提升。</a:t>
            </a:r>
          </a:p>
        </p:txBody>
      </p:sp>
      <p:sp>
        <p:nvSpPr>
          <p:cNvPr id="5" name="New shape"/>
          <p:cNvSpPr/>
          <p:nvPr/>
        </p:nvSpPr>
        <p:spPr>
          <a:xfrm>
            <a:off x="981860" y="2390400"/>
            <a:ext cx="4545077"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0090FF"/>
                </a:solidFill>
                <a:latin typeface="微软雅黑"/>
              </a:rPr>
              <a:t>构建和谐高效的职场环境</a:t>
            </a:r>
          </a:p>
          <a:p>
            <a:pPr algn="r">
              <a:lnSpc>
                <a:spcPct val="150000"/>
              </a:lnSpc>
            </a:pPr>
            <a:r>
              <a:rPr sz="1575" b="0" i="0" dirty="1">
                <a:solidFill>
                  <a:srgbClr val="000000"/>
                </a:solidFill>
                <a:latin typeface="微软雅黑"/>
              </a:rPr>
              <a:t>有效的劳动关系管理能够营造一个积极、健康的工作环境，减少劳资冲突，提高员工的工作满意度和忠诚度，为企业创造一个稳定和谐的发展氛围。</a:t>
            </a:r>
          </a:p>
        </p:txBody>
      </p:sp>
      <p:sp>
        <p:nvSpPr>
          <p:cNvPr id="6" name="New shape"/>
          <p:cNvSpPr/>
          <p:nvPr/>
        </p:nvSpPr>
        <p:spPr>
          <a:xfrm>
            <a:off x="6458401" y="3726212"/>
            <a:ext cx="4554174"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应对全球化经济下的劳动关系挑战</a:t>
            </a:r>
          </a:p>
          <a:p>
            <a:pPr algn="l">
              <a:lnSpc>
                <a:spcPct val="150000"/>
              </a:lnSpc>
            </a:pPr>
            <a:r>
              <a:rPr sz="1575" b="0" i="0" dirty="1">
                <a:solidFill>
                  <a:srgbClr val="000000"/>
                </a:solidFill>
                <a:latin typeface="微软雅黑"/>
              </a:rPr>
              <a:t>在全球化背景下，劳动管理关系帮助企业适应不同国家和地区的法律法规，灵活应对跨国经营中的劳动关系问题，保障企业的国际竞争力和可持续发展。</a:t>
            </a:r>
          </a:p>
        </p:txBody>
      </p:sp>
      <p:sp>
        <p:nvSpPr>
          <p:cNvPr id="7" name="New shape"/>
          <p:cNvSpPr/>
          <p:nvPr/>
        </p:nvSpPr>
        <p:spPr>
          <a:xfrm>
            <a:off x="5965200" y="1926000"/>
            <a:ext cx="39600" cy="4644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965012"/>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4097012"/>
            <a:ext cx="39600" cy="4572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研究背景、目的和意义</a:t>
            </a:r>
          </a:p>
        </p:txBody>
      </p:sp>
      <p:sp>
        <p:nvSpPr>
          <p:cNvPr id="4" name="New shape"/>
          <p:cNvSpPr/>
          <p:nvPr/>
        </p:nvSpPr>
        <p:spPr>
          <a:xfrm>
            <a:off x="1558800" y="2878466"/>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在全球化经济背景下，企业与员工之间的劳动关系管理显得尤为重要。有效的劳动关系管理能够促进企业稳定发展，提高员工满意度和工作效率，实现双赢局面。</a:t>
            </a:r>
          </a:p>
        </p:txBody>
      </p:sp>
      <p:sp>
        <p:nvSpPr>
          <p:cNvPr id="5" name="New shape"/>
          <p:cNvSpPr/>
          <p:nvPr/>
        </p:nvSpPr>
        <p:spPr>
          <a:xfrm>
            <a:off x="1556410" y="1627200"/>
            <a:ext cx="2580658"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劳动关系管理的重要性</a:t>
            </a:r>
          </a:p>
        </p:txBody>
      </p:sp>
      <p:sp>
        <p:nvSpPr>
          <p:cNvPr id="6" name="New shape"/>
          <p:cNvSpPr/>
          <p:nvPr/>
        </p:nvSpPr>
        <p:spPr>
          <a:xfrm>
            <a:off x="4430015" y="2878465"/>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劳动合同作为明确双方权利义务的法律文件，其规范化管理对于预防劳动争议、保护双方合法权益具有重要作用。通过合理设计合同内容，可以为企业提供法律支持。</a:t>
            </a:r>
          </a:p>
        </p:txBody>
      </p:sp>
      <p:sp>
        <p:nvSpPr>
          <p:cNvPr id="7" name="New shape"/>
          <p:cNvSpPr/>
          <p:nvPr/>
        </p:nvSpPr>
        <p:spPr>
          <a:xfrm>
            <a:off x="4427625" y="1627200"/>
            <a:ext cx="2580660"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劳动合同管理的规范化</a:t>
            </a:r>
          </a:p>
        </p:txBody>
      </p:sp>
      <p:sp>
        <p:nvSpPr>
          <p:cNvPr id="8" name="New shape"/>
          <p:cNvSpPr/>
          <p:nvPr/>
        </p:nvSpPr>
        <p:spPr>
          <a:xfrm>
            <a:off x="7301229" y="2878465"/>
            <a:ext cx="2744216"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劳动争议的有效处理是维护职场和谐的关键。通过建立完善的争议解决机制，及时妥善处理争议事件，不仅可以保护员工权益，也有助于企业塑造良好的社会形象。</a:t>
            </a:r>
          </a:p>
        </p:txBody>
      </p:sp>
      <p:sp>
        <p:nvSpPr>
          <p:cNvPr id="9" name="New shape"/>
          <p:cNvSpPr/>
          <p:nvPr/>
        </p:nvSpPr>
        <p:spPr>
          <a:xfrm>
            <a:off x="7298841" y="1627200"/>
            <a:ext cx="2580658" cy="1124266"/>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劳动争议的有效处理</a:t>
            </a:r>
          </a:p>
        </p:txBody>
      </p:sp>
    </p:spTree>
  </p:cSld>
  <p:clrMapOvr>
    <a:masterClrMapping/>
  </p:clrMapOvr>
  <p:transition spd="fast"/>
  <p:timing>
    <p:tnLst>
      <p:par>
        <p:cTn id="1"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全球化经济背景下的双赢发展</a:t>
            </a:r>
          </a:p>
        </p:txBody>
      </p:sp>
      <p:sp>
        <p:nvSpPr>
          <p:cNvPr id="4" name="New shape"/>
          <p:cNvSpPr/>
          <p:nvPr/>
        </p:nvSpPr>
        <p:spPr>
          <a:xfrm>
            <a:off x="1558800" y="3011880"/>
            <a:ext cx="2744215" cy="316927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简化入职流程与在职培训</a:t>
            </a:r>
            <a:br>
              <a:rPr sz="1800" dirty="1">
                <a:latin typeface="微软雅黑"/>
              </a:rPr>
            </a:br>
          </a:p>
          <a:p>
            <a:pPr algn="l">
              <a:lnSpc>
                <a:spcPct val="150000"/>
              </a:lnSpc>
            </a:pPr>
            <a:r>
              <a:rPr sz="1575" b="0" i="0" dirty="1">
                <a:solidFill>
                  <a:srgbClr val="000000"/>
                </a:solidFill>
                <a:latin typeface="微软雅黑"/>
              </a:rPr>
              <a:t>在全球化背景下，企业通过简化入职流程和强化在职培训，不仅提高了工作效率，还增强了员工的满意度和忠诚度，促进了企业和员工的共同发展。</a:t>
            </a:r>
          </a:p>
        </p:txBody>
      </p:sp>
      <p:sp>
        <p:nvSpPr>
          <p:cNvPr id="5" name="New shape"/>
          <p:cNvSpPr/>
          <p:nvPr/>
        </p:nvSpPr>
        <p:spPr>
          <a:xfrm>
            <a:off x="4430015" y="3011879"/>
            <a:ext cx="2744215" cy="316927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劳动合同的规范化管理</a:t>
            </a:r>
            <a:br>
              <a:rPr sz="1800" dirty="1">
                <a:latin typeface="微软雅黑"/>
              </a:rPr>
            </a:br>
          </a:p>
          <a:p>
            <a:pPr algn="l">
              <a:lnSpc>
                <a:spcPct val="150000"/>
              </a:lnSpc>
            </a:pPr>
            <a:r>
              <a:rPr sz="1575" b="0" i="0" dirty="1">
                <a:solidFill>
                  <a:srgbClr val="000000"/>
                </a:solidFill>
                <a:latin typeface="微软雅黑"/>
              </a:rPr>
              <a:t>强调合同内容的合法性与透明度，采用规范化管理方法处理合同的签订、变更和终止，以及电子合同的应用趋势，有效保护了双方的权益，为双赢发展奠定了基础。</a:t>
            </a:r>
          </a:p>
        </p:txBody>
      </p:sp>
      <p:sp>
        <p:nvSpPr>
          <p:cNvPr id="6" name="New shape"/>
          <p:cNvSpPr/>
          <p:nvPr/>
        </p:nvSpPr>
        <p:spPr>
          <a:xfrm>
            <a:off x="7301229" y="3011880"/>
            <a:ext cx="2744216" cy="316927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建立预防为主的争议解决文化</a:t>
            </a:r>
            <a:br>
              <a:rPr sz="1800" dirty="1">
                <a:latin typeface="微软雅黑"/>
              </a:rPr>
            </a:br>
          </a:p>
          <a:p>
            <a:pPr algn="l">
              <a:lnSpc>
                <a:spcPct val="150000"/>
              </a:lnSpc>
            </a:pPr>
            <a:r>
              <a:rPr sz="1575" b="0" i="0" dirty="1">
                <a:solidFill>
                  <a:srgbClr val="000000"/>
                </a:solidFill>
                <a:latin typeface="微软雅黑"/>
              </a:rPr>
              <a:t>提倡建立以预防为主、及时沟通的争议解决文化，通过企业内部调解成功解决劳动争议案例，减少了诉讼成本，为企业和员工创造了和谐稳定的工作环境。</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4800" b="1" i="0" dirty="1">
                <a:solidFill>
                  <a:srgbClr val="0090FF"/>
                </a:solidFill>
                <a:latin typeface="微软雅黑"/>
              </a:rPr>
              <a:t>02</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4800" b="1" i="0" dirty="1">
                <a:solidFill>
                  <a:srgbClr val="0F3558"/>
                </a:solidFill>
                <a:latin typeface="微软雅黑"/>
              </a:rPr>
              <a:t>劳动关系管理流程</a:t>
            </a:r>
          </a:p>
        </p:txBody>
      </p:sp>
    </p:spTree>
  </p:cSld>
  <p:clrMapOvr>
    <a:masterClrMapping/>
  </p:clrMapOvr>
  <p:transition spd="fast"/>
  <p:timing>
    <p:tnLst>
      <p:par>
        <p:cTn id="1"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定义与重要性</a:t>
            </a:r>
          </a:p>
        </p:txBody>
      </p:sp>
      <p:sp>
        <p:nvSpPr>
          <p:cNvPr id="4" name="New shape"/>
          <p:cNvSpPr/>
          <p:nvPr/>
        </p:nvSpPr>
        <p:spPr>
          <a:xfrm>
            <a:off x="1558800" y="1627200"/>
            <a:ext cx="3040555" cy="3988065"/>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劳动关系管理的定义</a:t>
            </a:r>
            <a:br>
              <a:rPr sz="1800" dirty="1">
                <a:latin typeface="微软雅黑"/>
              </a:rPr>
            </a:br>
          </a:p>
          <a:p>
            <a:pPr algn="l">
              <a:lnSpc>
                <a:spcPct val="150000"/>
              </a:lnSpc>
            </a:pPr>
            <a:r>
              <a:rPr sz="1575" b="0" i="0" dirty="1">
                <a:solidFill>
                  <a:srgbClr val="000000"/>
                </a:solidFill>
                <a:latin typeface="微软雅黑"/>
              </a:rPr>
              <a:t>劳动关系管理是指企业对员工的招聘、入职、在职管理以及离职等环节进行有效管理的过程。它涵盖了员工与企业之间的所有互动，是构建和谐高效职场环境的基础。</a:t>
            </a:r>
            <a:br>
              <a:rPr sz="1800" dirty="1">
                <a:latin typeface="微软雅黑"/>
              </a:rPr>
            </a:br>
          </a:p>
        </p:txBody>
      </p:sp>
      <p:sp>
        <p:nvSpPr>
          <p:cNvPr id="5" name="New shape"/>
          <p:cNvSpPr/>
          <p:nvPr/>
        </p:nvSpPr>
        <p:spPr>
          <a:xfrm>
            <a:off x="4726354" y="1627201"/>
            <a:ext cx="3040551" cy="3988066"/>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劳动关系管理的重要性</a:t>
            </a:r>
            <a:br>
              <a:rPr sz="1800" dirty="1">
                <a:latin typeface="微软雅黑"/>
              </a:rPr>
            </a:br>
          </a:p>
          <a:p>
            <a:pPr algn="l">
              <a:lnSpc>
                <a:spcPct val="150000"/>
              </a:lnSpc>
            </a:pPr>
            <a:r>
              <a:rPr sz="1575" b="0" i="0" dirty="1">
                <a:solidFill>
                  <a:srgbClr val="000000"/>
                </a:solidFill>
                <a:latin typeface="微软雅黑"/>
              </a:rPr>
              <a:t>通过有效的劳动关系管理，企业能够促进自身与员工的双赢发展。这不仅有助于提高员工的工作效率和满意度，也有助于企业的长期稳定发展。</a:t>
            </a:r>
            <a:br>
              <a:rPr sz="1800" dirty="1">
                <a:latin typeface="微软雅黑"/>
              </a:rPr>
            </a:br>
          </a:p>
        </p:txBody>
      </p:sp>
      <p:sp>
        <p:nvSpPr>
          <p:cNvPr id="6" name="New shape"/>
          <p:cNvSpPr/>
          <p:nvPr/>
        </p:nvSpPr>
        <p:spPr>
          <a:xfrm>
            <a:off x="7893907" y="1627201"/>
            <a:ext cx="3040555" cy="3988066"/>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劳动关系管理的环节</a:t>
            </a:r>
            <a:br>
              <a:rPr sz="1800" dirty="1">
                <a:latin typeface="微软雅黑"/>
              </a:rPr>
            </a:br>
          </a:p>
          <a:p>
            <a:pPr algn="l">
              <a:lnSpc>
                <a:spcPct val="150000"/>
              </a:lnSpc>
            </a:pPr>
            <a:r>
              <a:rPr sz="1575" b="0" i="0" dirty="1">
                <a:solidFill>
                  <a:srgbClr val="000000"/>
                </a:solidFill>
                <a:latin typeface="微软雅黑"/>
              </a:rPr>
              <a:t>劳动关系管理的环节包括招聘、入职、在职管理和离职等。这些环节的有效管理对于构建和谐高效的职场环境至关重要，也是实现企业和员工双赢发展的关键。</a:t>
            </a:r>
            <a:br>
              <a:rPr sz="1800" dirty="1">
                <a:latin typeface="微软雅黑"/>
              </a:rPr>
            </a:br>
          </a:p>
        </p:txBody>
      </p:sp>
    </p:spTree>
  </p:cSld>
  <p:clrMapOvr>
    <a:masterClrMapping/>
  </p:clrMapOvr>
  <p:transition spd="fast"/>
  <p:timing>
    <p:tnLst>
      <p:par>
        <p:cTn id="1"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最新实践</a:t>
            </a:r>
          </a:p>
        </p:txBody>
      </p:sp>
      <p:sp>
        <p:nvSpPr>
          <p:cNvPr id="4" name="New shape"/>
          <p:cNvSpPr/>
          <p:nvPr/>
        </p:nvSpPr>
        <p:spPr>
          <a:xfrm>
            <a:off x="6458401" y="1555200"/>
            <a:ext cx="4545078"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简化入职流程的创新实践</a:t>
            </a:r>
          </a:p>
          <a:p>
            <a:pPr algn="l">
              <a:lnSpc>
                <a:spcPct val="150000"/>
              </a:lnSpc>
            </a:pPr>
            <a:r>
              <a:rPr sz="1575" b="0" i="0" dirty="1">
                <a:solidFill>
                  <a:srgbClr val="000000"/>
                </a:solidFill>
                <a:latin typeface="微软雅黑"/>
              </a:rPr>
              <a:t>企业通过引入数字化工具，如在线填写表格、自动化背景核查等，大幅简化了员工的入职流程。这种方法不仅缩短了入职周期，还提升了新员工的体验和满意度。</a:t>
            </a:r>
          </a:p>
        </p:txBody>
      </p:sp>
      <p:sp>
        <p:nvSpPr>
          <p:cNvPr id="5" name="New shape"/>
          <p:cNvSpPr/>
          <p:nvPr/>
        </p:nvSpPr>
        <p:spPr>
          <a:xfrm>
            <a:off x="981860" y="2390400"/>
            <a:ext cx="4545077"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0090FF"/>
                </a:solidFill>
                <a:latin typeface="微软雅黑"/>
              </a:rPr>
              <a:t>强化在职培训的策略</a:t>
            </a:r>
          </a:p>
          <a:p>
            <a:pPr algn="r">
              <a:lnSpc>
                <a:spcPct val="150000"/>
              </a:lnSpc>
            </a:pPr>
            <a:r>
              <a:rPr sz="1575" b="0" i="0" dirty="1">
                <a:solidFill>
                  <a:srgbClr val="000000"/>
                </a:solidFill>
                <a:latin typeface="微软雅黑"/>
              </a:rPr>
              <a:t>为应对快速变化的工作环境，企业采用在线教育平台和模拟技术，提供定制化的在职培训。这种策略增强了员工的职业能力，同时提高了企业的竞争力。</a:t>
            </a:r>
          </a:p>
        </p:txBody>
      </p:sp>
      <p:sp>
        <p:nvSpPr>
          <p:cNvPr id="6" name="New shape"/>
          <p:cNvSpPr/>
          <p:nvPr/>
        </p:nvSpPr>
        <p:spPr>
          <a:xfrm>
            <a:off x="6458401" y="3726212"/>
            <a:ext cx="4554174"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实施绩效管理的新方法</a:t>
            </a:r>
          </a:p>
          <a:p>
            <a:pPr algn="l">
              <a:lnSpc>
                <a:spcPct val="150000"/>
              </a:lnSpc>
            </a:pPr>
            <a:r>
              <a:rPr sz="1575" b="0" i="0" dirty="1">
                <a:solidFill>
                  <a:srgbClr val="000000"/>
                </a:solidFill>
                <a:latin typeface="微软雅黑"/>
              </a:rPr>
              <a:t>一些企业开始运用数据分析和实时反馈机制来优化绩效管理过程。这些现代化手段帮助管理者更准确地评估员工表现，并及时调整目标和策略，促进员工和企业的共同成长。</a:t>
            </a:r>
          </a:p>
        </p:txBody>
      </p:sp>
      <p:sp>
        <p:nvSpPr>
          <p:cNvPr id="7" name="New shape"/>
          <p:cNvSpPr/>
          <p:nvPr/>
        </p:nvSpPr>
        <p:spPr>
          <a:xfrm>
            <a:off x="5965200" y="1926000"/>
            <a:ext cx="39600" cy="4644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965012"/>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4097012"/>
            <a:ext cx="39600" cy="4572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Unix 5.4 unknown"/>
  <p1:tag xmlns:p1="http://schemas.openxmlformats.org/presentationml/2006/main" name="AS_OS" val="Unix 5.4 unknown"/>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theme>
</file>

<file path=ppt/theme/theme2.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1</TotalTime>
  <Application>Spire.Presentation for.NET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2024-05-31T14:23:19.5630000Z</dcterms:created>
  <dcterms:modified xsi:type="dcterms:W3CDTF">2024-05-31T14:23:19.5630000Z</dcterms:modified>
</cp:coreProperties>
</file>